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1" d="100"/>
          <a:sy n="61" d="100"/>
        </p:scale>
        <p:origin x="-139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CC1679-103E-4415-9AC6-9116DA922E57}" type="datetimeFigureOut">
              <a:rPr lang="ru-RU" smtClean="0"/>
              <a:pPr/>
              <a:t>23.02.2017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487E53-3AF0-4176-A94F-6C2239CC4C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CC1679-103E-4415-9AC6-9116DA922E57}" type="datetimeFigureOut">
              <a:rPr lang="ru-RU" smtClean="0"/>
              <a:pPr/>
              <a:t>23.02.2017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487E53-3AF0-4176-A94F-6C2239CC4C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CC1679-103E-4415-9AC6-9116DA922E57}" type="datetimeFigureOut">
              <a:rPr lang="ru-RU" smtClean="0"/>
              <a:pPr/>
              <a:t>23.02.2017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487E53-3AF0-4176-A94F-6C2239CC4C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CC1679-103E-4415-9AC6-9116DA922E57}" type="datetimeFigureOut">
              <a:rPr lang="ru-RU" smtClean="0"/>
              <a:pPr/>
              <a:t>23.02.2017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487E53-3AF0-4176-A94F-6C2239CC4C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CC1679-103E-4415-9AC6-9116DA922E57}" type="datetimeFigureOut">
              <a:rPr lang="ru-RU" smtClean="0"/>
              <a:pPr/>
              <a:t>23.02.2017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487E53-3AF0-4176-A94F-6C2239CC4C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CC1679-103E-4415-9AC6-9116DA922E57}" type="datetimeFigureOut">
              <a:rPr lang="ru-RU" smtClean="0"/>
              <a:pPr/>
              <a:t>23.02.2017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487E53-3AF0-4176-A94F-6C2239CC4C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CC1679-103E-4415-9AC6-9116DA922E57}" type="datetimeFigureOut">
              <a:rPr lang="ru-RU" smtClean="0"/>
              <a:pPr/>
              <a:t>23.02.2017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487E53-3AF0-4176-A94F-6C2239CC4C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CC1679-103E-4415-9AC6-9116DA922E57}" type="datetimeFigureOut">
              <a:rPr lang="ru-RU" smtClean="0"/>
              <a:pPr/>
              <a:t>23.02.2017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487E53-3AF0-4176-A94F-6C2239CC4C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CC1679-103E-4415-9AC6-9116DA922E57}" type="datetimeFigureOut">
              <a:rPr lang="ru-RU" smtClean="0"/>
              <a:pPr/>
              <a:t>23.02.2017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487E53-3AF0-4176-A94F-6C2239CC4C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CC1679-103E-4415-9AC6-9116DA922E57}" type="datetimeFigureOut">
              <a:rPr lang="ru-RU" smtClean="0"/>
              <a:pPr/>
              <a:t>23.02.2017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487E53-3AF0-4176-A94F-6C2239CC4C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CC1679-103E-4415-9AC6-9116DA922E57}" type="datetimeFigureOut">
              <a:rPr lang="ru-RU" smtClean="0"/>
              <a:pPr/>
              <a:t>23.02.2017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4A487E53-3AF0-4176-A94F-6C2239CC4CD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9CC1679-103E-4415-9AC6-9116DA922E57}" type="datetimeFigureOut">
              <a:rPr lang="ru-RU" smtClean="0"/>
              <a:pPr/>
              <a:t>23.02.2017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A487E53-3AF0-4176-A94F-6C2239CC4CDF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daypic.ru/wp-content/uploads/2012/02/politicians14-700x458.jpg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://en.tengrinews.kz/userdata/RTX500I.jpg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http://gdb.rferl.org/802421F1-3D85-45B4-A366-7A6F7FEA4234_mw800_s.jpg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hyperlink" Target="http://s.primamedia.ru/f/person/200x200/1293.jpg" TargetMode="Externa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900igr.net/datai/obschestvoznanie/Liderstvo-i-vlast/0004-005-Politicheskoe-liderstvo.png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picfun.ru/uploads/posts/2009-04/1239683842_183.jpg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nauka21vek.ru/wp-content/uploads/2011/07/1265.jpg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badnews.org.ru/_nw/92/69917375.jpg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Человек в политической жизни 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Способы практических политических действий 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/>
              <a:t>Способы практических политических действий – это образцы  и правила политического поведения , которые определяют , как следует поступать.</a:t>
            </a:r>
          </a:p>
          <a:p>
            <a:pPr>
              <a:buNone/>
            </a:pPr>
            <a:r>
              <a:rPr lang="ru-RU" sz="2400" dirty="0" smtClean="0"/>
              <a:t>Многие  политологи называют их моделями политического поведения , ибо исполнение гражданином какой-либо политической роли предполагает соблюдение не одного , а ряда последовательных правил</a:t>
            </a:r>
            <a:r>
              <a:rPr lang="ru-RU" sz="2400" dirty="0" smtClean="0">
                <a:solidFill>
                  <a:srgbClr val="FF0000"/>
                </a:solidFill>
              </a:rPr>
              <a:t>.</a:t>
            </a:r>
          </a:p>
        </p:txBody>
      </p:sp>
      <p:pic>
        <p:nvPicPr>
          <p:cNvPr id="55298" name="Picture 2" descr="Картинка 99 из 113300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57818" y="4572008"/>
            <a:ext cx="3429024" cy="22859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Политическая культура общества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928802"/>
            <a:ext cx="8229600" cy="438912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/>
              <a:t>Политическая культура общества представляет :</a:t>
            </a:r>
          </a:p>
          <a:p>
            <a:r>
              <a:rPr lang="ru-RU" sz="2400" dirty="0" smtClean="0"/>
              <a:t>В политических традициях </a:t>
            </a:r>
          </a:p>
          <a:p>
            <a:r>
              <a:rPr lang="ru-RU" sz="2400" dirty="0" smtClean="0"/>
              <a:t>Символах</a:t>
            </a:r>
          </a:p>
          <a:p>
            <a:r>
              <a:rPr lang="ru-RU" sz="2400" dirty="0" smtClean="0"/>
              <a:t>Обычаях</a:t>
            </a:r>
          </a:p>
          <a:p>
            <a:r>
              <a:rPr lang="ru-RU" sz="2400" dirty="0" smtClean="0"/>
              <a:t>Ритуалах</a:t>
            </a:r>
          </a:p>
          <a:p>
            <a:r>
              <a:rPr lang="ru-RU" sz="2400" dirty="0" smtClean="0"/>
              <a:t>Стереотипах мышления и деятельности</a:t>
            </a:r>
            <a:endParaRPr lang="ru-RU" sz="2400" dirty="0"/>
          </a:p>
        </p:txBody>
      </p:sp>
      <p:pic>
        <p:nvPicPr>
          <p:cNvPr id="54276" name="Picture 4" descr="Картинка 110 из 113300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86380" y="4500570"/>
            <a:ext cx="3248296" cy="221457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Политические субкультуры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/>
              <a:t>Политические субкультуры – это относительно самостоятельные блоки ценностей , норм, стереотипов политического поведения , которых придерживаются отдельные социальные группы.</a:t>
            </a:r>
          </a:p>
          <a:p>
            <a:pPr>
              <a:buNone/>
            </a:pPr>
            <a:r>
              <a:rPr lang="ru-RU" sz="2400" dirty="0" smtClean="0"/>
              <a:t>Становление политических субкультур происходит и в результате заимствования культурного опыта других народов.</a:t>
            </a:r>
            <a:endParaRPr lang="ru-RU" sz="2400" dirty="0"/>
          </a:p>
        </p:txBody>
      </p:sp>
      <p:pic>
        <p:nvPicPr>
          <p:cNvPr id="53250" name="Picture 2" descr="Картинка 138 из 35653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14678" y="4271970"/>
            <a:ext cx="3571900" cy="251346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Типология политических культур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928802"/>
            <a:ext cx="8229600" cy="438912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/>
              <a:t>Американские учёные </a:t>
            </a:r>
            <a:r>
              <a:rPr lang="ru-RU" sz="2400" dirty="0" err="1" smtClean="0"/>
              <a:t>Г.Алмонд</a:t>
            </a:r>
            <a:r>
              <a:rPr lang="ru-RU" sz="2400" dirty="0" smtClean="0"/>
              <a:t> и С.Верб выделили три «чистых» типа политической культуры:</a:t>
            </a:r>
          </a:p>
          <a:p>
            <a:r>
              <a:rPr lang="ru-RU" sz="2400" dirty="0" smtClean="0"/>
              <a:t>Патриархальная культура- отсутствие интереса людей  в политике</a:t>
            </a:r>
          </a:p>
          <a:p>
            <a:r>
              <a:rPr lang="ru-RU" sz="2400" dirty="0" smtClean="0"/>
              <a:t>Подданническая культура-  лояльность к власти и невысокая активность граждан</a:t>
            </a:r>
          </a:p>
          <a:p>
            <a:r>
              <a:rPr lang="ru-RU" sz="2400" dirty="0" smtClean="0"/>
              <a:t>Гражданская культура- критическое отношение к власти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Типология политических культур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Тоталитарный – формируется убеждённость граждан в справедливости безграничной власти государства над личностью</a:t>
            </a:r>
          </a:p>
          <a:p>
            <a:r>
              <a:rPr lang="ru-RU" sz="2400" dirty="0" smtClean="0"/>
              <a:t>Авторитарный- общество осознаёт отчуждение от власти, исчезает ощущение слияния с ней </a:t>
            </a:r>
          </a:p>
          <a:p>
            <a:r>
              <a:rPr lang="ru-RU" sz="2400" dirty="0" smtClean="0"/>
              <a:t>Демократический – господствуют ориентации на демократические ценности и нормы</a:t>
            </a:r>
            <a:endParaRPr lang="ru-RU" sz="2400" dirty="0"/>
          </a:p>
        </p:txBody>
      </p:sp>
      <p:pic>
        <p:nvPicPr>
          <p:cNvPr id="51202" name="Picture 2" descr="http://s.primamedia.ru/f/person/200x200/1293.jp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72198" y="4500570"/>
            <a:ext cx="2857520" cy="235743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Политическая культура современной России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928802"/>
            <a:ext cx="8229600" cy="4389120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/>
              <a:t>Политическая культура современной России ещё не устоялась. С одной стороны , она сохраняет свои традиционные черты:</a:t>
            </a:r>
          </a:p>
          <a:p>
            <a:r>
              <a:rPr lang="ru-RU" dirty="0" smtClean="0"/>
              <a:t>Подданническое  отношение к любому центру политической власти</a:t>
            </a:r>
          </a:p>
          <a:p>
            <a:r>
              <a:rPr lang="ru-RU" dirty="0" smtClean="0"/>
              <a:t>Низкая самодисциплина и </a:t>
            </a:r>
            <a:r>
              <a:rPr lang="ru-RU" dirty="0" err="1" smtClean="0"/>
              <a:t>самоорганизованность</a:t>
            </a:r>
            <a:r>
              <a:rPr lang="ru-RU" dirty="0" smtClean="0"/>
              <a:t> власти</a:t>
            </a:r>
          </a:p>
          <a:p>
            <a:r>
              <a:rPr lang="ru-RU" dirty="0" smtClean="0"/>
              <a:t>Недоверие к государству </a:t>
            </a:r>
          </a:p>
          <a:p>
            <a:r>
              <a:rPr lang="ru-RU" dirty="0" smtClean="0"/>
              <a:t>Склонность к анархии при одновременной жажде сильной власти</a:t>
            </a:r>
          </a:p>
          <a:p>
            <a:r>
              <a:rPr lang="ru-RU" dirty="0" smtClean="0"/>
              <a:t>Слабое уважение к закону </a:t>
            </a:r>
          </a:p>
          <a:p>
            <a:r>
              <a:rPr lang="ru-RU" dirty="0" smtClean="0"/>
              <a:t>Правам личности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28604"/>
            <a:ext cx="8229600" cy="1071570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Политическое участие 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543956" cy="4972072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rgbClr val="FF0000"/>
                </a:solidFill>
              </a:rPr>
              <a:t>Политическое участие – это действия гражданина с целью повлиять на разработку , принятие и реализацию государственных решений , выбор представителей в институты власти .</a:t>
            </a:r>
          </a:p>
          <a:p>
            <a:endParaRPr lang="ru-RU" sz="2400" dirty="0"/>
          </a:p>
        </p:txBody>
      </p:sp>
      <p:sp>
        <p:nvSpPr>
          <p:cNvPr id="4" name="Овал 3"/>
          <p:cNvSpPr/>
          <p:nvPr/>
        </p:nvSpPr>
        <p:spPr>
          <a:xfrm>
            <a:off x="642910" y="3286124"/>
            <a:ext cx="2986078" cy="3181368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ОБЪЕМ УЧАСТИЯ  ОПРЕДЕЛЯЕТСЯ  ПОЛИТИЧЕСКИМИ  ПРАВАМИ  РЕАЛИЗАЦИЯ КОТОРЫХ ДЕЛИТ  ГРАЖДАН НА  ДВЕ ГРУППЫ.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5" name="Стрелка вправо 4"/>
          <p:cNvSpPr/>
          <p:nvPr/>
        </p:nvSpPr>
        <p:spPr>
          <a:xfrm>
            <a:off x="3786182" y="4429132"/>
            <a:ext cx="978408" cy="484632"/>
          </a:xfrm>
          <a:prstGeom prst="rightArrow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4714876" y="3071810"/>
            <a:ext cx="4114800" cy="12192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ПОЛИТИЧЕСКАЯ  ЭЛИТА, КОТОРАЯ УЧАСТВУЕТ В ПОЛИТИКЕ  ПРОФЕССИОНАЛЬНО</a:t>
            </a:r>
            <a:r>
              <a:rPr lang="ru-RU" dirty="0" smtClean="0">
                <a:solidFill>
                  <a:sysClr val="windowText" lastClr="000000"/>
                </a:solidFill>
              </a:rPr>
              <a:t>.</a:t>
            </a:r>
            <a:endParaRPr lang="ru-RU" dirty="0">
              <a:solidFill>
                <a:sysClr val="windowText" lastClr="0000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786314" y="5072074"/>
            <a:ext cx="4071966" cy="121444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РЯДОВЫЕ ГРАЖДАНЕ ДОБРОВОЛЬНО  ВКЛЮЧАЮТСЯ  В ПОЛИТКУ, ОКАЗЫВАЯ ДАВЛЕНИЕ НА  ВЛАСТЬ.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000" dirty="0" smtClean="0">
                <a:solidFill>
                  <a:srgbClr val="FF0000"/>
                </a:solidFill>
              </a:rPr>
              <a:t>Участия граждан в политической жизни</a:t>
            </a:r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500034" y="2000240"/>
            <a:ext cx="8229600" cy="4389120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</a:rPr>
              <a:t>Рядовые граждане: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Непосредственное участие- голосование на выборах и референдумах, посещение митингов, пикетирование , встречи с политиками</a:t>
            </a:r>
          </a:p>
          <a:p>
            <a:r>
              <a:rPr lang="ru-RU" dirty="0" err="1" smtClean="0">
                <a:solidFill>
                  <a:srgbClr val="FF0000"/>
                </a:solidFill>
              </a:rPr>
              <a:t>Опосредственное</a:t>
            </a:r>
            <a:r>
              <a:rPr lang="ru-RU" dirty="0" smtClean="0">
                <a:solidFill>
                  <a:srgbClr val="FF0000"/>
                </a:solidFill>
              </a:rPr>
              <a:t> участие- осуществляется через избранных представителей 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Виды или формы участия граждан в политической жизни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sz="2400" dirty="0" smtClean="0">
                <a:solidFill>
                  <a:srgbClr val="FF0000"/>
                </a:solidFill>
              </a:rPr>
              <a:t>Автономное участие –свободное  и добровольное политическое участие граждан , преследующих свои личные или групповые интересы</a:t>
            </a:r>
          </a:p>
          <a:p>
            <a:r>
              <a:rPr lang="ru-RU" sz="2400" dirty="0" smtClean="0">
                <a:solidFill>
                  <a:srgbClr val="FF0000"/>
                </a:solidFill>
              </a:rPr>
              <a:t> Мобилизованное  участие –  доминирует в тоталитарных и авторитарных режимах </a:t>
            </a:r>
            <a:endParaRPr lang="ru-RU" sz="2400" dirty="0">
              <a:solidFill>
                <a:srgbClr val="FF0000"/>
              </a:solidFill>
            </a:endParaRPr>
          </a:p>
        </p:txBody>
      </p:sp>
      <p:pic>
        <p:nvPicPr>
          <p:cNvPr id="61442" name="Picture 2" descr="Картинка 106 из 35653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29190" y="3907378"/>
            <a:ext cx="3929090" cy="273633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14290"/>
            <a:ext cx="8401080" cy="1632798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Типы личности в политике 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071546"/>
            <a:ext cx="8686800" cy="5786454"/>
          </a:xfrm>
        </p:spPr>
        <p:txBody>
          <a:bodyPr>
            <a:normAutofit/>
          </a:bodyPr>
          <a:lstStyle/>
          <a:p>
            <a:pPr>
              <a:buNone/>
            </a:pPr>
            <a:endParaRPr lang="ru-RU" sz="2400" dirty="0">
              <a:solidFill>
                <a:srgbClr val="FF0000"/>
              </a:solidFill>
            </a:endParaRPr>
          </a:p>
        </p:txBody>
      </p:sp>
      <p:sp useBgFill="1">
        <p:nvSpPr>
          <p:cNvPr id="4" name="Прямоугольник 3"/>
          <p:cNvSpPr/>
          <p:nvPr/>
        </p:nvSpPr>
        <p:spPr>
          <a:xfrm>
            <a:off x="285720" y="2071678"/>
            <a:ext cx="8358246" cy="78581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ЛИЧНОСТЬ АКТИВИСТА- АКТИВНОСТЬ, ПОСТОЯННЫЙ ИНТЕРЕС  К ПОЛИТИКЕ</a:t>
            </a:r>
          </a:p>
          <a:p>
            <a:pPr algn="ctr"/>
            <a:r>
              <a:rPr lang="ru-RU" dirty="0" smtClean="0">
                <a:solidFill>
                  <a:srgbClr val="FF0000"/>
                </a:solidFill>
              </a:rPr>
              <a:t>ЧЛЕН ПАРТИИ, УЧАСТНИК ДВИЖЕНИЯ И Т. Д.</a:t>
            </a:r>
            <a:endParaRPr lang="ru-RU" dirty="0">
              <a:solidFill>
                <a:srgbClr val="FF0000"/>
              </a:solidFill>
            </a:endParaRPr>
          </a:p>
        </p:txBody>
      </p:sp>
      <p:sp useBgFill="1">
        <p:nvSpPr>
          <p:cNvPr id="5" name="Прямоугольник 4"/>
          <p:cNvSpPr/>
          <p:nvPr/>
        </p:nvSpPr>
        <p:spPr>
          <a:xfrm>
            <a:off x="285720" y="3071810"/>
            <a:ext cx="8358246" cy="7143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ЛИЧНОСТЬ, ЭПИЗИОДИЧЕСКИ, УЧАСТВУЮЩАЯ В ПОЛИТИЧЕСКОЙ ЖИЗНИ</a:t>
            </a:r>
            <a:endParaRPr lang="ru-RU" dirty="0">
              <a:solidFill>
                <a:srgbClr val="FF0000"/>
              </a:solidFill>
            </a:endParaRPr>
          </a:p>
        </p:txBody>
      </p:sp>
      <p:sp useBgFill="1">
        <p:nvSpPr>
          <p:cNvPr id="6" name="Прямоугольник 5"/>
          <p:cNvSpPr/>
          <p:nvPr/>
        </p:nvSpPr>
        <p:spPr>
          <a:xfrm>
            <a:off x="285720" y="4000504"/>
            <a:ext cx="8339165" cy="8096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ЛИЧНОСТЬ ПОЛИТИЧЕСКОГО НАБЛЮДАТЕЛЯ, С РАЗЛИЧНЫМ УРОВНЕМ КОМПЕТЕНТНОСТИ, ЛИЧНО НЕ УЧСТВУЮЩАЯ  В ПОЛИТИКЕ.</a:t>
            </a:r>
            <a:endParaRPr lang="ru-RU" dirty="0">
              <a:solidFill>
                <a:srgbClr val="FF0000"/>
              </a:solidFill>
            </a:endParaRPr>
          </a:p>
        </p:txBody>
      </p:sp>
      <p:sp useBgFill="1">
        <p:nvSpPr>
          <p:cNvPr id="7" name="Прямоугольник 6"/>
          <p:cNvSpPr/>
          <p:nvPr/>
        </p:nvSpPr>
        <p:spPr>
          <a:xfrm>
            <a:off x="285720" y="5072074"/>
            <a:ext cx="8339166" cy="74296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ПАССИВНАЯ ЛИЧНОСТЬ С БЕЗРАЗЛИЧНЫМ ОТНОШЕНИЕМ  К ПОЛИТИКЕ.</a:t>
            </a:r>
            <a:endParaRPr lang="ru-RU" dirty="0">
              <a:solidFill>
                <a:srgbClr val="FF0000"/>
              </a:solidFill>
            </a:endParaRPr>
          </a:p>
        </p:txBody>
      </p:sp>
      <p:sp useBgFill="1">
        <p:nvSpPr>
          <p:cNvPr id="8" name="Прямоугольник 7"/>
          <p:cNvSpPr/>
          <p:nvPr/>
        </p:nvSpPr>
        <p:spPr>
          <a:xfrm>
            <a:off x="285720" y="6000768"/>
            <a:ext cx="8358246" cy="7143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АПОЛИТИЧНАЯ ЛИЧНОСТЬ С НЕГАТИВНЫМ ОТНОШЕНИЕМ К ПОЛИТИКЕ.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714356"/>
            <a:ext cx="8229600" cy="71438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Стимулы политической активности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0" y="1785926"/>
            <a:ext cx="4286248" cy="4071966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>
              <a:buNone/>
            </a:pPr>
            <a:r>
              <a:rPr lang="ru-RU" sz="2400" dirty="0" smtClean="0">
                <a:solidFill>
                  <a:srgbClr val="FF0000"/>
                </a:solidFill>
              </a:rPr>
              <a:t>СТИМУЛЫ </a:t>
            </a:r>
            <a:endParaRPr lang="ru-RU" sz="2400" dirty="0" smtClean="0">
              <a:solidFill>
                <a:srgbClr val="FF0000"/>
              </a:solidFill>
            </a:endParaRPr>
          </a:p>
          <a:p>
            <a:pPr algn="ctr">
              <a:buNone/>
            </a:pPr>
            <a:r>
              <a:rPr lang="ru-RU" sz="2400" dirty="0" smtClean="0">
                <a:solidFill>
                  <a:srgbClr val="FF0000"/>
                </a:solidFill>
              </a:rPr>
              <a:t>   ПОЛИТИЧЕСКОЙ </a:t>
            </a:r>
            <a:endParaRPr lang="ru-RU" sz="2400" dirty="0" smtClean="0">
              <a:solidFill>
                <a:srgbClr val="FF0000"/>
              </a:solidFill>
            </a:endParaRPr>
          </a:p>
          <a:p>
            <a:pPr algn="ctr">
              <a:buNone/>
            </a:pPr>
            <a:r>
              <a:rPr lang="ru-RU" sz="2400" dirty="0" smtClean="0">
                <a:solidFill>
                  <a:srgbClr val="FF0000"/>
                </a:solidFill>
              </a:rPr>
              <a:t>АКТИВНОСТИ  ЛИЧНОСТИ</a:t>
            </a: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5" name="Стрелка вправо 4"/>
          <p:cNvSpPr/>
          <p:nvPr/>
        </p:nvSpPr>
        <p:spPr>
          <a:xfrm>
            <a:off x="4286248" y="3214686"/>
            <a:ext cx="549780" cy="484632"/>
          </a:xfrm>
          <a:prstGeom prst="rightArrow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4429124" y="1285860"/>
            <a:ext cx="4414838" cy="185738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ПОЛИТИЧЕСКАЯ  КОМПЕТЕНТНОСТЬ-</a:t>
            </a:r>
          </a:p>
          <a:p>
            <a:pPr algn="ctr"/>
            <a:r>
              <a:rPr lang="ru-RU" dirty="0" smtClean="0">
                <a:solidFill>
                  <a:srgbClr val="FF0000"/>
                </a:solidFill>
              </a:rPr>
              <a:t>СВЯЗАНА  С ОБРАЗОВАНИЕМ. БОЛЕЕ ОБРАЗОВАННЫЕ ЛЮДИ АКТИВНЫ В ПОЛИТИКЕ.</a:t>
            </a:r>
            <a:endParaRPr lang="ru-RU" dirty="0">
              <a:solidFill>
                <a:srgbClr val="FF0000"/>
              </a:solidFill>
            </a:endParaRPr>
          </a:p>
        </p:txBody>
      </p:sp>
      <p:sp useBgFill="1">
        <p:nvSpPr>
          <p:cNvPr id="7" name="Прямоугольник 6"/>
          <p:cNvSpPr/>
          <p:nvPr/>
        </p:nvSpPr>
        <p:spPr>
          <a:xfrm>
            <a:off x="4429124" y="3714752"/>
            <a:ext cx="4500562" cy="3000396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ИНТЕРЕС К  ПОЛИТИКЕ-  </a:t>
            </a:r>
            <a:r>
              <a:rPr lang="ru-RU" dirty="0" smtClean="0">
                <a:solidFill>
                  <a:srgbClr val="FF0000"/>
                </a:solidFill>
              </a:rPr>
              <a:t>СВЯЗАН С УДОВЛЕТВОРЕНИЕМ  ПОТРЕБНОСТЕЙ ЧЕЛОВЕКА, КОТОРЫЕ ВЫСТУПАЮТ МОТИВАМИ  ПОЛИТИЧЕСКОГО  УЧАСТИЯ. ЕСЛИ НЕ УДОВЛЕТВОРЕНЫ  НИЗШИЕ  ПОТРЕБНОСТИ  ТО ПОЛИТ. УЧАСТИЕ БУДЕТ  ОПРЕДЕЛЯТЬСЯ НЕ  САМОРЕАЛИЗАЦИЕЙ, </a:t>
            </a:r>
          </a:p>
          <a:p>
            <a:pPr algn="ctr"/>
            <a:r>
              <a:rPr lang="ru-RU" dirty="0" smtClean="0">
                <a:solidFill>
                  <a:srgbClr val="FF0000"/>
                </a:solidFill>
              </a:rPr>
              <a:t>А НЕУДОВЛЕТВОРЕННЫМИ </a:t>
            </a:r>
            <a:r>
              <a:rPr lang="ru-RU" dirty="0" smtClean="0">
                <a:solidFill>
                  <a:srgbClr val="FF0000"/>
                </a:solidFill>
              </a:rPr>
              <a:t>СОЦИАЛЬНО-ЭКОНОМ</a:t>
            </a:r>
            <a:r>
              <a:rPr lang="ru-RU" dirty="0" smtClean="0">
                <a:solidFill>
                  <a:srgbClr val="FF0000"/>
                </a:solidFill>
              </a:rPr>
              <a:t>ИЧЕСКИМИ </a:t>
            </a:r>
            <a:endParaRPr lang="ru-RU" dirty="0" smtClean="0">
              <a:solidFill>
                <a:srgbClr val="FF0000"/>
              </a:solidFill>
            </a:endParaRPr>
          </a:p>
          <a:p>
            <a:pPr algn="ctr"/>
            <a:r>
              <a:rPr lang="ru-RU" dirty="0" smtClean="0">
                <a:solidFill>
                  <a:srgbClr val="FF0000"/>
                </a:solidFill>
              </a:rPr>
              <a:t>ПОТРЕБНОСТЯМИ.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Политическая культура 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/>
              <a:t>Политическая культура представляет собой единство 3-х составляющих:</a:t>
            </a:r>
          </a:p>
          <a:p>
            <a:r>
              <a:rPr lang="ru-RU" sz="2400" dirty="0" smtClean="0"/>
              <a:t>Знание о мире политики</a:t>
            </a:r>
          </a:p>
          <a:p>
            <a:r>
              <a:rPr lang="ru-RU" sz="2400" dirty="0" smtClean="0"/>
              <a:t>Политических ценностных ориентаций </a:t>
            </a:r>
          </a:p>
          <a:p>
            <a:r>
              <a:rPr lang="ru-RU" sz="2400" dirty="0" smtClean="0"/>
              <a:t>Способов практических политических действий </a:t>
            </a:r>
            <a:endParaRPr lang="ru-RU" sz="2400" dirty="0"/>
          </a:p>
        </p:txBody>
      </p:sp>
      <p:pic>
        <p:nvPicPr>
          <p:cNvPr id="58370" name="Picture 2" descr="Картинка 153 из 113300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86380" y="4071942"/>
            <a:ext cx="3643306" cy="264320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Политические знания 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/>
              <a:t>Политические знания могут иметь научный характер , но могут бытовать на уровне житейских представлений .Однако здесь большую роль играют стереотипы</a:t>
            </a:r>
            <a:endParaRPr lang="ru-RU" sz="2400" dirty="0"/>
          </a:p>
        </p:txBody>
      </p:sp>
      <p:pic>
        <p:nvPicPr>
          <p:cNvPr id="57346" name="Picture 2" descr="Картинка 150 из 113300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14810" y="3357562"/>
            <a:ext cx="4286280" cy="320867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Политические ценностные ориентации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2000240"/>
            <a:ext cx="8229600" cy="4097335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Политические ценностные </a:t>
            </a:r>
            <a:r>
              <a:rPr lang="ru-RU" dirty="0" err="1" smtClean="0"/>
              <a:t>ориентации-центральное</a:t>
            </a:r>
            <a:r>
              <a:rPr lang="ru-RU" dirty="0" smtClean="0"/>
              <a:t> место в структуре политической культуры </a:t>
            </a:r>
            <a:r>
              <a:rPr lang="ru-RU" dirty="0" err="1" smtClean="0"/>
              <a:t>личности:суждения</a:t>
            </a:r>
            <a:r>
              <a:rPr lang="ru-RU" dirty="0" smtClean="0"/>
              <a:t> человека о идеалах, целях и принципах разумного и желаемого общественного устройства , способах его достижения , политических механизмах функционирования</a:t>
            </a:r>
            <a:r>
              <a:rPr lang="ru-RU" dirty="0" smtClean="0">
                <a:solidFill>
                  <a:srgbClr val="FF0000"/>
                </a:solidFill>
              </a:rPr>
              <a:t>.</a:t>
            </a:r>
            <a:endParaRPr lang="ru-RU" dirty="0"/>
          </a:p>
        </p:txBody>
      </p:sp>
      <p:pic>
        <p:nvPicPr>
          <p:cNvPr id="4" name="Picture 2" descr="http://badnews.org.ru/_nw/92/69917375.jp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643570" y="4486984"/>
            <a:ext cx="3286148" cy="23710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191</TotalTime>
  <Words>549</Words>
  <Application>Microsoft Office PowerPoint</Application>
  <PresentationFormat>Экран (4:3)</PresentationFormat>
  <Paragraphs>68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Поток</vt:lpstr>
      <vt:lpstr>Человек в политической жизни </vt:lpstr>
      <vt:lpstr>Политическое участие </vt:lpstr>
      <vt:lpstr>Участия граждан в политической жизни</vt:lpstr>
      <vt:lpstr>Виды или формы участия граждан в политической жизни</vt:lpstr>
      <vt:lpstr>Типы личности в политике </vt:lpstr>
      <vt:lpstr>Стимулы политической активности</vt:lpstr>
      <vt:lpstr>Политическая культура </vt:lpstr>
      <vt:lpstr>Политические знания </vt:lpstr>
      <vt:lpstr>Политические ценностные ориентации</vt:lpstr>
      <vt:lpstr>Способы практических политических действий </vt:lpstr>
      <vt:lpstr>Политическая культура общества</vt:lpstr>
      <vt:lpstr>Политические субкультуры</vt:lpstr>
      <vt:lpstr>Типология политических культур</vt:lpstr>
      <vt:lpstr>Типология политических культур</vt:lpstr>
      <vt:lpstr>Политическая культура современной России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Человек в политической жизни</dc:title>
  <dc:creator>DNA7 X64</dc:creator>
  <cp:lastModifiedBy>Наталья</cp:lastModifiedBy>
  <cp:revision>22</cp:revision>
  <dcterms:created xsi:type="dcterms:W3CDTF">2012-04-06T11:44:18Z</dcterms:created>
  <dcterms:modified xsi:type="dcterms:W3CDTF">2017-02-23T07:47:27Z</dcterms:modified>
</cp:coreProperties>
</file>