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  <p:sldId id="268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A50021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19A2-7B56-4E5C-9D98-7FC81BBB8C9C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5E007-2985-42E6-9A3A-814E1A7A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19A2-7B56-4E5C-9D98-7FC81BBB8C9C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5E007-2985-42E6-9A3A-814E1A7A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19A2-7B56-4E5C-9D98-7FC81BBB8C9C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5E007-2985-42E6-9A3A-814E1A7A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19A2-7B56-4E5C-9D98-7FC81BBB8C9C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5E007-2985-42E6-9A3A-814E1A7A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19A2-7B56-4E5C-9D98-7FC81BBB8C9C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5E007-2985-42E6-9A3A-814E1A7A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19A2-7B56-4E5C-9D98-7FC81BBB8C9C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5E007-2985-42E6-9A3A-814E1A7A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19A2-7B56-4E5C-9D98-7FC81BBB8C9C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5E007-2985-42E6-9A3A-814E1A7A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19A2-7B56-4E5C-9D98-7FC81BBB8C9C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5E007-2985-42E6-9A3A-814E1A7A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19A2-7B56-4E5C-9D98-7FC81BBB8C9C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5E007-2985-42E6-9A3A-814E1A7A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19A2-7B56-4E5C-9D98-7FC81BBB8C9C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5E007-2985-42E6-9A3A-814E1A7A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19A2-7B56-4E5C-9D98-7FC81BBB8C9C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5E007-2985-42E6-9A3A-814E1A7A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B19A2-7B56-4E5C-9D98-7FC81BBB8C9C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5E007-2985-42E6-9A3A-814E1A7A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Демократия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-1429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143116"/>
            <a:ext cx="7151068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57166"/>
            <a:ext cx="8715436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Разновидности демократии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Олигархическая -  позволяет только крупным собственникам принимать участие в управлении.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Эгалитарная – имеет своей целью осуществление политики в интересах всей нации.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Социалистическая – сфокусирована на воле простого народа.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Либеральная – воля большинства ограничена во имя защиты прав меньшинства.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Имитационная – влияние граждан на процесс принятия решений крайне мал.</a:t>
            </a:r>
          </a:p>
          <a:p>
            <a:endParaRPr lang="ru-RU" sz="2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881440"/>
            <a:ext cx="3401783" cy="297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000108"/>
            <a:ext cx="86439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Известны  три основных подхода к характеристике демократических политических режимов: </a:t>
            </a:r>
          </a:p>
          <a:p>
            <a:r>
              <a:rPr lang="ru-RU" sz="2400" dirty="0" smtClean="0"/>
              <a:t>• по источникам власти (власть народа); </a:t>
            </a:r>
          </a:p>
          <a:p>
            <a:r>
              <a:rPr lang="ru-RU" sz="2400" dirty="0" smtClean="0"/>
              <a:t>• по целям (власть в интересах народа); </a:t>
            </a:r>
          </a:p>
          <a:p>
            <a:r>
              <a:rPr lang="ru-RU" sz="2400" dirty="0" smtClean="0"/>
              <a:t>• по способам формирования (определенные процедуры формирования правительства).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285728"/>
            <a:ext cx="86439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Демократические подходы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286124"/>
            <a:ext cx="4786346" cy="3420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52"/>
            <a:ext cx="857256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Проблемы современной демократии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dirty="0" smtClean="0"/>
              <a:t> </a:t>
            </a:r>
            <a:r>
              <a:rPr lang="ru-RU" sz="2400" spc="100" dirty="0" smtClean="0"/>
              <a:t>Неравенство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spc="100" dirty="0" smtClean="0"/>
              <a:t> Иммиграция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spc="100" dirty="0" smtClean="0"/>
              <a:t> Терроризм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spc="100" dirty="0" smtClean="0"/>
              <a:t> Национализм этнических меньшинств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spc="100" dirty="0" smtClean="0"/>
              <a:t> Переходный период</a:t>
            </a:r>
            <a:endParaRPr lang="ru-RU" sz="2400" spc="1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2928934"/>
            <a:ext cx="4929222" cy="3733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85728"/>
            <a:ext cx="4929222" cy="6367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57166"/>
            <a:ext cx="8429684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Демократия</a:t>
            </a:r>
            <a:r>
              <a:rPr lang="ru-RU" sz="2400" dirty="0" smtClean="0"/>
              <a:t> ( от греч. </a:t>
            </a:r>
            <a:r>
              <a:rPr lang="en-US" sz="2400" dirty="0" smtClean="0"/>
              <a:t>demos -</a:t>
            </a:r>
            <a:r>
              <a:rPr lang="ru-RU" sz="2400" dirty="0" smtClean="0"/>
              <a:t> </a:t>
            </a:r>
            <a:r>
              <a:rPr lang="en-US" sz="2400" dirty="0" smtClean="0"/>
              <a:t> </a:t>
            </a:r>
            <a:r>
              <a:rPr lang="ru-RU" sz="2400" dirty="0" smtClean="0"/>
              <a:t>народ, </a:t>
            </a:r>
            <a:r>
              <a:rPr lang="en-US" sz="2400" dirty="0" err="1" smtClean="0"/>
              <a:t>kratos</a:t>
            </a:r>
            <a:r>
              <a:rPr lang="en-US" sz="2400" dirty="0" smtClean="0"/>
              <a:t> – </a:t>
            </a:r>
            <a:r>
              <a:rPr lang="ru-RU" sz="2400" dirty="0" smtClean="0"/>
              <a:t>власть)  - политический режим, основанный на признании народа источником власти.</a:t>
            </a:r>
          </a:p>
          <a:p>
            <a:r>
              <a:rPr lang="ru-RU" sz="2400" dirty="0" smtClean="0"/>
              <a:t>       Демократия – многоплановое явление, которое рассматривается как: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тип политического режима;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принцип организации общественной жизни, деятельность политических партий;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достигнутый уровень обеспечения прав, обязанностей и свобод граждан, их участия в управлении.	</a:t>
            </a:r>
          </a:p>
          <a:p>
            <a:endParaRPr lang="ru-RU" sz="2400" dirty="0" smtClean="0"/>
          </a:p>
          <a:p>
            <a:r>
              <a:rPr lang="ru-RU" sz="2400" dirty="0" smtClean="0"/>
              <a:t>  </a:t>
            </a:r>
            <a:endParaRPr lang="ru-R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4071942"/>
            <a:ext cx="5114920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57256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Демократия</a:t>
            </a:r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r>
              <a:rPr lang="ru-RU" sz="2400" dirty="0" smtClean="0"/>
              <a:t>народовластие                         равенство                        свобода</a:t>
            </a:r>
          </a:p>
          <a:p>
            <a:pPr algn="ctr"/>
            <a:endParaRPr lang="ru-RU" sz="28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1571604" y="857232"/>
            <a:ext cx="1643074" cy="107157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4071934" y="1428736"/>
            <a:ext cx="1143008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072198" y="928670"/>
            <a:ext cx="1571636" cy="107157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Object 147"/>
          <p:cNvGraphicFramePr>
            <a:graphicFrameLocks noChangeAspect="1"/>
          </p:cNvGraphicFramePr>
          <p:nvPr/>
        </p:nvGraphicFramePr>
        <p:xfrm>
          <a:off x="0" y="2643182"/>
          <a:ext cx="3108982" cy="2428892"/>
        </p:xfrm>
        <a:graphic>
          <a:graphicData uri="http://schemas.openxmlformats.org/presentationml/2006/ole">
            <p:oleObj spid="_x0000_s1026" name="Clip" r:id="rId3" imgW="3961800" imgH="2695320" progId="">
              <p:embed/>
            </p:oleObj>
          </a:graphicData>
        </a:graphic>
      </p:graphicFrame>
      <p:graphicFrame>
        <p:nvGraphicFramePr>
          <p:cNvPr id="17" name="Object 150"/>
          <p:cNvGraphicFramePr>
            <a:graphicFrameLocks noChangeAspect="1"/>
          </p:cNvGraphicFramePr>
          <p:nvPr/>
        </p:nvGraphicFramePr>
        <p:xfrm>
          <a:off x="3786182" y="2714620"/>
          <a:ext cx="2571768" cy="2857520"/>
        </p:xfrm>
        <a:graphic>
          <a:graphicData uri="http://schemas.openxmlformats.org/presentationml/2006/ole">
            <p:oleObj spid="_x0000_s1027" name="Clip" r:id="rId4" imgW="4312800" imgH="3928680" progId="">
              <p:embed/>
            </p:oleObj>
          </a:graphicData>
        </a:graphic>
      </p:graphicFrame>
      <p:graphicFrame>
        <p:nvGraphicFramePr>
          <p:cNvPr id="18" name="Object 153"/>
          <p:cNvGraphicFramePr>
            <a:graphicFrameLocks noChangeAspect="1"/>
          </p:cNvGraphicFramePr>
          <p:nvPr/>
        </p:nvGraphicFramePr>
        <p:xfrm>
          <a:off x="7072330" y="2714620"/>
          <a:ext cx="1363688" cy="2930909"/>
        </p:xfrm>
        <a:graphic>
          <a:graphicData uri="http://schemas.openxmlformats.org/presentationml/2006/ole">
            <p:oleObj spid="_x0000_s1028" name="Clip" r:id="rId5" imgW="1857600" imgH="3995640" progId="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878687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Принципы демократии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признание народа источником власти и носителем суверенитета;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равноправие граждан, равная возможность участия в политической жизни;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наличие фундаментальных прав и свобод человека, их признание, гарантированность и защита со стороны государства;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принцип большинства;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3071810"/>
            <a:ext cx="5139657" cy="3561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285728"/>
            <a:ext cx="807249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Принципы демократии</a:t>
            </a:r>
          </a:p>
          <a:p>
            <a:r>
              <a:rPr lang="ru-RU" sz="2400" dirty="0" smtClean="0"/>
              <a:t>5.    право меньшинства на оппозицию;</a:t>
            </a:r>
          </a:p>
          <a:p>
            <a:r>
              <a:rPr lang="ru-RU" sz="2400" dirty="0" smtClean="0"/>
              <a:t>6.    политический плюрализм;</a:t>
            </a:r>
          </a:p>
          <a:p>
            <a:r>
              <a:rPr lang="ru-RU" sz="2400" dirty="0" smtClean="0"/>
              <a:t>7.    правовое государство;</a:t>
            </a:r>
          </a:p>
          <a:p>
            <a:r>
              <a:rPr lang="ru-RU" sz="2400" dirty="0" smtClean="0"/>
              <a:t>8.    система разделения властей;</a:t>
            </a:r>
          </a:p>
          <a:p>
            <a:pPr marL="457200" indent="-457200">
              <a:buAutoNum type="arabicPeriod" startAt="9"/>
            </a:pPr>
            <a:r>
              <a:rPr lang="ru-RU" sz="2400" dirty="0" smtClean="0"/>
              <a:t>гласность в действиях государственных </a:t>
            </a:r>
          </a:p>
          <a:p>
            <a:pPr marL="457200" indent="-457200"/>
            <a:r>
              <a:rPr lang="ru-RU" sz="2400" dirty="0" smtClean="0"/>
              <a:t>      органов и должностных лиц,</a:t>
            </a:r>
          </a:p>
          <a:p>
            <a:pPr marL="457200" indent="-457200"/>
            <a:r>
              <a:rPr lang="ru-RU" sz="2400" dirty="0" smtClean="0"/>
              <a:t>      возможность беспрепятственного</a:t>
            </a:r>
          </a:p>
          <a:p>
            <a:pPr marL="457200" indent="-457200"/>
            <a:r>
              <a:rPr lang="ru-RU" sz="2400" dirty="0" smtClean="0"/>
              <a:t>       контроля за ними со стороны общества;</a:t>
            </a:r>
          </a:p>
          <a:p>
            <a:r>
              <a:rPr lang="ru-RU" sz="2400" dirty="0" smtClean="0"/>
              <a:t>10.  выборность основных органов власти на основе всеобщего, прямого, равного избирательного права при тайном голосовании;</a:t>
            </a:r>
          </a:p>
          <a:p>
            <a:r>
              <a:rPr lang="ru-RU" sz="2400" dirty="0" smtClean="0"/>
              <a:t>11.  развитая система органов местного самоуправления.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785794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885831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Условия демократии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Высокий уровень социально-экономического развития.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Многообразие форм собственности.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Высокая степень развития общей и политической культуры.</a:t>
            </a:r>
            <a:endParaRPr lang="ru-RU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000240"/>
            <a:ext cx="3757617" cy="45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85728"/>
            <a:ext cx="857256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Конституционные признаки демократии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Юридическое признание и институциональное выражение суверенитета, верховной власти народа.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Периодическая выборность основных органов государства.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Равенство прав граждан на участие в управлении государством.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Принятие решений по мнению большинства.</a:t>
            </a:r>
            <a:endParaRPr lang="ru-RU" sz="2400" dirty="0"/>
          </a:p>
        </p:txBody>
      </p:sp>
      <p:pic>
        <p:nvPicPr>
          <p:cNvPr id="7170" name="Picture 2" descr="H:\Демократия\social-media-transparenc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3071810"/>
            <a:ext cx="3576644" cy="356377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144000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44129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</TotalTime>
  <Words>347</Words>
  <Application>Microsoft Office PowerPoint</Application>
  <PresentationFormat>Экран (4:3)</PresentationFormat>
  <Paragraphs>54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Clip</vt:lpstr>
      <vt:lpstr>Демократия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Демократия</dc:title>
  <dc:creator>Алина</dc:creator>
  <cp:lastModifiedBy>Алина</cp:lastModifiedBy>
  <cp:revision>19</cp:revision>
  <dcterms:created xsi:type="dcterms:W3CDTF">2012-04-05T17:09:30Z</dcterms:created>
  <dcterms:modified xsi:type="dcterms:W3CDTF">2012-04-06T16:03:32Z</dcterms:modified>
</cp:coreProperties>
</file>