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EE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CEE2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E296E-BAA1-4C63-A97F-D6ADEBC736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887FF-C33F-4490-B2E9-5C0E99E67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Политические партии и движения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5786454"/>
            <a:ext cx="407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Партия «ЛДПР»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PR20111213154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857232"/>
            <a:ext cx="7572426" cy="567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_1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501122" cy="56768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42852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Партия «Справедливая Россия»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PR201109101215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001056" cy="60007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Оппозиционная партия «Яблоко»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78687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Содержание: 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2" action="ppaction://hlinksldjump"/>
              </a:rPr>
              <a:t>Понятие политической партии и ее структура.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3" action="ppaction://hlinksldjump"/>
              </a:rPr>
              <a:t>Типологии политических партий.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4" action="ppaction://hlinksldjump"/>
              </a:rPr>
              <a:t>Функции политической партии.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5" action="ppaction://hlinksldjump"/>
              </a:rPr>
              <a:t>Типы партийных систем.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6" action="ppaction://hlinksldjump"/>
              </a:rPr>
              <a:t>Тенденции развития политических партий и движений.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FontTx/>
              <a:buAutoNum type="arabicPeriod"/>
            </a:pPr>
            <a:r>
              <a:rPr lang="ru-RU" sz="3200" dirty="0" smtClean="0">
                <a:solidFill>
                  <a:srgbClr val="FF0000"/>
                </a:solidFill>
                <a:hlinkClick r:id="rId7" action="ppaction://hlinksldjump"/>
              </a:rPr>
              <a:t>Примеры политических партий.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/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ru-RU" sz="3200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Политическая партия </a:t>
            </a:r>
            <a:r>
              <a:rPr lang="ru-RU" sz="2400" dirty="0" smtClean="0"/>
              <a:t>– добровольное объединение людей определенной идейно-политической ориентации, стремящихся завоевать государственную власть или участвовать в ее осуществлении для реализации интересов тех или иных социальных групп и слоев населения.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2571744"/>
            <a:ext cx="7643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Структура партии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358480" y="3285330"/>
            <a:ext cx="85725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2500298" y="2928934"/>
            <a:ext cx="1285884" cy="7143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72132" y="2928934"/>
            <a:ext cx="1428760" cy="7143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214414" y="3714752"/>
            <a:ext cx="2500330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3714752"/>
            <a:ext cx="1857388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000760" y="3714752"/>
            <a:ext cx="2428892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428728" y="4071942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Блок избирателей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929058" y="3786190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Официальная партийная организация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6143636" y="400050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Партия в системе правления</a:t>
            </a:r>
            <a:endParaRPr lang="ru-RU" sz="2000" dirty="0"/>
          </a:p>
        </p:txBody>
      </p:sp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8501090" y="635795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Типологии политических партий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857230"/>
          <a:ext cx="8786874" cy="5088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429156"/>
              </a:tblGrid>
              <a:tr h="81643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ysClr val="windowText" lastClr="000000"/>
                          </a:solidFill>
                        </a:rPr>
                        <a:t>1.</a:t>
                      </a:r>
                      <a:r>
                        <a:rPr lang="ru-RU" sz="2000" baseline="0" dirty="0" smtClean="0">
                          <a:solidFill>
                            <a:sysClr val="windowText" lastClr="000000"/>
                          </a:solidFill>
                        </a:rPr>
                        <a:t> По идеологическому признаку</a:t>
                      </a:r>
                      <a:endParaRPr lang="ru-RU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Либеральные,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консервативные, коммунистические, фашистские, социал-демократические и др.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16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 В</a:t>
                      </a:r>
                      <a:r>
                        <a:rPr lang="ru-RU" sz="2000" b="1" baseline="0" dirty="0" smtClean="0"/>
                        <a:t> зависимости от программных установок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Крайние левые, левые,</a:t>
                      </a:r>
                      <a:r>
                        <a:rPr lang="ru-RU" sz="2000" b="1" baseline="0" dirty="0" smtClean="0"/>
                        <a:t> центристские, правые, крайние правые.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16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 По отношению к проводимой</a:t>
                      </a:r>
                      <a:r>
                        <a:rPr lang="ru-RU" sz="2000" b="1" baseline="0" dirty="0" smtClean="0"/>
                        <a:t> политике.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Правящие</a:t>
                      </a:r>
                      <a:r>
                        <a:rPr lang="ru-RU" sz="2000" b="1" baseline="0" dirty="0" smtClean="0"/>
                        <a:t> и оппозиционные.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16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4. По организационной структуре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Кадровые и массовые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16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 Партии</a:t>
                      </a:r>
                      <a:r>
                        <a:rPr lang="ru-RU" sz="2000" b="1" baseline="0" dirty="0" smtClean="0"/>
                        <a:t> с типом членства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Прямые и косвенные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16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6. Партии с типом структуры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Сильные и слабые.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501090" y="635795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28680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Функции политической партии: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Представительство во властных структурах.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Выявление и согласование групповых интересов.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Разработка предвыборной программы.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Электоральная функция.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Политическая социализация граждан.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Политическая мобилизация. 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Отбор и воспитание политических элит и лидеров.</a:t>
            </a:r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dirty="0" smtClean="0"/>
          </a:p>
          <a:p>
            <a:pPr marL="457200" indent="-457200"/>
            <a:endParaRPr lang="ru-RU" sz="2400" dirty="0"/>
          </a:p>
        </p:txBody>
      </p:sp>
      <p:pic>
        <p:nvPicPr>
          <p:cNvPr id="1026" name="Picture 2" descr="C:\Users\User\Desktop\DETAIL_PICTURE_6375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876"/>
            <a:ext cx="4343400" cy="3113087"/>
          </a:xfrm>
          <a:prstGeom prst="rect">
            <a:avLst/>
          </a:prstGeom>
          <a:noFill/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501090" y="635795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Типы партийных систем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357298"/>
            <a:ext cx="2786082" cy="52149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357298"/>
            <a:ext cx="2786082" cy="52149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1357298"/>
            <a:ext cx="2786050" cy="52149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26432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Однопартийная система - </a:t>
            </a:r>
            <a:r>
              <a:rPr lang="ru-RU" sz="2400" dirty="0" smtClean="0"/>
              <a:t>единственная политическая партия обладает законодательной властью. Оппозиционные же партии либо запрещены, либо системно не допускаются к власти. 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1571612"/>
            <a:ext cx="25003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Двухпартийная система – </a:t>
            </a:r>
            <a:r>
              <a:rPr lang="ru-RU" sz="2400" dirty="0" smtClean="0"/>
              <a:t>система, при которой реальную борьбу  за власть осуществляют только две партии.  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1571612"/>
            <a:ext cx="26432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Многопартийная система - </a:t>
            </a:r>
            <a:r>
              <a:rPr lang="ru-RU" sz="2400" dirty="0" smtClean="0"/>
              <a:t>система, при которой может существовать множество партий, теоретически обладающих равными шансами на получение большинства мест в парламенте страны.</a:t>
            </a:r>
            <a:endParaRPr lang="ru-RU" sz="2400" b="1" dirty="0"/>
          </a:p>
        </p:txBody>
      </p:sp>
      <p:sp>
        <p:nvSpPr>
          <p:cNvPr id="10" name="Стрелка влево 9">
            <a:hlinkClick r:id="rId2" action="ppaction://hlinksldjump"/>
          </p:cNvPr>
          <p:cNvSpPr/>
          <p:nvPr/>
        </p:nvSpPr>
        <p:spPr>
          <a:xfrm>
            <a:off x="8501090" y="657224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Тенденции развития политических партий и движений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Падения влияния традиционных, коммунистических партий.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Тенденция сближения партийных идеологий и программ.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Утрата функции политической социализации масс.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Альтернативные движения.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</p:txBody>
      </p:sp>
      <p:pic>
        <p:nvPicPr>
          <p:cNvPr id="1026" name="Picture 2" descr="C:\Users\User\Desktop\business-poli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71810"/>
            <a:ext cx="4934766" cy="3357586"/>
          </a:xfrm>
          <a:prstGeom prst="rect">
            <a:avLst/>
          </a:prstGeom>
          <a:noFill/>
        </p:spPr>
      </p:pic>
      <p:pic>
        <p:nvPicPr>
          <p:cNvPr id="1027" name="Picture 3" descr="C:\Users\User\Desktop\4d9f9df876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3333751" cy="3357586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8501090" y="635795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Партия «Единая Россия»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esktop\41d3ce8fc4fb9481b25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489466" cy="5000660"/>
          </a:xfrm>
          <a:prstGeom prst="rect">
            <a:avLst/>
          </a:prstGeom>
          <a:noFill/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501090" y="6357958"/>
            <a:ext cx="35719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Партия «КПРФ»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6" name="Picture 4" descr="C:\Users\User\Desktop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278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Политические партии и движения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Политические партии и движения</dc:title>
  <dc:creator>User</dc:creator>
  <cp:lastModifiedBy>Наталья</cp:lastModifiedBy>
  <cp:revision>17</cp:revision>
  <dcterms:created xsi:type="dcterms:W3CDTF">2012-04-01T16:57:54Z</dcterms:created>
  <dcterms:modified xsi:type="dcterms:W3CDTF">2017-02-23T07:24:12Z</dcterms:modified>
</cp:coreProperties>
</file>