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7DBFB"/>
    <a:srgbClr val="A5C8E5"/>
    <a:srgbClr val="C1D9E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3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E24D3C-F4AC-4731-B7DE-4E2C56FC87BA}" type="datetimeFigureOut">
              <a:rPr lang="ru-RU"/>
              <a:pPr>
                <a:defRPr/>
              </a:pPr>
              <a:t>23.02.2017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1C9A8A-15BF-4C0E-8DE0-C35F21EA9F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23DE8-4EA9-47C1-B9EF-DD45A15576DA}" type="datetimeFigureOut">
              <a:rPr lang="ru-RU"/>
              <a:pPr>
                <a:defRPr/>
              </a:pPr>
              <a:t>23.02.2017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9421AD-F0BD-44A7-87A1-F9E7BAF4C8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23154D-4C79-4AA6-A39D-65CCE6AAAEAA}" type="datetimeFigureOut">
              <a:rPr lang="ru-RU"/>
              <a:pPr>
                <a:defRPr/>
              </a:pPr>
              <a:t>23.02.2017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5F6C61-FB00-47DD-B779-843463AF1C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36AAA-9C02-4D48-880E-F5E8C0B144F5}" type="datetimeFigureOut">
              <a:rPr lang="ru-RU"/>
              <a:pPr>
                <a:defRPr/>
              </a:pPr>
              <a:t>23.02.2017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72C24-4A48-418B-BE63-B176E8C6A2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01646-B3CB-4CF9-8D9A-43A13E28A51B}" type="datetimeFigureOut">
              <a:rPr lang="ru-RU"/>
              <a:pPr>
                <a:defRPr/>
              </a:pPr>
              <a:t>23.02.2017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123E9-0E90-45D2-B4A3-DB5E18E2A6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8F0F2-A465-449D-83FA-4C95A63A9ABD}" type="datetimeFigureOut">
              <a:rPr lang="ru-RU"/>
              <a:pPr>
                <a:defRPr/>
              </a:pPr>
              <a:t>23.02.2017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9837B-70A6-407B-B389-32F29E3FEF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55C30-49BE-4F32-923E-88C3D59AB170}" type="datetimeFigureOut">
              <a:rPr lang="ru-RU"/>
              <a:pPr>
                <a:defRPr/>
              </a:pPr>
              <a:t>23.02.2017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60D813-C7B6-4A2E-9B87-6C51B568B8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1C22D1-02C7-4AA6-B27A-6378579B924C}" type="datetimeFigureOut">
              <a:rPr lang="ru-RU"/>
              <a:pPr>
                <a:defRPr/>
              </a:pPr>
              <a:t>23.02.2017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0E5F98-82C2-471F-A949-7D78B55FA2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31665-EC7B-4EC5-BDCE-05AB0CA59392}" type="datetimeFigureOut">
              <a:rPr lang="ru-RU"/>
              <a:pPr>
                <a:defRPr/>
              </a:pPr>
              <a:t>23.02.2017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2D9041-97FA-44E0-AAC3-5163EFFF01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17147-879E-4DD4-9A95-4DCB80B47ED9}" type="datetimeFigureOut">
              <a:rPr lang="ru-RU"/>
              <a:pPr>
                <a:defRPr/>
              </a:pPr>
              <a:t>23.02.2017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EF086-4BC3-45A0-9BC2-E71FA6DCC2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05147-B7A0-4F0D-9D32-AE76B44FC181}" type="datetimeFigureOut">
              <a:rPr lang="ru-RU"/>
              <a:pPr>
                <a:defRPr/>
              </a:pPr>
              <a:t>23.02.2017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5C8434-8203-4F5F-91EA-50E8926668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F99533E-876A-44BE-86F6-3048A88BF652}" type="datetimeFigureOut">
              <a:rPr lang="ru-RU"/>
              <a:pPr>
                <a:defRPr/>
              </a:pPr>
              <a:t>23.02.2017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D2C65FF-7E7B-4D55-9D6E-2331A001C7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72" r:id="rId9"/>
    <p:sldLayoutId id="2147483663" r:id="rId10"/>
    <p:sldLayoutId id="214748366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04664"/>
            <a:ext cx="7851648" cy="115212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Политический конфликт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aa4b95686072c53041d9ce8eb8096d3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2060575"/>
            <a:ext cx="7345362" cy="441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4438" y="260350"/>
            <a:ext cx="5168900" cy="6223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0000"/>
                </a:solidFill>
              </a:rPr>
              <a:t>Типы соглашения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0825" y="1125538"/>
            <a:ext cx="2592388" cy="25908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143240" y="981075"/>
            <a:ext cx="2928958" cy="280828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300788" y="981075"/>
            <a:ext cx="2482850" cy="280828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533" name="TextBox 6"/>
          <p:cNvSpPr txBox="1">
            <a:spLocks noChangeArrowheads="1"/>
          </p:cNvSpPr>
          <p:nvPr/>
        </p:nvSpPr>
        <p:spPr bwMode="auto">
          <a:xfrm>
            <a:off x="395288" y="1700213"/>
            <a:ext cx="2089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22534" name="TextBox 7"/>
          <p:cNvSpPr txBox="1">
            <a:spLocks noChangeArrowheads="1"/>
          </p:cNvSpPr>
          <p:nvPr/>
        </p:nvSpPr>
        <p:spPr bwMode="auto">
          <a:xfrm>
            <a:off x="3286116" y="1214422"/>
            <a:ext cx="2714644" cy="230832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Constantia" pitchFamily="18" charset="0"/>
              </a:rPr>
              <a:t>УРЕГУЛИРОВАНИЕ КОНФЛИКТА </a:t>
            </a:r>
            <a:r>
              <a:rPr lang="ru-RU" dirty="0">
                <a:latin typeface="Constantia" pitchFamily="18" charset="0"/>
              </a:rPr>
              <a:t>ПРИ   КОТОРОМ  ПРОИСХОДИТ УВЯЗКА ИНТЕРЕСОВ СТОРОН И СНИЖЕНИЕ ОСТРОТЫ ПРОТИВОРЕЧИЙ</a:t>
            </a:r>
          </a:p>
        </p:txBody>
      </p:sp>
      <p:sp>
        <p:nvSpPr>
          <p:cNvPr id="22535" name="TextBox 8"/>
          <p:cNvSpPr txBox="1">
            <a:spLocks noChangeArrowheads="1"/>
          </p:cNvSpPr>
          <p:nvPr/>
        </p:nvSpPr>
        <p:spPr bwMode="auto">
          <a:xfrm>
            <a:off x="6443663" y="1341438"/>
            <a:ext cx="2232025" cy="17541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onstantia" pitchFamily="18" charset="0"/>
              </a:rPr>
              <a:t>ЛИКВИДАЦИЯ </a:t>
            </a:r>
            <a:r>
              <a:rPr lang="ru-RU" smtClean="0">
                <a:solidFill>
                  <a:srgbClr val="FF0000"/>
                </a:solidFill>
                <a:latin typeface="Constantia" pitchFamily="18" charset="0"/>
              </a:rPr>
              <a:t>КОНФЛИКТА</a:t>
            </a:r>
          </a:p>
          <a:p>
            <a:r>
              <a:rPr lang="ru-RU" smtClean="0">
                <a:latin typeface="Constantia" pitchFamily="18" charset="0"/>
              </a:rPr>
              <a:t>( </a:t>
            </a:r>
            <a:r>
              <a:rPr lang="ru-RU" dirty="0">
                <a:latin typeface="Constantia" pitchFamily="18" charset="0"/>
              </a:rPr>
              <a:t>РАЗРЕШЕНИЕ ПРОТИВОРЕЧИЙ МЕЖДУ УЧАСТНИКАМИ)</a:t>
            </a:r>
          </a:p>
        </p:txBody>
      </p:sp>
      <p:sp>
        <p:nvSpPr>
          <p:cNvPr id="22536" name="TextBox 9"/>
          <p:cNvSpPr txBox="1">
            <a:spLocks noChangeArrowheads="1"/>
          </p:cNvSpPr>
          <p:nvPr/>
        </p:nvSpPr>
        <p:spPr bwMode="auto">
          <a:xfrm>
            <a:off x="395288" y="1196975"/>
            <a:ext cx="2160587" cy="23082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  <a:latin typeface="Constantia" pitchFamily="18" charset="0"/>
              </a:rPr>
              <a:t>ПЕРЕМИРИЕ.</a:t>
            </a:r>
          </a:p>
          <a:p>
            <a:pPr algn="ctr"/>
            <a:r>
              <a:rPr lang="ru-RU" dirty="0">
                <a:latin typeface="Constantia" pitchFamily="18" charset="0"/>
              </a:rPr>
              <a:t>ОНО  ПОЗВОЛЯЕТ  ОСТАНОВИТЬ НАСИЛИЕ И ПРЕДОСТАВЛЯЕТ ВРЕМЯ ДЛЯ ПАЕРЕГОВОРОВ</a:t>
            </a:r>
          </a:p>
        </p:txBody>
      </p:sp>
      <p:pic>
        <p:nvPicPr>
          <p:cNvPr id="11" name="Рисунок 10" descr="ORP ruki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4214818"/>
            <a:ext cx="5257800" cy="2454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424936" cy="1362456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000" smtClean="0">
                <a:solidFill>
                  <a:srgbClr val="FF0000"/>
                </a:solidFill>
              </a:rPr>
              <a:t>Источники и значение конфликтов в политике</a:t>
            </a:r>
            <a:endParaRPr lang="ru-RU" sz="4000">
              <a:solidFill>
                <a:srgbClr val="FF00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288" y="2205038"/>
            <a:ext cx="4032250" cy="3527425"/>
          </a:xfrm>
          <a:prstGeom prst="roundRect">
            <a:avLst/>
          </a:prstGeom>
          <a:solidFill>
            <a:schemeClr val="accent3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339" name="TextBox 6"/>
          <p:cNvSpPr txBox="1">
            <a:spLocks noChangeArrowheads="1"/>
          </p:cNvSpPr>
          <p:nvPr/>
        </p:nvSpPr>
        <p:spPr bwMode="auto">
          <a:xfrm>
            <a:off x="611188" y="2349500"/>
            <a:ext cx="3529012" cy="3292475"/>
          </a:xfrm>
          <a:prstGeom prst="rect">
            <a:avLst/>
          </a:prstGeom>
          <a:solidFill>
            <a:schemeClr val="accent3">
              <a:lumMod val="95000"/>
            </a:schemeClr>
          </a:solidFill>
          <a:ln w="9525">
            <a:solidFill>
              <a:srgbClr val="B7DBFB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dirty="0">
                <a:solidFill>
                  <a:srgbClr val="000000"/>
                </a:solidFill>
                <a:latin typeface="Constantia" pitchFamily="18" charset="0"/>
              </a:rPr>
              <a:t>ПОЛИТИЧЕСКИЙ  КОНФЛИКТ- ЭТО СТОЛКНОВЕНИЕ, ПРОТИВОСТОЯНИЕ СУБЪЕКТОВ ПОЛИТИКИ.  БОРЬБА  МЕЖДУ НИМИ ОТРАЖАЕТ  РАСХОЖДЕНИЕ, А НЕРЕДКО И ПРОТИВОПОЛОЖНОСТЬ ИХ  ПОЛИТИЧЕСКИХ ИНТЕРЕСОВ, ЦЕННОСТЕЙ, ВЗГЛЯДОВ И ЦЕЛЕЙ, ОБУСЛОВЛЕННЫХ ИХ ПОЛОЖЕНИЕМ И РОЛЬЮ В СИСТЕМЕ ВЛАСТНЫХ ОТНОШЕНИЙ</a:t>
            </a:r>
            <a:r>
              <a:rPr lang="ru-RU" sz="1400" dirty="0">
                <a:solidFill>
                  <a:srgbClr val="000000"/>
                </a:solidFill>
                <a:latin typeface="Constantia" pitchFamily="18" charset="0"/>
              </a:rPr>
              <a:t>. </a:t>
            </a:r>
          </a:p>
        </p:txBody>
      </p:sp>
      <p:sp>
        <p:nvSpPr>
          <p:cNvPr id="8" name="Стрелка вправо 7"/>
          <p:cNvSpPr/>
          <p:nvPr/>
        </p:nvSpPr>
        <p:spPr>
          <a:xfrm>
            <a:off x="4643438" y="3284538"/>
            <a:ext cx="720725" cy="576262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508625" y="1700213"/>
            <a:ext cx="3455988" cy="4465637"/>
          </a:xfrm>
          <a:prstGeom prst="ellipse">
            <a:avLst/>
          </a:prstGeom>
          <a:solidFill>
            <a:schemeClr val="accent3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342" name="TextBox 9"/>
          <p:cNvSpPr txBox="1">
            <a:spLocks noChangeArrowheads="1"/>
          </p:cNvSpPr>
          <p:nvPr/>
        </p:nvSpPr>
        <p:spPr bwMode="auto">
          <a:xfrm>
            <a:off x="6156325" y="2276475"/>
            <a:ext cx="2232025" cy="347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Calibri" pitchFamily="34" charset="0"/>
              </a:rPr>
              <a:t>РЕАЛИЗАЦИЯ ИНТЕРЕСОВ И ЦЕЛЕЙ В СФЕРЕ  В СФЕРЕ ГОСУДАРСТВЕННОЙ ВЛАСТИ.</a:t>
            </a:r>
          </a:p>
          <a:p>
            <a:pPr algn="ctr"/>
            <a:r>
              <a:rPr lang="ru-RU" sz="2000">
                <a:latin typeface="Calibri" pitchFamily="34" charset="0"/>
              </a:rPr>
              <a:t>ПОЛИТИЧ. КОНФЛИКТЫ ВЫРАСТАЮТ ИЗ </a:t>
            </a:r>
          </a:p>
          <a:p>
            <a:pPr algn="ctr"/>
            <a:r>
              <a:rPr lang="ru-RU" sz="2000">
                <a:latin typeface="Calibri" pitchFamily="34" charset="0"/>
              </a:rPr>
              <a:t>СОЦИАЛЬНЫХ ПРОТИВОРЕЧИЙ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500563" y="2492375"/>
            <a:ext cx="10795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0000"/>
                </a:solidFill>
                <a:latin typeface="Constantia" pitchFamily="18" charset="0"/>
              </a:rPr>
              <a:t>Цель</a:t>
            </a:r>
          </a:p>
          <a:p>
            <a:r>
              <a:rPr lang="ru-RU" b="1">
                <a:solidFill>
                  <a:srgbClr val="FF0000"/>
                </a:solidFill>
                <a:latin typeface="Constantia" pitchFamily="18" charset="0"/>
              </a:rPr>
              <a:t>борьбы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7772400" cy="576064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smtClean="0">
                <a:solidFill>
                  <a:srgbClr val="FF0000"/>
                </a:solidFill>
              </a:rPr>
              <a:t>Политические конфликты:</a:t>
            </a:r>
            <a:endParaRPr lang="ru-RU" sz="320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288" y="1052513"/>
            <a:ext cx="7772400" cy="2305050"/>
          </a:xfrm>
        </p:spPr>
        <p:txBody>
          <a:bodyPr/>
          <a:lstStyle/>
          <a:p>
            <a:pPr marL="342900" indent="-342900"/>
            <a:r>
              <a:rPr lang="ru-RU" sz="1700" smtClean="0"/>
              <a:t>       </a:t>
            </a:r>
            <a:r>
              <a:rPr lang="ru-RU" sz="1600" smtClean="0"/>
              <a:t>1.МОГУТ ОТРАЖАТЬ КОНФЛИКТЫ В  ЭКОНОМ. СФЕРЕ, В СОЦИАЛЬНОЙ СФЕРЕ, В СФЕРЕ КУЛЬТУРЫ.  СТРЕМЛЕНИЕ РЕШИТЬ ЭТИ КОНФЛИКТЫ, ИСПОЛЬЗУЯ  СИЛУ И СРЕДСТВА ГОС. ВЛАСТИ  ДЕЛАЕТ ИХ ПОЛИТИЧЕСКИМИ.</a:t>
            </a:r>
          </a:p>
          <a:p>
            <a:pPr marL="342900" indent="-342900"/>
            <a:r>
              <a:rPr lang="ru-RU" sz="1600" smtClean="0"/>
              <a:t>       2.ВОЗНИКАЮТ В РЕЗУЛЬТАТЕ ГОСУДАРСТВЕННЫХ ПРОТИВОЕЧИЙ:</a:t>
            </a:r>
          </a:p>
          <a:p>
            <a:pPr marL="342900" indent="-342900"/>
            <a:r>
              <a:rPr lang="ru-RU" sz="1400" b="1" smtClean="0"/>
              <a:t>     ⁻</a:t>
            </a:r>
            <a:r>
              <a:rPr lang="ru-RU" sz="1600" smtClean="0"/>
              <a:t>МЕЖДУ ГОС. ВЛАСТЬЮ И МЕСТНЫМ И МЕСТНЫМ САМОУПРАВЛЕНИЕМ.</a:t>
            </a:r>
          </a:p>
          <a:p>
            <a:pPr marL="342900" indent="-342900"/>
            <a:r>
              <a:rPr lang="ru-RU" sz="1600" smtClean="0"/>
              <a:t>    -МЕЖДУ ГОСУДАРСТВОМ И ОБЩЕСТВОМ.</a:t>
            </a:r>
          </a:p>
          <a:p>
            <a:pPr marL="342900" indent="-342900"/>
            <a:r>
              <a:rPr lang="ru-RU" sz="1600" smtClean="0"/>
              <a:t>    -МЕЖДУ РАЗЛИЧНЫМИ ЭЛЕМЕНТАМИ ПОЛИТ. СИСТЕМЫ.</a:t>
            </a:r>
          </a:p>
          <a:p>
            <a:pPr marL="342900" indent="-342900"/>
            <a:endParaRPr lang="ru-RU" sz="1600" smtClean="0"/>
          </a:p>
        </p:txBody>
      </p:sp>
      <p:pic>
        <p:nvPicPr>
          <p:cNvPr id="4" name="Рисунок 3" descr="Tug_of_Wa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3284538"/>
            <a:ext cx="7488237" cy="319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331913" y="188913"/>
            <a:ext cx="4752975" cy="1439862"/>
          </a:xfrm>
          <a:prstGeom prst="roundRect">
            <a:avLst/>
          </a:prstGeom>
          <a:solidFill>
            <a:schemeClr val="accent3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3492500" y="1844675"/>
            <a:ext cx="647700" cy="504825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387" name="TextBox 6"/>
          <p:cNvSpPr txBox="1">
            <a:spLocks noChangeArrowheads="1"/>
          </p:cNvSpPr>
          <p:nvPr/>
        </p:nvSpPr>
        <p:spPr bwMode="auto">
          <a:xfrm>
            <a:off x="2627313" y="333375"/>
            <a:ext cx="3024187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FF0000"/>
                </a:solidFill>
                <a:latin typeface="Constantia" pitchFamily="18" charset="0"/>
              </a:rPr>
              <a:t>Источники политического конфликта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68313" y="2492375"/>
            <a:ext cx="5111750" cy="4105275"/>
          </a:xfrm>
          <a:prstGeom prst="rect">
            <a:avLst/>
          </a:prstGeom>
          <a:solidFill>
            <a:schemeClr val="accent3">
              <a:lumMod val="9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389" name="TextBox 8"/>
          <p:cNvSpPr txBox="1">
            <a:spLocks noChangeArrowheads="1"/>
          </p:cNvSpPr>
          <p:nvPr/>
        </p:nvSpPr>
        <p:spPr bwMode="auto">
          <a:xfrm>
            <a:off x="539750" y="2708275"/>
            <a:ext cx="4968875" cy="3109913"/>
          </a:xfrm>
          <a:prstGeom prst="rect">
            <a:avLst/>
          </a:prstGeom>
          <a:solidFill>
            <a:schemeClr val="accent3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>
                <a:latin typeface="Constantia" pitchFamily="18" charset="0"/>
              </a:rPr>
              <a:t>Неравное распределение власти, политических прав и свобод, противоречия между «верхами» и «низами», элитой и </a:t>
            </a:r>
            <a:r>
              <a:rPr lang="ru-RU" sz="2800" dirty="0" err="1">
                <a:latin typeface="Constantia" pitchFamily="18" charset="0"/>
              </a:rPr>
              <a:t>контрэлитой</a:t>
            </a:r>
            <a:r>
              <a:rPr lang="ru-RU" sz="2800" dirty="0">
                <a:latin typeface="Constantia" pitchFamily="18" charset="0"/>
              </a:rPr>
              <a:t>, политической элитой и массовой</a:t>
            </a:r>
          </a:p>
        </p:txBody>
      </p:sp>
      <p:pic>
        <p:nvPicPr>
          <p:cNvPr id="10" name="Рисунок 9" descr="conflict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51500" y="3789363"/>
            <a:ext cx="32766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713" y="0"/>
            <a:ext cx="5832475" cy="782638"/>
          </a:xfrm>
        </p:spPr>
        <p:txBody>
          <a:bodyPr/>
          <a:lstStyle/>
          <a:p>
            <a:r>
              <a:rPr lang="ru-RU" sz="3600" b="1" smtClean="0">
                <a:solidFill>
                  <a:srgbClr val="FF0000"/>
                </a:solidFill>
              </a:rPr>
              <a:t>Роль конфликта в политике</a:t>
            </a:r>
          </a:p>
        </p:txBody>
      </p:sp>
      <p:sp>
        <p:nvSpPr>
          <p:cNvPr id="4" name="Овал 3"/>
          <p:cNvSpPr/>
          <p:nvPr/>
        </p:nvSpPr>
        <p:spPr>
          <a:xfrm>
            <a:off x="2771775" y="1052513"/>
            <a:ext cx="2879725" cy="936625"/>
          </a:xfrm>
          <a:prstGeom prst="ellipse">
            <a:avLst/>
          </a:prstGeom>
          <a:solidFill>
            <a:schemeClr val="accent3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6156325" y="1196975"/>
            <a:ext cx="576263" cy="719138"/>
          </a:xfrm>
          <a:prstGeom prst="downArrow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1692275" y="1268413"/>
            <a:ext cx="576263" cy="720725"/>
          </a:xfrm>
          <a:prstGeom prst="downArrow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413" name="TextBox 6"/>
          <p:cNvSpPr txBox="1">
            <a:spLocks noChangeArrowheads="1"/>
          </p:cNvSpPr>
          <p:nvPr/>
        </p:nvSpPr>
        <p:spPr bwMode="auto">
          <a:xfrm>
            <a:off x="3348038" y="1268413"/>
            <a:ext cx="1728787" cy="461962"/>
          </a:xfrm>
          <a:prstGeom prst="rect">
            <a:avLst/>
          </a:prstGeom>
          <a:solidFill>
            <a:schemeClr val="accent3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latin typeface="Constantia" pitchFamily="18" charset="0"/>
              </a:rPr>
              <a:t>Конфликт  </a:t>
            </a:r>
          </a:p>
        </p:txBody>
      </p:sp>
      <p:sp>
        <p:nvSpPr>
          <p:cNvPr id="17416" name="TextBox 9"/>
          <p:cNvSpPr txBox="1">
            <a:spLocks noChangeArrowheads="1"/>
          </p:cNvSpPr>
          <p:nvPr/>
        </p:nvSpPr>
        <p:spPr bwMode="auto">
          <a:xfrm>
            <a:off x="684212" y="2214553"/>
            <a:ext cx="2816218" cy="1938992"/>
          </a:xfrm>
          <a:prstGeom prst="rect">
            <a:avLst/>
          </a:prstGeom>
          <a:solidFill>
            <a:schemeClr val="accent3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Calibri" pitchFamily="34" charset="0"/>
              </a:rPr>
              <a:t>ОДНИ  УЧЕНЫЕ ПОЛИТОЛОГИ  СЧИТАЮТ, ЧТО  КОНФЛИКТЫ ПРИСУЩИ  ПОЛИТИКЕ, ИГРАЮТ </a:t>
            </a:r>
            <a:r>
              <a:rPr lang="ru-RU" sz="2000" dirty="0">
                <a:solidFill>
                  <a:srgbClr val="FF0000"/>
                </a:solidFill>
                <a:latin typeface="Calibri" pitchFamily="34" charset="0"/>
              </a:rPr>
              <a:t>РОЛЬ ДВИГАТЕЛЯ</a:t>
            </a:r>
          </a:p>
        </p:txBody>
      </p:sp>
      <p:sp>
        <p:nvSpPr>
          <p:cNvPr id="17417" name="TextBox 10"/>
          <p:cNvSpPr txBox="1">
            <a:spLocks noChangeArrowheads="1"/>
          </p:cNvSpPr>
          <p:nvPr/>
        </p:nvSpPr>
        <p:spPr bwMode="auto">
          <a:xfrm>
            <a:off x="5072066" y="2071679"/>
            <a:ext cx="2855934" cy="2246769"/>
          </a:xfrm>
          <a:prstGeom prst="rect">
            <a:avLst/>
          </a:prstGeom>
          <a:solidFill>
            <a:schemeClr val="accent3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Calibri" pitchFamily="34" charset="0"/>
              </a:rPr>
              <a:t>ВТОРАЯ ТОЧКА ЗРЕНИЯ РАССМАТРИВАЕТ КОНФЛИКТ  </a:t>
            </a:r>
            <a:r>
              <a:rPr lang="ru-RU" sz="2000" dirty="0">
                <a:solidFill>
                  <a:srgbClr val="FF0000"/>
                </a:solidFill>
                <a:latin typeface="Calibri" pitchFamily="34" charset="0"/>
              </a:rPr>
              <a:t>КАК АНОМАЛИЮ, ОТКЛОНЕНИЕ  ОТ НОРМАЛЬНОГО РАЗВИТИЯ</a:t>
            </a:r>
          </a:p>
        </p:txBody>
      </p:sp>
      <p:pic>
        <p:nvPicPr>
          <p:cNvPr id="17418" name="Рисунок 11" descr="7e5def3b62d8b78a2f1017f8c03078c6_original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175" y="4508500"/>
            <a:ext cx="4824413" cy="210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7210425" cy="720725"/>
          </a:xfrm>
        </p:spPr>
        <p:txBody>
          <a:bodyPr/>
          <a:lstStyle/>
          <a:p>
            <a:r>
              <a:rPr lang="ru-RU" sz="2800" b="1" smtClean="0">
                <a:solidFill>
                  <a:srgbClr val="FF0000"/>
                </a:solidFill>
              </a:rPr>
              <a:t>Типы противоречий между разными субъектами политики: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388" y="1052513"/>
            <a:ext cx="8229600" cy="244792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400" smtClean="0"/>
              <a:t>1.Распределение материальных ресурсов, средств гос. бюджета, доступом к власти и т.д.</a:t>
            </a:r>
          </a:p>
          <a:p>
            <a:pPr>
              <a:buFont typeface="Wingdings 2" pitchFamily="18" charset="2"/>
              <a:buNone/>
            </a:pPr>
            <a:r>
              <a:rPr lang="ru-RU" sz="2400" smtClean="0"/>
              <a:t>2.Расхождение людей по вопросу о базовых ценностях и политических идеалах.</a:t>
            </a:r>
          </a:p>
          <a:p>
            <a:pPr>
              <a:buFont typeface="Wingdings 2" pitchFamily="18" charset="2"/>
              <a:buNone/>
            </a:pPr>
            <a:r>
              <a:rPr lang="ru-RU" sz="2400" smtClean="0"/>
              <a:t>3.Принадлежность людей к той или иной группе, а не ко всему обществу.</a:t>
            </a:r>
          </a:p>
        </p:txBody>
      </p:sp>
      <p:pic>
        <p:nvPicPr>
          <p:cNvPr id="4" name="Рисунок 3" descr="1286904748_1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3500438"/>
            <a:ext cx="6985000" cy="309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75" y="188913"/>
            <a:ext cx="4032250" cy="576262"/>
          </a:xfrm>
        </p:spPr>
        <p:txBody>
          <a:bodyPr/>
          <a:lstStyle/>
          <a:p>
            <a:r>
              <a:rPr lang="ru-RU" sz="2800" b="1" smtClean="0">
                <a:solidFill>
                  <a:srgbClr val="FF0000"/>
                </a:solidFill>
              </a:rPr>
              <a:t>Развитие конфликта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08050"/>
            <a:ext cx="8553450" cy="4389438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mtClean="0"/>
              <a:t>    </a:t>
            </a:r>
            <a:r>
              <a:rPr lang="ru-RU" sz="2400" smtClean="0"/>
              <a:t>После обострения противоречий постепенно  складывается конфликтная ситуация. На этой стадии складываются все </a:t>
            </a:r>
            <a:r>
              <a:rPr lang="ru-RU" sz="2400" b="1" smtClean="0">
                <a:solidFill>
                  <a:srgbClr val="FF0000"/>
                </a:solidFill>
              </a:rPr>
              <a:t>черты конфликта</a:t>
            </a:r>
            <a:r>
              <a:rPr lang="ru-RU" sz="2400" smtClean="0"/>
              <a:t>:</a:t>
            </a:r>
          </a:p>
          <a:p>
            <a:pPr>
              <a:buFont typeface="Wingdings 2" pitchFamily="18" charset="2"/>
              <a:buNone/>
            </a:pPr>
            <a:r>
              <a:rPr lang="ru-RU" sz="2400" smtClean="0"/>
              <a:t>  1.Объект конфликта</a:t>
            </a:r>
          </a:p>
          <a:p>
            <a:pPr>
              <a:buFont typeface="Wingdings 2" pitchFamily="18" charset="2"/>
              <a:buNone/>
            </a:pPr>
            <a:r>
              <a:rPr lang="ru-RU" sz="2400" smtClean="0"/>
              <a:t> 2.Состав участников </a:t>
            </a:r>
          </a:p>
          <a:p>
            <a:pPr>
              <a:buFont typeface="Wingdings 2" pitchFamily="18" charset="2"/>
              <a:buNone/>
            </a:pPr>
            <a:r>
              <a:rPr lang="ru-RU" sz="2400" smtClean="0"/>
              <a:t>конфликта.</a:t>
            </a:r>
          </a:p>
          <a:p>
            <a:pPr>
              <a:buFont typeface="Wingdings 2" pitchFamily="18" charset="2"/>
              <a:buNone/>
            </a:pPr>
            <a:r>
              <a:rPr lang="ru-RU" sz="2400" smtClean="0"/>
              <a:t> 3.Растущая напряжённость</a:t>
            </a:r>
          </a:p>
          <a:p>
            <a:pPr>
              <a:buFont typeface="Wingdings 2" pitchFamily="18" charset="2"/>
              <a:buNone/>
            </a:pPr>
            <a:r>
              <a:rPr lang="ru-RU" sz="2400" smtClean="0"/>
              <a:t> в отношениях</a:t>
            </a:r>
          </a:p>
        </p:txBody>
      </p:sp>
      <p:pic>
        <p:nvPicPr>
          <p:cNvPr id="4" name="Рисунок 3" descr="Business-people-arguing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67175" y="2133600"/>
            <a:ext cx="4989513" cy="388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150" y="260350"/>
            <a:ext cx="6624638" cy="57785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0000"/>
                </a:solidFill>
              </a:rPr>
              <a:t>Урегулирование конфликтов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23850" y="908050"/>
            <a:ext cx="8675688" cy="255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FF0000"/>
                </a:solidFill>
                <a:latin typeface="Constantia" pitchFamily="18" charset="0"/>
              </a:rPr>
              <a:t>Методы урегулирования конфликтов:</a:t>
            </a:r>
          </a:p>
          <a:p>
            <a:r>
              <a:rPr lang="ru-RU" sz="2000">
                <a:latin typeface="Constantia" pitchFamily="18" charset="0"/>
              </a:rPr>
              <a:t>1.Предупреждение. (Применяются меры, чтобы конфликтные противоречия не переросли в открытую фазу)</a:t>
            </a:r>
          </a:p>
          <a:p>
            <a:r>
              <a:rPr lang="ru-RU" sz="2000">
                <a:latin typeface="Constantia" pitchFamily="18" charset="0"/>
              </a:rPr>
              <a:t>2.Принуждение.(Предотвращение массового гражданского неповиновения)</a:t>
            </a:r>
          </a:p>
          <a:p>
            <a:r>
              <a:rPr lang="ru-RU" sz="2000">
                <a:latin typeface="Constantia" pitchFamily="18" charset="0"/>
              </a:rPr>
              <a:t>3.Тупиковая ситуация.(Каждый участник блокирует действия другого и конфликт затягивается на долгие годы)</a:t>
            </a:r>
          </a:p>
          <a:p>
            <a:r>
              <a:rPr lang="ru-RU" sz="2000">
                <a:latin typeface="Constantia" pitchFamily="18" charset="0"/>
              </a:rPr>
              <a:t>4.Конфликт может закончиться сам.</a:t>
            </a:r>
          </a:p>
        </p:txBody>
      </p:sp>
      <p:pic>
        <p:nvPicPr>
          <p:cNvPr id="7" name="Рисунок 6" descr="233_2069_795601.jpe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4388" y="3500438"/>
            <a:ext cx="6500812" cy="310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684213" y="260350"/>
            <a:ext cx="7775575" cy="1873250"/>
          </a:xfrm>
          <a:prstGeom prst="roundRect">
            <a:avLst/>
          </a:prstGeom>
          <a:solidFill>
            <a:srgbClr val="B7DBFB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B7DBFB"/>
              </a:solidFill>
            </a:endParaRPr>
          </a:p>
        </p:txBody>
      </p:sp>
      <p:sp>
        <p:nvSpPr>
          <p:cNvPr id="21506" name="TextBox 4"/>
          <p:cNvSpPr txBox="1">
            <a:spLocks noChangeArrowheads="1"/>
          </p:cNvSpPr>
          <p:nvPr/>
        </p:nvSpPr>
        <p:spPr bwMode="auto">
          <a:xfrm>
            <a:off x="827088" y="404813"/>
            <a:ext cx="7489825" cy="163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solidFill>
                  <a:srgbClr val="FF0000"/>
                </a:solidFill>
                <a:latin typeface="Calibri" pitchFamily="34" charset="0"/>
              </a:rPr>
              <a:t>В ПРОЦЕССЕ РЕГУЛИРОВАНИЯ КОНФЛИКТА МЕЖДУ СТОРОНАМИ   ОРГАНИЗУЮТСЯ ПЕРЕГОВОРЫ. ОНИ СРЕДСТВО ПРОДОЛЖЕНИЯ КОНФЛИКТА И ОДНОВРЕМЕННО СРЕДСТВО ЕГО ПРЕОДОЛЕНИЯ. НО ЕСЛИ ПРЕГОВОРЫ С ПОЗИЦИИ  СИЛЫ, ТО ЭТО ПРИВОДИТ К ОБОСТРЕНИЮ КОНФЛИКТА.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27088" y="2349500"/>
            <a:ext cx="7489825" cy="1366838"/>
          </a:xfrm>
          <a:prstGeom prst="roundRect">
            <a:avLst/>
          </a:prstGeom>
          <a:solidFill>
            <a:srgbClr val="B7DBFB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508" name="TextBox 6"/>
          <p:cNvSpPr txBox="1">
            <a:spLocks noChangeArrowheads="1"/>
          </p:cNvSpPr>
          <p:nvPr/>
        </p:nvSpPr>
        <p:spPr bwMode="auto">
          <a:xfrm>
            <a:off x="1042988" y="2420938"/>
            <a:ext cx="69850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solidFill>
                  <a:srgbClr val="FF0000"/>
                </a:solidFill>
                <a:latin typeface="Calibri" pitchFamily="34" charset="0"/>
              </a:rPr>
              <a:t>БОЛЬШУЮ РОЛЬ  В ПЕРЕГОВОРАХ ИГРАЮТ ПОСРЕДНИКИ. ПОСРЕДНИК ЭТО НЕЙТРАЛЬНАЯ ФИГУРА, КОТОРАЯ ПОМОГАЕТ СТОРОНАМ КОНФЛИКТА НАЙТИ ТОЧКИ  ПРИЕМЛИМОГО РЕШЕНИЯ.</a:t>
            </a:r>
          </a:p>
        </p:txBody>
      </p:sp>
      <p:pic>
        <p:nvPicPr>
          <p:cNvPr id="21509" name="Рисунок 7" descr="sr_Picture_file_path_215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3789363"/>
            <a:ext cx="4897437" cy="273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502</TotalTime>
  <Words>412</Words>
  <Application>Microsoft Office PowerPoint</Application>
  <PresentationFormat>Экран (4:3)</PresentationFormat>
  <Paragraphs>45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Политический конфликт</vt:lpstr>
      <vt:lpstr>Источники и значение конфликтов в политике</vt:lpstr>
      <vt:lpstr>Политические конфликты:</vt:lpstr>
      <vt:lpstr>Слайд 4</vt:lpstr>
      <vt:lpstr>Роль конфликта в политике</vt:lpstr>
      <vt:lpstr>Типы противоречий между разными субъектами политики:</vt:lpstr>
      <vt:lpstr>Развитие конфликта</vt:lpstr>
      <vt:lpstr>Урегулирование конфликтов</vt:lpstr>
      <vt:lpstr>Слайд 9</vt:lpstr>
      <vt:lpstr>Типы соглашения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Политический конфликт</dc:title>
  <dc:creator>Вера</dc:creator>
  <cp:lastModifiedBy>Наталья</cp:lastModifiedBy>
  <cp:revision>51</cp:revision>
  <dcterms:created xsi:type="dcterms:W3CDTF">2012-04-05T13:49:55Z</dcterms:created>
  <dcterms:modified xsi:type="dcterms:W3CDTF">2017-02-23T07:38:07Z</dcterms:modified>
</cp:coreProperties>
</file>