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46A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58" autoAdjust="0"/>
    <p:restoredTop sz="94660"/>
  </p:normalViewPr>
  <p:slideViewPr>
    <p:cSldViewPr snapToGrid="0">
      <p:cViewPr varScale="1">
        <p:scale>
          <a:sx n="76" d="100"/>
          <a:sy n="76" d="100"/>
        </p:scale>
        <p:origin x="132" y="77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2/23/2017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2/23/2017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2/23/2017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2/23/2017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2/23/2017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2/23/2017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2/23/2017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87204" y="1642530"/>
            <a:ext cx="9538930" cy="4608145"/>
          </a:xfrm>
        </p:spPr>
        <p:txBody>
          <a:bodyPr/>
          <a:lstStyle/>
          <a:p>
            <a:pPr algn="ctr"/>
            <a:r>
              <a:rPr lang="ru-RU" sz="4000" b="1" i="1" dirty="0">
                <a:ea typeface="Times New Roman"/>
              </a:rPr>
              <a:t>Городской Интернет – фестиваль педагогических идей </a:t>
            </a:r>
            <a:br>
              <a:rPr lang="ru-RU" sz="4000" b="1" i="1" dirty="0">
                <a:ea typeface="Times New Roman"/>
              </a:rPr>
            </a:br>
            <a:r>
              <a:rPr lang="ru-RU" sz="4000" b="1" i="1" dirty="0">
                <a:ea typeface="Times New Roman"/>
              </a:rPr>
              <a:t>«Современный урок»</a:t>
            </a:r>
            <a:br>
              <a:rPr lang="ru-RU" sz="4000" b="1" i="1" dirty="0">
                <a:latin typeface="Times New Roman"/>
                <a:ea typeface="Times New Roman"/>
              </a:rPr>
            </a:br>
            <a:br>
              <a:rPr lang="ru-RU" sz="4000" b="1" i="1" dirty="0"/>
            </a:br>
            <a:r>
              <a:rPr lang="ru-RU" sz="4000" b="1" i="1" dirty="0"/>
              <a:t>Развитие речи посредством экспериментально-исследовательской деятельности в младшем дошкольном возрасте.</a:t>
            </a:r>
            <a:br>
              <a:rPr lang="ru-RU" sz="4000" b="1" i="1" dirty="0"/>
            </a:br>
            <a:endParaRPr lang="ru-RU" sz="4000" i="1" dirty="0"/>
          </a:p>
        </p:txBody>
      </p:sp>
    </p:spTree>
    <p:extLst>
      <p:ext uri="{BB962C8B-B14F-4D97-AF65-F5344CB8AC3E}">
        <p14:creationId xmlns:p14="http://schemas.microsoft.com/office/powerpoint/2010/main" val="27908202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0038" y="2479343"/>
            <a:ext cx="10786785" cy="2024417"/>
          </a:xfrm>
        </p:spPr>
        <p:txBody>
          <a:bodyPr>
            <a:normAutofit/>
          </a:bodyPr>
          <a:lstStyle/>
          <a:p>
            <a:r>
              <a:rPr lang="ru-RU" sz="6600" i="1" dirty="0"/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13994466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8600" y="2001044"/>
            <a:ext cx="6781800" cy="3111500"/>
          </a:xfrm>
        </p:spPr>
        <p:txBody>
          <a:bodyPr>
            <a:normAutofit/>
          </a:bodyPr>
          <a:lstStyle/>
          <a:p>
            <a:pPr algn="ctr"/>
            <a:r>
              <a:rPr lang="ru-RU" sz="2800" i="1" dirty="0" err="1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Мингалимова</a:t>
            </a:r>
            <a:r>
              <a:rPr lang="ru-RU" sz="2800" i="1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 Надежда Ивановна – воспитатель второй младшей группы Муниципального Бюджетного Дошкольного Образовательного Учреждения «Детский сад № 33»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6891364" y="1327093"/>
            <a:ext cx="5172496" cy="402760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>
                <a:lumMod val="75000"/>
              </a:schemeClr>
            </a:solidFill>
            <a:miter lim="800000"/>
          </a:ln>
          <a:effectLst/>
        </p:spPr>
      </p:pic>
    </p:spTree>
    <p:extLst>
      <p:ext uri="{BB962C8B-B14F-4D97-AF65-F5344CB8AC3E}">
        <p14:creationId xmlns:p14="http://schemas.microsoft.com/office/powerpoint/2010/main" val="19809260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1300" y="177800"/>
            <a:ext cx="9461500" cy="6476999"/>
          </a:xfrm>
        </p:spPr>
        <p:txBody>
          <a:bodyPr>
            <a:normAutofit fontScale="92500" lnSpcReduction="10000"/>
          </a:bodyPr>
          <a:lstStyle/>
          <a:p>
            <a:r>
              <a:rPr lang="ru-RU" sz="2800" i="1" dirty="0">
                <a:solidFill>
                  <a:schemeClr val="tx1"/>
                </a:solidFill>
              </a:rPr>
              <a:t>Цель: развитие речи через экспериментально-исследовательскую деятельность у детей младшего дошкольного возраста.</a:t>
            </a:r>
            <a:endParaRPr lang="en-US" sz="2800" i="1" dirty="0">
              <a:solidFill>
                <a:schemeClr val="tx1"/>
              </a:solidFill>
            </a:endParaRPr>
          </a:p>
          <a:p>
            <a:r>
              <a:rPr lang="ru-RU" sz="2800" i="1" dirty="0">
                <a:solidFill>
                  <a:schemeClr val="tx1"/>
                </a:solidFill>
              </a:rPr>
              <a:t>Задачи: </a:t>
            </a:r>
          </a:p>
          <a:p>
            <a:r>
              <a:rPr lang="ru-RU" sz="2800" i="1" dirty="0">
                <a:solidFill>
                  <a:schemeClr val="tx1"/>
                </a:solidFill>
              </a:rPr>
              <a:t>Развивать познавательную активность, самостоятельность через выбор предметов экспериментирования.</a:t>
            </a:r>
          </a:p>
          <a:p>
            <a:r>
              <a:rPr lang="ru-RU" sz="2800" i="1" dirty="0">
                <a:solidFill>
                  <a:schemeClr val="tx1"/>
                </a:solidFill>
              </a:rPr>
              <a:t>Включить активные формы и приемы экспериментально-исследовательской  деятельности для развития речи, инициативности высказывания у детей младшего дошкольного возраста через реализацию проекта «Хочу все знать».</a:t>
            </a:r>
          </a:p>
          <a:p>
            <a:r>
              <a:rPr lang="ru-RU" sz="2800" i="1" dirty="0">
                <a:solidFill>
                  <a:schemeClr val="tx1"/>
                </a:solidFill>
              </a:rPr>
              <a:t>Применять метод Марте </a:t>
            </a:r>
            <a:r>
              <a:rPr lang="ru-RU" sz="2800" i="1" dirty="0" err="1">
                <a:solidFill>
                  <a:schemeClr val="tx1"/>
                </a:solidFill>
              </a:rPr>
              <a:t>Мео</a:t>
            </a:r>
            <a:r>
              <a:rPr lang="ru-RU" sz="2800" i="1" dirty="0">
                <a:solidFill>
                  <a:schemeClr val="tx1"/>
                </a:solidFill>
              </a:rPr>
              <a:t> для фиксации результатов педагогической деятельности в развитии речи у детей младшего дошкольного возраста. 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8220388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6722" y="465704"/>
            <a:ext cx="6208800" cy="4656601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8596668" cy="3880773"/>
          </a:xfrm>
        </p:spPr>
        <p:txBody>
          <a:bodyPr/>
          <a:lstStyle/>
          <a:p>
            <a:pPr marL="0" indent="0">
              <a:buNone/>
            </a:pPr>
            <a:r>
              <a:rPr lang="ru-RU" i="1" dirty="0">
                <a:solidFill>
                  <a:schemeClr val="tx1"/>
                </a:solidFill>
              </a:rPr>
              <a:t>Методы экспериментально-исследовательской деятельности: </a:t>
            </a:r>
          </a:p>
          <a:p>
            <a:r>
              <a:rPr lang="ru-RU" i="1" dirty="0">
                <a:solidFill>
                  <a:schemeClr val="tx1"/>
                </a:solidFill>
              </a:rPr>
              <a:t>метод детского экспериментирования;</a:t>
            </a:r>
          </a:p>
          <a:p>
            <a:r>
              <a:rPr lang="ru-RU" i="1" dirty="0">
                <a:solidFill>
                  <a:schemeClr val="tx1"/>
                </a:solidFill>
              </a:rPr>
              <a:t> метод проектов;</a:t>
            </a:r>
          </a:p>
          <a:p>
            <a:r>
              <a:rPr lang="ru-RU" i="1" dirty="0">
                <a:solidFill>
                  <a:schemeClr val="tx1"/>
                </a:solidFill>
              </a:rPr>
              <a:t> метод моделирования проблемных ситуаций;</a:t>
            </a:r>
          </a:p>
          <a:p>
            <a:r>
              <a:rPr lang="ru-RU" i="1" dirty="0">
                <a:solidFill>
                  <a:schemeClr val="tx1"/>
                </a:solidFill>
              </a:rPr>
              <a:t>метод Марте </a:t>
            </a:r>
            <a:r>
              <a:rPr lang="ru-RU" i="1" dirty="0" err="1">
                <a:solidFill>
                  <a:schemeClr val="tx1"/>
                </a:solidFill>
              </a:rPr>
              <a:t>Мео</a:t>
            </a:r>
            <a:r>
              <a:rPr lang="ru-RU" i="1" dirty="0">
                <a:solidFill>
                  <a:schemeClr val="tx1"/>
                </a:solidFill>
              </a:rPr>
              <a:t> (</a:t>
            </a:r>
            <a:r>
              <a:rPr lang="ru-RU" i="1" dirty="0" err="1">
                <a:solidFill>
                  <a:schemeClr val="tx1"/>
                </a:solidFill>
              </a:rPr>
              <a:t>видеотерапия</a:t>
            </a:r>
            <a:r>
              <a:rPr lang="ru-RU" i="1" dirty="0">
                <a:solidFill>
                  <a:schemeClr val="tx1"/>
                </a:solidFill>
              </a:rPr>
              <a:t>).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012" y="2534697"/>
            <a:ext cx="5418660" cy="4063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9562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351" y="277128"/>
            <a:ext cx="7593616" cy="4269472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8596668" cy="3880773"/>
          </a:xfrm>
        </p:spPr>
        <p:txBody>
          <a:bodyPr/>
          <a:lstStyle/>
          <a:p>
            <a:pPr marL="0" indent="0">
              <a:buNone/>
            </a:pPr>
            <a:endParaRPr lang="ru-RU" i="1" dirty="0">
              <a:solidFill>
                <a:schemeClr val="tx1"/>
              </a:solidFill>
            </a:endParaRPr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8384" y="2588528"/>
            <a:ext cx="7593616" cy="4269472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2300" y="1154541"/>
            <a:ext cx="8495157" cy="4776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9695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бъект 2"/>
          <p:cNvSpPr txBox="1">
            <a:spLocks/>
          </p:cNvSpPr>
          <p:nvPr/>
        </p:nvSpPr>
        <p:spPr>
          <a:xfrm>
            <a:off x="0" y="0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>
                <a:solidFill>
                  <a:schemeClr val="tx1"/>
                </a:solidFill>
              </a:rPr>
              <a:t>Формы работы: коллективная работа в группах, подгруппах, индивидуально, виртуальная экскурсия.  </a:t>
            </a:r>
          </a:p>
          <a:p>
            <a:r>
              <a:rPr lang="ru-RU" dirty="0">
                <a:solidFill>
                  <a:schemeClr val="tx1"/>
                </a:solidFill>
              </a:rPr>
              <a:t>При организации экспериментально-исследовательской деятельности воспитанникам предлагается проблемная задача, которую можно решить, что-то исследуя или проводя эксперименты. Исследования дают ребенку возможность самому найти ответы на вопросы «как?» и «почему?». Знания, полученные во время проведения опытов и экспериментов, запоминаются надолго. Важно, чтобы каждый ребенок проводил собственные опыты. Он должен делать все сам, а не только быть в роли наблюдателя. </a:t>
            </a:r>
            <a:r>
              <a:rPr lang="ru-RU" dirty="0"/>
              <a:t> </a:t>
            </a:r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58678" y="3156045"/>
            <a:ext cx="4931391" cy="369854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8357" y="3159457"/>
            <a:ext cx="4926841" cy="3695131"/>
          </a:xfrm>
          <a:prstGeom prst="rect">
            <a:avLst/>
          </a:prstGeom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758" y="3162869"/>
            <a:ext cx="4926841" cy="3695131"/>
          </a:xfrm>
        </p:spPr>
      </p:pic>
    </p:spTree>
    <p:extLst>
      <p:ext uri="{BB962C8B-B14F-4D97-AF65-F5344CB8AC3E}">
        <p14:creationId xmlns:p14="http://schemas.microsoft.com/office/powerpoint/2010/main" val="3593937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524977"/>
            <a:ext cx="5854700" cy="4333023"/>
          </a:xfrm>
          <a:prstGeom prst="rect">
            <a:avLst/>
          </a:prstGeom>
        </p:spPr>
      </p:pic>
      <p:sp>
        <p:nvSpPr>
          <p:cNvPr id="7" name="Объект 2"/>
          <p:cNvSpPr txBox="1">
            <a:spLocks/>
          </p:cNvSpPr>
          <p:nvPr/>
        </p:nvSpPr>
        <p:spPr>
          <a:xfrm>
            <a:off x="0" y="0"/>
            <a:ext cx="12192000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Приёмы исследовательской деятельности: </a:t>
            </a:r>
          </a:p>
          <a:p>
            <a:r>
              <a:rPr lang="ru-RU" dirty="0">
                <a:solidFill>
                  <a:schemeClr val="tx1"/>
                </a:solidFill>
              </a:rPr>
              <a:t>опыты;</a:t>
            </a:r>
          </a:p>
          <a:p>
            <a:r>
              <a:rPr lang="ru-RU" dirty="0">
                <a:solidFill>
                  <a:schemeClr val="tx1"/>
                </a:solidFill>
              </a:rPr>
              <a:t>«погружение» в краски, звуки, запахи и образы природы;</a:t>
            </a:r>
          </a:p>
          <a:p>
            <a:r>
              <a:rPr lang="ru-RU" dirty="0">
                <a:solidFill>
                  <a:schemeClr val="tx1"/>
                </a:solidFill>
              </a:rPr>
              <a:t> моделирование ситуации;</a:t>
            </a:r>
          </a:p>
          <a:p>
            <a:r>
              <a:rPr lang="ru-RU" dirty="0">
                <a:solidFill>
                  <a:schemeClr val="tx1"/>
                </a:solidFill>
              </a:rPr>
              <a:t>дидактические игры;</a:t>
            </a:r>
          </a:p>
          <a:p>
            <a:r>
              <a:rPr lang="ru-RU" dirty="0">
                <a:solidFill>
                  <a:schemeClr val="tx1"/>
                </a:solidFill>
              </a:rPr>
              <a:t>игровые обучающие и творчески развивающие ситуации.</a:t>
            </a:r>
          </a:p>
        </p:txBody>
      </p:sp>
      <p:pic>
        <p:nvPicPr>
          <p:cNvPr id="11" name="Объект 10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7473" y="2534005"/>
            <a:ext cx="5753100" cy="4314825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4205" y="2524837"/>
            <a:ext cx="5777549" cy="4333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4164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7421" y="163773"/>
            <a:ext cx="11750722" cy="54727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Для достижения поставленной цели работаю поэтапно: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1. Подготовительный (организационный). </a:t>
            </a:r>
          </a:p>
          <a:p>
            <a:r>
              <a:rPr lang="ru-RU" dirty="0">
                <a:solidFill>
                  <a:schemeClr val="tx1"/>
                </a:solidFill>
              </a:rPr>
              <a:t>изучение методической литературы по данной теме;</a:t>
            </a:r>
          </a:p>
          <a:p>
            <a:r>
              <a:rPr lang="ru-RU" dirty="0">
                <a:solidFill>
                  <a:schemeClr val="tx1"/>
                </a:solidFill>
              </a:rPr>
              <a:t>разработка проекта «Хочу все знать» по экспериментально-исследовательской деятельности;</a:t>
            </a:r>
          </a:p>
          <a:p>
            <a:r>
              <a:rPr lang="ru-RU" dirty="0">
                <a:solidFill>
                  <a:schemeClr val="tx1"/>
                </a:solidFill>
              </a:rPr>
              <a:t>разработка картотеки;</a:t>
            </a:r>
          </a:p>
          <a:p>
            <a:r>
              <a:rPr lang="ru-RU" dirty="0">
                <a:solidFill>
                  <a:schemeClr val="tx1"/>
                </a:solidFill>
              </a:rPr>
              <a:t>подбор и изготовление дидактических игр;</a:t>
            </a:r>
          </a:p>
          <a:p>
            <a:r>
              <a:rPr lang="ru-RU" dirty="0">
                <a:solidFill>
                  <a:schemeClr val="tx1"/>
                </a:solidFill>
              </a:rPr>
              <a:t>подбор основного оборудования;</a:t>
            </a:r>
          </a:p>
          <a:p>
            <a:r>
              <a:rPr lang="ru-RU" dirty="0">
                <a:solidFill>
                  <a:schemeClr val="tx1"/>
                </a:solidFill>
              </a:rPr>
              <a:t>анкетирование родителей;</a:t>
            </a:r>
          </a:p>
          <a:p>
            <a:r>
              <a:rPr lang="ru-RU" dirty="0">
                <a:solidFill>
                  <a:schemeClr val="tx1"/>
                </a:solidFill>
              </a:rPr>
              <a:t>разработка плана совместной деятельности с родителями по экспериментально-исследовательской деятельности.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341526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5658" y="382136"/>
            <a:ext cx="10508778" cy="577300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2. Внедренческий. 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Для успешной реализации проекта «Хочу все знать» использую три уровня инновационного «исследовательского  обучения»:</a:t>
            </a:r>
          </a:p>
          <a:p>
            <a:r>
              <a:rPr lang="ru-RU" dirty="0">
                <a:solidFill>
                  <a:schemeClr val="tx1"/>
                </a:solidFill>
              </a:rPr>
              <a:t>ставлю проблему и намечаю стратегию и тактику её решения, </a:t>
            </a:r>
          </a:p>
          <a:p>
            <a:r>
              <a:rPr lang="ru-RU" dirty="0">
                <a:solidFill>
                  <a:schemeClr val="tx1"/>
                </a:solidFill>
              </a:rPr>
              <a:t>само решение предстоит самостоятельно найти ребёнку.</a:t>
            </a:r>
          </a:p>
          <a:p>
            <a:r>
              <a:rPr lang="ru-RU" dirty="0">
                <a:solidFill>
                  <a:schemeClr val="tx1"/>
                </a:solidFill>
              </a:rPr>
              <a:t>ставлю проблему, но метод её решения ребёнок ищет</a:t>
            </a:r>
          </a:p>
          <a:p>
            <a:r>
              <a:rPr lang="ru-RU" dirty="0">
                <a:solidFill>
                  <a:schemeClr val="tx1"/>
                </a:solidFill>
              </a:rPr>
              <a:t>самостоятельно (на этом уровне даётся самостоятельный  поиск).</a:t>
            </a:r>
          </a:p>
          <a:p>
            <a:r>
              <a:rPr lang="ru-RU" dirty="0">
                <a:solidFill>
                  <a:schemeClr val="tx1"/>
                </a:solidFill>
              </a:rPr>
              <a:t>дети самостоятельно обозначают проблему, ищут способы её исследования и разрабатывают решения.</a:t>
            </a:r>
          </a:p>
          <a:p>
            <a:pPr marL="0" indent="0">
              <a:buNone/>
            </a:pPr>
            <a:endParaRPr lang="ru-RU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3. Обобщающий. </a:t>
            </a:r>
          </a:p>
          <a:p>
            <a:r>
              <a:rPr lang="ru-RU" dirty="0">
                <a:solidFill>
                  <a:schemeClr val="tx1"/>
                </a:solidFill>
              </a:rPr>
              <a:t>анализ эффективности проделанной работы по развитию речи в экспериментально-исследовательской деятельности у детей младшего дошкольного возраста посредством применения метода Марте </a:t>
            </a:r>
            <a:r>
              <a:rPr lang="ru-RU" dirty="0" err="1">
                <a:solidFill>
                  <a:schemeClr val="tx1"/>
                </a:solidFill>
              </a:rPr>
              <a:t>Мео</a:t>
            </a:r>
            <a:r>
              <a:rPr lang="ru-RU" dirty="0">
                <a:solidFill>
                  <a:schemeClr val="tx1"/>
                </a:solidFill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653966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Другая 1">
      <a:dk1>
        <a:sysClr val="windowText" lastClr="000000"/>
      </a:dk1>
      <a:lt1>
        <a:sysClr val="window" lastClr="FFFFFF"/>
      </a:lt1>
      <a:dk2>
        <a:srgbClr val="454551"/>
      </a:dk2>
      <a:lt2>
        <a:srgbClr val="D8D9DC"/>
      </a:lt2>
      <a:accent1>
        <a:srgbClr val="E32D91"/>
      </a:accent1>
      <a:accent2>
        <a:srgbClr val="2481BA"/>
      </a:accent2>
      <a:accent3>
        <a:srgbClr val="4EA6DC"/>
      </a:accent3>
      <a:accent4>
        <a:srgbClr val="4775E7"/>
      </a:accent4>
      <a:accent5>
        <a:srgbClr val="8971E1"/>
      </a:accent5>
      <a:accent6>
        <a:srgbClr val="D54773"/>
      </a:accent6>
      <a:hlink>
        <a:srgbClr val="6B9F25"/>
      </a:hlink>
      <a:folHlink>
        <a:srgbClr val="8C8C8C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214</TotalTime>
  <Words>208</Words>
  <Application>Microsoft Office PowerPoint</Application>
  <PresentationFormat>Широкоэкранный</PresentationFormat>
  <Paragraphs>40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Times New Roman</vt:lpstr>
      <vt:lpstr>Trebuchet MS</vt:lpstr>
      <vt:lpstr>Wingdings 3</vt:lpstr>
      <vt:lpstr>Аспект</vt:lpstr>
      <vt:lpstr>Городской Интернет – фестиваль педагогических идей  «Современный урок»  Развитие речи посредством экспериментально-исследовательской деятельности в младшем дошкольном возрасте.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речи посредством экспериментально-исследовательской деятельности в младшем дошкольном возрасте.</dc:title>
  <dc:creator>Мингалимов</dc:creator>
  <cp:lastModifiedBy>Мингалимов</cp:lastModifiedBy>
  <cp:revision>16</cp:revision>
  <dcterms:created xsi:type="dcterms:W3CDTF">2017-01-22T05:32:54Z</dcterms:created>
  <dcterms:modified xsi:type="dcterms:W3CDTF">2017-02-23T05:47:14Z</dcterms:modified>
</cp:coreProperties>
</file>