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429" r:id="rId2"/>
    <p:sldId id="431" r:id="rId3"/>
    <p:sldId id="428" r:id="rId4"/>
    <p:sldId id="407" r:id="rId5"/>
    <p:sldId id="409" r:id="rId6"/>
    <p:sldId id="411" r:id="rId7"/>
    <p:sldId id="413" r:id="rId8"/>
    <p:sldId id="414" r:id="rId9"/>
    <p:sldId id="416" r:id="rId10"/>
    <p:sldId id="418" r:id="rId11"/>
    <p:sldId id="419" r:id="rId12"/>
    <p:sldId id="421" r:id="rId13"/>
    <p:sldId id="423" r:id="rId14"/>
    <p:sldId id="425" r:id="rId15"/>
    <p:sldId id="426" r:id="rId16"/>
    <p:sldId id="427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B8EB"/>
    <a:srgbClr val="0099CC"/>
    <a:srgbClr val="B2B2B2"/>
    <a:srgbClr val="C0C0C0"/>
    <a:srgbClr val="DDDDDD"/>
    <a:srgbClr val="000000"/>
    <a:srgbClr val="FFFF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8" autoAdjust="0"/>
    <p:restoredTop sz="94660"/>
  </p:normalViewPr>
  <p:slideViewPr>
    <p:cSldViewPr>
      <p:cViewPr>
        <p:scale>
          <a:sx n="71" d="100"/>
          <a:sy n="71" d="100"/>
        </p:scale>
        <p:origin x="-1296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4ACF225-059D-4CCF-9E9E-1E2848D5FF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657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gray">
          <a:xfrm>
            <a:off x="0" y="2514600"/>
            <a:ext cx="9144000" cy="10668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gray">
          <a:xfrm>
            <a:off x="0" y="0"/>
            <a:ext cx="9144000" cy="2514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pic>
        <p:nvPicPr>
          <p:cNvPr id="6" name="Picture 24" descr="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103188"/>
            <a:ext cx="4162425" cy="408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4"/>
          <p:cNvSpPr>
            <a:spLocks noChangeArrowheads="1"/>
          </p:cNvSpPr>
          <p:nvPr/>
        </p:nvSpPr>
        <p:spPr bwMode="gray">
          <a:xfrm>
            <a:off x="0" y="3200400"/>
            <a:ext cx="9144000" cy="36576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pic>
        <p:nvPicPr>
          <p:cNvPr id="8" name="Picture 25" descr="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3048000"/>
            <a:ext cx="1981200" cy="194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1538288"/>
            <a:ext cx="2057400" cy="189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19600" y="2439988"/>
            <a:ext cx="4495800" cy="380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6" descr="0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876800"/>
            <a:ext cx="1382713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27"/>
          <p:cNvSpPr txBox="1">
            <a:spLocks noChangeArrowheads="1"/>
          </p:cNvSpPr>
          <p:nvPr/>
        </p:nvSpPr>
        <p:spPr bwMode="auto">
          <a:xfrm>
            <a:off x="8001000" y="6415088"/>
            <a:ext cx="1047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solidFill>
                  <a:schemeClr val="bg2"/>
                </a:solidFill>
                <a:cs typeface="+mn-cs"/>
              </a:rPr>
              <a:t>L/O/G/O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57200" y="685800"/>
            <a:ext cx="8229600" cy="1524000"/>
          </a:xfrm>
        </p:spPr>
        <p:txBody>
          <a:bodyPr/>
          <a:lstStyle>
            <a:lvl1pPr>
              <a:defRPr sz="55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590800"/>
            <a:ext cx="5715000" cy="533400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3" name="Rectangle 7"/>
          <p:cNvSpPr>
            <a:spLocks noGrp="1" noChangeArrowheads="1"/>
          </p:cNvSpPr>
          <p:nvPr>
            <p:ph type="dt" sz="half" idx="10"/>
          </p:nvPr>
        </p:nvSpPr>
        <p:spPr bwMode="white">
          <a:xfrm>
            <a:off x="1295400" y="6553200"/>
            <a:ext cx="2133600" cy="16827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8"/>
          <p:cNvSpPr>
            <a:spLocks noGrp="1" noChangeArrowheads="1"/>
          </p:cNvSpPr>
          <p:nvPr>
            <p:ph type="ftr" sz="quarter" idx="11"/>
          </p:nvPr>
        </p:nvSpPr>
        <p:spPr bwMode="white">
          <a:xfrm>
            <a:off x="3657600" y="6553200"/>
            <a:ext cx="2895600" cy="16827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9"/>
          <p:cNvSpPr>
            <a:spLocks noGrp="1" noChangeArrowheads="1"/>
          </p:cNvSpPr>
          <p:nvPr>
            <p:ph type="sldNum" sz="quarter" idx="12"/>
          </p:nvPr>
        </p:nvSpPr>
        <p:spPr bwMode="white">
          <a:xfrm>
            <a:off x="6781800" y="6553200"/>
            <a:ext cx="1066800" cy="16827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71DA0B5-2657-4020-AAEE-80ADFAB608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36DBB-B7FB-467A-9A0A-4DCD92520C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6172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6172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683DF-157A-42D0-8ABE-90D66B566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533525"/>
            <a:ext cx="4038600" cy="50196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33525"/>
            <a:ext cx="4038600" cy="50196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7BF2E-C410-4827-98F1-EE4CB606A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533525"/>
            <a:ext cx="8229600" cy="501967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A0AC1-3941-4F3C-9932-A444282CFD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533525"/>
            <a:ext cx="8229600" cy="5019675"/>
          </a:xfrm>
        </p:spPr>
        <p:txBody>
          <a:bodyPr/>
          <a:lstStyle/>
          <a:p>
            <a:pPr lvl="0"/>
            <a:r>
              <a:rPr lang="ru-RU" noProof="0" smtClean="0"/>
              <a:t>Вставка диаграммы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08FF3-B945-49C4-B6C7-0CF8991EFB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BC054-D05E-4ABD-BAE0-E3BE0E42F5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D1CFC-4A6C-44AF-B32A-80B326C5D3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33525"/>
            <a:ext cx="4038600" cy="5019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33525"/>
            <a:ext cx="4038600" cy="5019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8E2C0-59AB-4104-9AF3-269418CF87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9C70A-03D9-4F90-8955-F00A4F971A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745C6-9CFD-40AB-9C31-AF2346E413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5B6C0-BA51-424F-8EDF-5A91C58AE0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FD574-073A-4D15-B280-63C541535C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26D36-315F-4349-B169-C785957C13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chemeClr val="bg1">
                <a:gamma/>
                <a:tint val="0"/>
                <a:invGamma/>
              </a:schemeClr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0"/>
          <p:cNvGrpSpPr>
            <a:grpSpLocks/>
          </p:cNvGrpSpPr>
          <p:nvPr/>
        </p:nvGrpSpPr>
        <p:grpSpPr bwMode="auto">
          <a:xfrm>
            <a:off x="0" y="0"/>
            <a:ext cx="9144000" cy="1447800"/>
            <a:chOff x="0" y="0"/>
            <a:chExt cx="5760" cy="912"/>
          </a:xfrm>
        </p:grpSpPr>
        <p:sp>
          <p:nvSpPr>
            <p:cNvPr id="1031" name="Rectangle 7"/>
            <p:cNvSpPr>
              <a:spLocks noChangeArrowheads="1"/>
            </p:cNvSpPr>
            <p:nvPr userDrawn="1"/>
          </p:nvSpPr>
          <p:spPr bwMode="gray">
            <a:xfrm>
              <a:off x="0" y="0"/>
              <a:ext cx="5760" cy="240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28627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" name="Rectangle 8"/>
            <p:cNvSpPr>
              <a:spLocks noChangeArrowheads="1"/>
            </p:cNvSpPr>
            <p:nvPr userDrawn="1"/>
          </p:nvSpPr>
          <p:spPr bwMode="gray">
            <a:xfrm>
              <a:off x="1248" y="240"/>
              <a:ext cx="4512" cy="48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3" name="Rectangle 9"/>
            <p:cNvSpPr>
              <a:spLocks noChangeArrowheads="1"/>
            </p:cNvSpPr>
            <p:nvPr userDrawn="1"/>
          </p:nvSpPr>
          <p:spPr bwMode="gray">
            <a:xfrm>
              <a:off x="0" y="720"/>
              <a:ext cx="5760" cy="19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pic>
        <p:nvPicPr>
          <p:cNvPr id="1027" name="Picture 26" descr="02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715250" y="77788"/>
            <a:ext cx="10668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33525"/>
            <a:ext cx="8229600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cs typeface="+mn-cs"/>
              </a:defRPr>
            </a:lvl1pPr>
          </a:lstStyle>
          <a:p>
            <a:pPr>
              <a:defRPr/>
            </a:pPr>
            <a:fld id="{CCFA32FC-55DA-44B0-8AE5-87B2D09DF8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3" name="Picture 24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8424863" y="95250"/>
            <a:ext cx="6731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25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8001000" y="311150"/>
            <a:ext cx="9144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1" name="Rectangle 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1143000"/>
            <a:ext cx="8458200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http://www.maam.ru/upload/blogs/fecacfa35c629a70c617beefc4fe5f55.png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551837"/>
            <a:ext cx="85689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 «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Инновационные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подходы к развитию речи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дошкольников»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50268"/>
            <a:ext cx="4572000" cy="153888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</a:rPr>
            </a:br>
            <a:r>
              <a:rPr lang="ru-RU" b="1" i="1" dirty="0">
                <a:latin typeface="Bodoni MT Black" pitchFamily="18" charset="0"/>
              </a:rPr>
              <a:t>Муниципальное бюджетное дошкольное образовательное учреждение </a:t>
            </a:r>
            <a:endParaRPr lang="ru-RU" b="1" i="1" dirty="0" smtClean="0">
              <a:latin typeface="Bodoni MT Black" pitchFamily="18" charset="0"/>
            </a:endParaRPr>
          </a:p>
          <a:p>
            <a:pPr algn="ctr"/>
            <a:r>
              <a:rPr lang="ru-RU" b="1" i="1" dirty="0" smtClean="0"/>
              <a:t>«</a:t>
            </a:r>
            <a:r>
              <a:rPr lang="ru-RU" b="1" i="1" dirty="0"/>
              <a:t>Д</a:t>
            </a:r>
            <a:r>
              <a:rPr lang="ru-RU" b="1" i="1" dirty="0">
                <a:latin typeface="Bodoni MT Black" pitchFamily="18" charset="0"/>
              </a:rPr>
              <a:t>етский сад «Радуга»</a:t>
            </a:r>
            <a:r>
              <a:rPr lang="ru-RU" sz="2000" i="1" dirty="0">
                <a:latin typeface="Bodoni MT Black" pitchFamily="18" charset="0"/>
              </a:rPr>
              <a:t/>
            </a:r>
            <a:br>
              <a:rPr lang="ru-RU" sz="2000" i="1" dirty="0">
                <a:latin typeface="Bodoni MT Black" pitchFamily="18" charset="0"/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50851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>
              <a:buFontTx/>
              <a:buNone/>
            </a:pPr>
            <a:r>
              <a:rPr lang="ru-RU" b="1" dirty="0">
                <a:solidFill>
                  <a:srgbClr val="003300"/>
                </a:solidFill>
              </a:rPr>
              <a:t>Старший воспитатель: </a:t>
            </a:r>
          </a:p>
          <a:p>
            <a:pPr marL="0" indent="0" algn="ctr">
              <a:buFontTx/>
              <a:buNone/>
            </a:pPr>
            <a:r>
              <a:rPr lang="ru-RU" b="1" dirty="0">
                <a:solidFill>
                  <a:srgbClr val="003300"/>
                </a:solidFill>
              </a:rPr>
              <a:t>Жиженкова С.Г.</a:t>
            </a:r>
          </a:p>
        </p:txBody>
      </p:sp>
    </p:spTree>
    <p:extLst>
      <p:ext uri="{BB962C8B-B14F-4D97-AF65-F5344CB8AC3E}">
        <p14:creationId xmlns:p14="http://schemas.microsoft.com/office/powerpoint/2010/main" val="390670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sz="3200" smtClean="0">
                <a:solidFill>
                  <a:schemeClr val="tx1"/>
                </a:solidFill>
              </a:rPr>
              <a:t>Су-джок терапия</a:t>
            </a:r>
          </a:p>
        </p:txBody>
      </p:sp>
      <p:sp>
        <p:nvSpPr>
          <p:cNvPr id="5734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800" smtClean="0"/>
              <a:t>6. Использование шариков для звукового анализа слов</a:t>
            </a:r>
          </a:p>
          <a:p>
            <a:r>
              <a:rPr lang="ru-RU" sz="2400" smtClean="0">
                <a:solidFill>
                  <a:schemeClr val="tx2"/>
                </a:solidFill>
              </a:rPr>
              <a:t>Для характеристики звуков используются массажные шарики трех цветов: красный, синий, зеленый. По заданию педагога ребенок показывает соответствующий обозначению звука шарик.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sz="3200" smtClean="0">
                <a:solidFill>
                  <a:schemeClr val="tx1"/>
                </a:solidFill>
              </a:rPr>
              <a:t>Су-джок терапия</a:t>
            </a:r>
          </a:p>
        </p:txBody>
      </p:sp>
      <p:sp>
        <p:nvSpPr>
          <p:cNvPr id="5837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mtClean="0"/>
              <a:t>7. </a:t>
            </a:r>
            <a:r>
              <a:rPr lang="ru-RU" sz="2800" smtClean="0"/>
              <a:t>Использование шариков при совершенствовании навыков употребления предлогов</a:t>
            </a:r>
          </a:p>
          <a:p>
            <a:pPr>
              <a:buFontTx/>
              <a:buNone/>
            </a:pPr>
            <a:endParaRPr lang="ru-RU" sz="2800" smtClean="0"/>
          </a:p>
          <a:p>
            <a:r>
              <a:rPr lang="ru-RU" sz="2400" smtClean="0">
                <a:solidFill>
                  <a:schemeClr val="tx2"/>
                </a:solidFill>
              </a:rPr>
              <a:t>На столе коробка, по инструкции педагога ребенок кладет шарики соответственно: красный шарик - в коробку; синий – под коробку; зеленый – около коробки; Затем наоборот, ребенок должен описать действие взрослого.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sz="3200" smtClean="0">
                <a:solidFill>
                  <a:schemeClr val="tx1"/>
                </a:solidFill>
              </a:rPr>
              <a:t>Су-джок терапия</a:t>
            </a:r>
          </a:p>
        </p:txBody>
      </p:sp>
      <p:sp>
        <p:nvSpPr>
          <p:cNvPr id="5939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mtClean="0"/>
              <a:t>8. </a:t>
            </a:r>
            <a:r>
              <a:rPr lang="ru-RU" sz="2800" smtClean="0"/>
              <a:t>Использование шариков для слогового анализа слов</a:t>
            </a:r>
          </a:p>
          <a:p>
            <a:pPr>
              <a:buFontTx/>
              <a:buNone/>
            </a:pPr>
            <a:endParaRPr lang="ru-RU" sz="2800" smtClean="0"/>
          </a:p>
          <a:p>
            <a:r>
              <a:rPr lang="ru-RU" sz="2400" smtClean="0">
                <a:solidFill>
                  <a:schemeClr val="tx2"/>
                </a:solidFill>
              </a:rPr>
              <a:t>Упражнение «</a:t>
            </a:r>
            <a:r>
              <a:rPr lang="ru-RU" sz="2400" b="1" smtClean="0">
                <a:solidFill>
                  <a:schemeClr val="tx2"/>
                </a:solidFill>
              </a:rPr>
              <a:t>Раздели слова на слоги</a:t>
            </a:r>
            <a:r>
              <a:rPr lang="ru-RU" sz="2400" smtClean="0">
                <a:solidFill>
                  <a:schemeClr val="tx2"/>
                </a:solidFill>
              </a:rPr>
              <a:t>»: Ребенок называет слог и берет по одному шарику из коробки, затем считает количество слогов.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sz="3200" smtClean="0">
                <a:solidFill>
                  <a:schemeClr val="tx1"/>
                </a:solidFill>
              </a:rPr>
              <a:t>Су-джок терапия</a:t>
            </a:r>
          </a:p>
        </p:txBody>
      </p:sp>
      <p:sp>
        <p:nvSpPr>
          <p:cNvPr id="6041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800" smtClean="0"/>
              <a:t> 9. Берём 2 массажные шарика и проводим ими по ладоням ребёнка (его руки лежат на коленях ладонями вверх), делая по одному движению на каждый ударный слог:  </a:t>
            </a:r>
          </a:p>
          <a:p>
            <a:r>
              <a:rPr lang="ru-RU" sz="2800" smtClean="0">
                <a:solidFill>
                  <a:schemeClr val="tx2"/>
                </a:solidFill>
              </a:rPr>
              <a:t>Гладь мои ладошки, ёж!</a:t>
            </a:r>
          </a:p>
          <a:p>
            <a:r>
              <a:rPr lang="ru-RU" sz="2800" smtClean="0">
                <a:solidFill>
                  <a:schemeClr val="tx2"/>
                </a:solidFill>
              </a:rPr>
              <a:t>Ты колючий, ну и что ж!</a:t>
            </a:r>
          </a:p>
          <a:p>
            <a:r>
              <a:rPr lang="ru-RU" sz="2800" smtClean="0">
                <a:solidFill>
                  <a:schemeClr val="tx2"/>
                </a:solidFill>
              </a:rPr>
              <a:t>Потом ребёнок гладит их ладошками со словами:</a:t>
            </a:r>
          </a:p>
          <a:p>
            <a:r>
              <a:rPr lang="ru-RU" sz="2800" smtClean="0">
                <a:solidFill>
                  <a:schemeClr val="tx2"/>
                </a:solidFill>
              </a:rPr>
              <a:t>Я хочу тебя погладить,</a:t>
            </a:r>
          </a:p>
          <a:p>
            <a:r>
              <a:rPr lang="ru-RU" sz="2800" smtClean="0">
                <a:solidFill>
                  <a:schemeClr val="tx2"/>
                </a:solidFill>
              </a:rPr>
              <a:t>Я хочу с тобой поладить.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sz="3200" smtClean="0">
                <a:solidFill>
                  <a:schemeClr val="tx1"/>
                </a:solidFill>
              </a:rPr>
              <a:t>Су-джок терапия</a:t>
            </a:r>
          </a:p>
        </p:txBody>
      </p:sp>
      <p:sp>
        <p:nvSpPr>
          <p:cNvPr id="6144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557338"/>
            <a:ext cx="8229600" cy="5019675"/>
          </a:xfrm>
        </p:spPr>
        <p:txBody>
          <a:bodyPr/>
          <a:lstStyle/>
          <a:p>
            <a:r>
              <a:rPr lang="ru-RU" sz="2800" smtClean="0"/>
              <a:t>10. СКАЗКА «</a:t>
            </a:r>
            <a:r>
              <a:rPr lang="ru-RU" sz="2800" b="1" smtClean="0"/>
              <a:t>Ежик на прогулке</a:t>
            </a:r>
            <a:r>
              <a:rPr lang="ru-RU" sz="2800" smtClean="0"/>
              <a:t>»</a:t>
            </a:r>
          </a:p>
          <a:p>
            <a:pPr>
              <a:buFontTx/>
              <a:buNone/>
            </a:pPr>
            <a:r>
              <a:rPr lang="ru-RU" sz="2800" smtClean="0"/>
              <a:t>Упражнения с шариком массажером Су – Джок</a:t>
            </a:r>
          </a:p>
          <a:p>
            <a:pPr>
              <a:buFontTx/>
              <a:buNone/>
            </a:pPr>
            <a:r>
              <a:rPr lang="ru-RU" sz="2800" smtClean="0"/>
              <a:t>Цель: воздействовать на биологически активные точки по системе Су - Джок, стимулировать речевые зоны коры головного мозга.</a:t>
            </a:r>
          </a:p>
          <a:p>
            <a:pPr>
              <a:buFontTx/>
              <a:buNone/>
            </a:pPr>
            <a:r>
              <a:rPr lang="ru-RU" sz="2800" smtClean="0"/>
              <a:t>Оборудование: Су - Джок шарик - массажер.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533525"/>
            <a:ext cx="8229600" cy="501967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 smtClean="0">
                <a:solidFill>
                  <a:schemeClr val="tx2"/>
                </a:solidFill>
              </a:rPr>
              <a:t>11. На поляне, на лужайке         </a:t>
            </a:r>
            <a:r>
              <a:rPr lang="ru-RU" sz="2400" i="1" smtClean="0">
                <a:solidFill>
                  <a:schemeClr val="tx2"/>
                </a:solidFill>
              </a:rPr>
              <a:t>/катать шарик между ладонями/</a:t>
            </a:r>
            <a:endParaRPr lang="ru-RU" sz="240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smtClean="0">
                <a:solidFill>
                  <a:schemeClr val="tx2"/>
                </a:solidFill>
              </a:rPr>
              <a:t>Целый день скакали зайки.   </a:t>
            </a:r>
            <a:r>
              <a:rPr lang="ru-RU" sz="2400" i="1" smtClean="0">
                <a:solidFill>
                  <a:schemeClr val="tx2"/>
                </a:solidFill>
              </a:rPr>
              <a:t>/прыгать по ладошке шаром/</a:t>
            </a:r>
            <a:endParaRPr lang="ru-RU" sz="240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smtClean="0">
                <a:solidFill>
                  <a:schemeClr val="tx2"/>
                </a:solidFill>
              </a:rPr>
              <a:t>И катались по траве,            </a:t>
            </a:r>
            <a:r>
              <a:rPr lang="ru-RU" sz="2400" i="1" smtClean="0">
                <a:solidFill>
                  <a:schemeClr val="tx2"/>
                </a:solidFill>
              </a:rPr>
              <a:t>/катать вперед – назад/</a:t>
            </a:r>
            <a:endParaRPr lang="ru-RU" sz="240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smtClean="0">
                <a:solidFill>
                  <a:schemeClr val="tx2"/>
                </a:solidFill>
              </a:rPr>
              <a:t>От хвоста и к голове.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smtClean="0">
                <a:solidFill>
                  <a:schemeClr val="tx2"/>
                </a:solidFill>
              </a:rPr>
              <a:t>Долго зайцы так скакали,     </a:t>
            </a:r>
            <a:r>
              <a:rPr lang="ru-RU" sz="2400" i="1" smtClean="0">
                <a:solidFill>
                  <a:schemeClr val="tx2"/>
                </a:solidFill>
              </a:rPr>
              <a:t>/прыгать по ладошке шаром/</a:t>
            </a:r>
            <a:endParaRPr lang="ru-RU" sz="240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smtClean="0">
                <a:solidFill>
                  <a:schemeClr val="tx2"/>
                </a:solidFill>
              </a:rPr>
              <a:t>Но напрыгались, устали.      </a:t>
            </a:r>
            <a:r>
              <a:rPr lang="ru-RU" sz="2400" i="1" smtClean="0">
                <a:solidFill>
                  <a:schemeClr val="tx2"/>
                </a:solidFill>
              </a:rPr>
              <a:t>/положить шарик на ладошку/</a:t>
            </a:r>
            <a:endParaRPr lang="ru-RU" sz="240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smtClean="0">
                <a:solidFill>
                  <a:schemeClr val="tx2"/>
                </a:solidFill>
              </a:rPr>
              <a:t>Мимо змеи проползали,       </a:t>
            </a:r>
            <a:r>
              <a:rPr lang="ru-RU" sz="2400" i="1" smtClean="0">
                <a:solidFill>
                  <a:schemeClr val="tx2"/>
                </a:solidFill>
              </a:rPr>
              <a:t>/вести по ладошке/</a:t>
            </a:r>
            <a:endParaRPr lang="ru-RU" sz="240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smtClean="0">
                <a:solidFill>
                  <a:schemeClr val="tx2"/>
                </a:solidFill>
              </a:rPr>
              <a:t>«С добрым утром!» - им сказали.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smtClean="0">
                <a:solidFill>
                  <a:schemeClr val="tx2"/>
                </a:solidFill>
              </a:rPr>
              <a:t>Стала гладить и ласкать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smtClean="0">
                <a:solidFill>
                  <a:schemeClr val="tx2"/>
                </a:solidFill>
              </a:rPr>
              <a:t>Всех зайчат зайчиха-мать</a:t>
            </a:r>
            <a:r>
              <a:rPr lang="ru-RU" sz="2400" i="1" smtClean="0">
                <a:solidFill>
                  <a:schemeClr val="tx2"/>
                </a:solidFill>
              </a:rPr>
              <a:t>.   /гладить шаром каждый палец</a:t>
            </a:r>
          </a:p>
        </p:txBody>
      </p:sp>
      <p:sp>
        <p:nvSpPr>
          <p:cNvPr id="86020" name="Rectangle 4"/>
          <p:cNvSpPr>
            <a:spLocks noChangeArrowheads="1"/>
          </p:cNvSpPr>
          <p:nvPr/>
        </p:nvSpPr>
        <p:spPr bwMode="auto">
          <a:xfrm>
            <a:off x="3635375" y="568325"/>
            <a:ext cx="31607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/>
              <a:t>Су-джок терапия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349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789363"/>
            <a:ext cx="8229600" cy="5019675"/>
          </a:xfrm>
        </p:spPr>
        <p:txBody>
          <a:bodyPr/>
          <a:lstStyle/>
          <a:p>
            <a:r>
              <a:rPr lang="ru-RU" sz="1400" smtClean="0"/>
              <a:t>Упражнения из книги Ермаковой И. А. "Развиваем мелкую моторику малышей</a:t>
            </a:r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auto">
          <a:xfrm>
            <a:off x="173038" y="393700"/>
            <a:ext cx="2381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sz="1200">
                <a:cs typeface="Times New Roman" pitchFamily="18" charset="0"/>
              </a:rPr>
              <a:t>"</a:t>
            </a:r>
            <a:endParaRPr lang="ru-RU" sz="800"/>
          </a:p>
          <a:p>
            <a:pPr eaLnBrk="0" hangingPunct="0">
              <a:defRPr/>
            </a:pPr>
            <a:endParaRPr lang="ru-RU"/>
          </a:p>
        </p:txBody>
      </p:sp>
      <p:pic>
        <p:nvPicPr>
          <p:cNvPr id="63492" name="Picture 4" descr="http://www.maam.ru/upload/blogs/fecacfa35c629a70c617beefc4fe5f55.png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464425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46" name="Rectangle 6"/>
          <p:cNvSpPr>
            <a:spLocks noChangeArrowheads="1"/>
          </p:cNvSpPr>
          <p:nvPr/>
        </p:nvSpPr>
        <p:spPr bwMode="auto">
          <a:xfrm>
            <a:off x="173038" y="4124325"/>
            <a:ext cx="87915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1400">
                <a:solidFill>
                  <a:schemeClr val="tx2"/>
                </a:solidFill>
                <a:cs typeface="Times New Roman" pitchFamily="18" charset="0"/>
              </a:rPr>
              <a:t>1. Мяч находится между ладоней ребёнка, пальцы прижаты друг к другу. Делайте массажные движения, катая мяч вперёд-назад.</a:t>
            </a:r>
            <a:endParaRPr lang="ru-RU" sz="1400">
              <a:solidFill>
                <a:schemeClr val="tx2"/>
              </a:solidFill>
            </a:endParaRPr>
          </a:p>
          <a:p>
            <a:pPr eaLnBrk="0" hangingPunct="0">
              <a:defRPr/>
            </a:pPr>
            <a:r>
              <a:rPr lang="ru-RU" sz="1400">
                <a:solidFill>
                  <a:schemeClr val="tx2"/>
                </a:solidFill>
                <a:cs typeface="Times New Roman" pitchFamily="18" charset="0"/>
              </a:rPr>
              <a:t>2. Мяч находится между ладоней ребёнка, пальцы прижаты друг к другу. Делайте круговые движения, катая мяч по ладоням.</a:t>
            </a:r>
            <a:endParaRPr lang="ru-RU" sz="1400">
              <a:solidFill>
                <a:schemeClr val="tx2"/>
              </a:solidFill>
            </a:endParaRPr>
          </a:p>
          <a:p>
            <a:pPr eaLnBrk="0" hangingPunct="0">
              <a:defRPr/>
            </a:pPr>
            <a:r>
              <a:rPr lang="ru-RU" sz="1400">
                <a:solidFill>
                  <a:schemeClr val="tx2"/>
                </a:solidFill>
                <a:cs typeface="Times New Roman" pitchFamily="18" charset="0"/>
              </a:rPr>
              <a:t>3. Держа мяч подушечками пальцев, делайте вращательные движения вперёд (как будто закручиваете крышку) .</a:t>
            </a:r>
            <a:endParaRPr lang="ru-RU" sz="1400">
              <a:solidFill>
                <a:schemeClr val="tx2"/>
              </a:solidFill>
            </a:endParaRPr>
          </a:p>
          <a:p>
            <a:pPr eaLnBrk="0" hangingPunct="0">
              <a:defRPr/>
            </a:pPr>
            <a:r>
              <a:rPr lang="ru-RU" sz="1400">
                <a:solidFill>
                  <a:schemeClr val="tx2"/>
                </a:solidFill>
                <a:cs typeface="Times New Roman" pitchFamily="18" charset="0"/>
              </a:rPr>
              <a:t>4. Держа мяч подушечками пальцев, с усилием надавите ими на мяч (4—6 раз) .</a:t>
            </a:r>
            <a:endParaRPr lang="ru-RU" sz="1400">
              <a:solidFill>
                <a:schemeClr val="tx2"/>
              </a:solidFill>
            </a:endParaRPr>
          </a:p>
          <a:p>
            <a:pPr eaLnBrk="0" hangingPunct="0">
              <a:defRPr/>
            </a:pPr>
            <a:r>
              <a:rPr lang="ru-RU" sz="1400">
                <a:solidFill>
                  <a:schemeClr val="tx2"/>
                </a:solidFill>
                <a:cs typeface="Times New Roman" pitchFamily="18" charset="0"/>
              </a:rPr>
              <a:t>5. Держа мяч подушечками пальцев, делайте вращательные движения назад (как будто открываете крышку) .</a:t>
            </a:r>
            <a:endParaRPr lang="ru-RU" sz="1400">
              <a:solidFill>
                <a:schemeClr val="tx2"/>
              </a:solidFill>
            </a:endParaRPr>
          </a:p>
          <a:p>
            <a:pPr eaLnBrk="0" hangingPunct="0">
              <a:defRPr/>
            </a:pPr>
            <a:r>
              <a:rPr lang="ru-RU" sz="1400">
                <a:solidFill>
                  <a:schemeClr val="tx2"/>
                </a:solidFill>
                <a:cs typeface="Times New Roman" pitchFamily="18" charset="0"/>
              </a:rPr>
              <a:t>6. Подкиньте мяч двумя руками на высоту 20—30 см и поймайте его.</a:t>
            </a:r>
            <a:endParaRPr lang="ru-RU" sz="1400">
              <a:solidFill>
                <a:schemeClr val="tx2"/>
              </a:solidFill>
            </a:endParaRPr>
          </a:p>
          <a:p>
            <a:pPr eaLnBrk="0" hangingPunct="0">
              <a:defRPr/>
            </a:pPr>
            <a:r>
              <a:rPr lang="ru-RU" sz="1400">
                <a:solidFill>
                  <a:schemeClr val="tx2"/>
                </a:solidFill>
                <a:cs typeface="Times New Roman" pitchFamily="18" charset="0"/>
              </a:rPr>
              <a:t>7. Зажмите мяч между ладонями, пальцы сцеплены в "замок", локти направлены в стороны. Надавите ладонями на мяч (4—6 раз).</a:t>
            </a:r>
            <a:endParaRPr lang="ru-RU" sz="1400">
              <a:solidFill>
                <a:schemeClr val="tx2"/>
              </a:solidFill>
            </a:endParaRPr>
          </a:p>
          <a:p>
            <a:pPr eaLnBrk="0" hangingPunct="0">
              <a:defRPr/>
            </a:pPr>
            <a:r>
              <a:rPr lang="ru-RU" sz="1400">
                <a:solidFill>
                  <a:schemeClr val="tx2"/>
                </a:solidFill>
                <a:cs typeface="Times New Roman" pitchFamily="18" charset="0"/>
              </a:rPr>
              <a:t>8. Перекладывайте мяч из одной ладони в другую, постепенно увеличивая темп.</a:t>
            </a:r>
            <a:endParaRPr lang="ru-RU" sz="1400">
              <a:solidFill>
                <a:schemeClr val="tx2"/>
              </a:solidFill>
            </a:endParaRPr>
          </a:p>
          <a:p>
            <a:pPr eaLnBrk="0" hangingPunct="0">
              <a:defRPr/>
            </a:pPr>
            <a:endParaRPr lang="ru-RU" sz="14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6"/>
          <p:cNvSpPr>
            <a:spLocks noGrp="1" noChangeArrowheads="1"/>
          </p:cNvSpPr>
          <p:nvPr>
            <p:ph type="ctrTitle" idx="4294967295"/>
          </p:nvPr>
        </p:nvSpPr>
        <p:spPr>
          <a:xfrm>
            <a:off x="500063" y="-214313"/>
            <a:ext cx="8229600" cy="1000126"/>
          </a:xfrm>
        </p:spPr>
        <p:txBody>
          <a:bodyPr/>
          <a:lstStyle/>
          <a:p>
            <a:pPr algn="ctr" eaLnBrk="1" hangingPunct="1"/>
            <a:r>
              <a:rPr lang="ru-RU" sz="3200" dirty="0" smtClean="0">
                <a:latin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</a:rPr>
            </a:br>
            <a:r>
              <a:rPr lang="ru-RU" sz="2800" i="1" dirty="0" smtClean="0">
                <a:solidFill>
                  <a:schemeClr val="tx1"/>
                </a:solidFill>
                <a:latin typeface="Bodoni MT Black" pitchFamily="18" charset="0"/>
              </a:rPr>
              <a:t>Муниципальное бюджетное дошкольное образовательное учреждение </a:t>
            </a:r>
            <a:r>
              <a:rPr lang="ru-RU" sz="2800" i="1" dirty="0" smtClean="0">
                <a:solidFill>
                  <a:schemeClr val="tx1"/>
                </a:solidFill>
              </a:rPr>
              <a:t>«</a:t>
            </a:r>
            <a:r>
              <a:rPr lang="ru-RU" sz="2800" b="0" i="1" dirty="0" smtClean="0">
                <a:solidFill>
                  <a:schemeClr val="tx1"/>
                </a:solidFill>
              </a:rPr>
              <a:t>Д</a:t>
            </a:r>
            <a:r>
              <a:rPr lang="ru-RU" sz="2800" b="0" i="1" dirty="0" smtClean="0">
                <a:solidFill>
                  <a:schemeClr val="tx1"/>
                </a:solidFill>
                <a:latin typeface="Bodoni MT Black" pitchFamily="18" charset="0"/>
              </a:rPr>
              <a:t>е</a:t>
            </a:r>
            <a:r>
              <a:rPr lang="ru-RU" sz="2800" i="1" dirty="0" smtClean="0">
                <a:solidFill>
                  <a:schemeClr val="tx1"/>
                </a:solidFill>
                <a:latin typeface="Bodoni MT Black" pitchFamily="18" charset="0"/>
              </a:rPr>
              <a:t>тский сад «Радуга»</a:t>
            </a:r>
            <a:r>
              <a:rPr lang="ru-RU" sz="3200" i="1" dirty="0" smtClean="0">
                <a:latin typeface="Bodoni MT Black" pitchFamily="18" charset="0"/>
              </a:rPr>
              <a:t/>
            </a:r>
            <a:br>
              <a:rPr lang="ru-RU" sz="3200" i="1" dirty="0" smtClean="0">
                <a:latin typeface="Bodoni MT Black" pitchFamily="18" charset="0"/>
              </a:rPr>
            </a:br>
            <a:endParaRPr lang="en-US" sz="3200" i="1" dirty="0" smtClean="0">
              <a:solidFill>
                <a:schemeClr val="tx1"/>
              </a:solidFill>
              <a:latin typeface="Bodoni MT Black" pitchFamily="18" charset="0"/>
            </a:endParaRPr>
          </a:p>
        </p:txBody>
      </p:sp>
      <p:sp>
        <p:nvSpPr>
          <p:cNvPr id="17410" name="Прямоугольник 5"/>
          <p:cNvSpPr>
            <a:spLocks noChangeArrowheads="1"/>
          </p:cNvSpPr>
          <p:nvPr/>
        </p:nvSpPr>
        <p:spPr bwMode="auto">
          <a:xfrm>
            <a:off x="2143125" y="6286500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7411" name="Прямоугольник 6"/>
          <p:cNvSpPr>
            <a:spLocks noChangeArrowheads="1"/>
          </p:cNvSpPr>
          <p:nvPr/>
        </p:nvSpPr>
        <p:spPr bwMode="auto">
          <a:xfrm>
            <a:off x="2214563" y="62865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Исилькуль</a:t>
            </a:r>
            <a:endParaRPr lang="ru-RU" sz="2400"/>
          </a:p>
        </p:txBody>
      </p:sp>
      <p:sp>
        <p:nvSpPr>
          <p:cNvPr id="17412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0" y="1773238"/>
            <a:ext cx="8820150" cy="371475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sz="4400" b="1" dirty="0" smtClean="0">
                <a:solidFill>
                  <a:srgbClr val="003300"/>
                </a:solidFill>
                <a:latin typeface="Monotype Corsiva" pitchFamily="66" charset="0"/>
              </a:rPr>
              <a:t>«</a:t>
            </a:r>
            <a:r>
              <a:rPr lang="ru-RU" sz="6600" dirty="0" smtClean="0">
                <a:latin typeface="Times New Roman" pitchFamily="18" charset="0"/>
              </a:rPr>
              <a:t>Су-джок терапия</a:t>
            </a:r>
            <a:r>
              <a:rPr lang="ru-RU" sz="6600" b="1" dirty="0" smtClean="0">
                <a:solidFill>
                  <a:srgbClr val="003300"/>
                </a:solidFill>
                <a:latin typeface="Times New Roman" pitchFamily="18" charset="0"/>
              </a:rPr>
              <a:t>»</a:t>
            </a:r>
          </a:p>
          <a:p>
            <a:pPr marL="0" indent="0" algn="ctr">
              <a:buFontTx/>
              <a:buNone/>
            </a:pPr>
            <a:endParaRPr lang="ru-RU" sz="6600" b="1" dirty="0" smtClean="0">
              <a:solidFill>
                <a:srgbClr val="003300"/>
              </a:solidFill>
              <a:latin typeface="Times New Roman" pitchFamily="18" charset="0"/>
            </a:endParaRPr>
          </a:p>
          <a:p>
            <a:pPr marL="0" indent="0" algn="ctr">
              <a:buFontTx/>
              <a:buNone/>
            </a:pPr>
            <a:endParaRPr lang="ru-RU" sz="2000" b="1" dirty="0" smtClean="0">
              <a:solidFill>
                <a:srgbClr val="003300"/>
              </a:solidFill>
            </a:endParaRPr>
          </a:p>
          <a:p>
            <a:pPr marL="0" indent="0" algn="ctr">
              <a:buFontTx/>
              <a:buNone/>
            </a:pPr>
            <a:r>
              <a:rPr lang="ru-RU" sz="2000" b="1" dirty="0" smtClean="0">
                <a:solidFill>
                  <a:srgbClr val="003300"/>
                </a:solidFill>
              </a:rPr>
              <a:t>Старший воспитатель: </a:t>
            </a:r>
          </a:p>
          <a:p>
            <a:pPr marL="0" indent="0" algn="ctr">
              <a:buFontTx/>
              <a:buNone/>
            </a:pPr>
            <a:r>
              <a:rPr lang="ru-RU" sz="2000" b="1" dirty="0" smtClean="0">
                <a:solidFill>
                  <a:srgbClr val="003300"/>
                </a:solidFill>
              </a:rPr>
              <a:t>Жиженкова С.Г.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072438" y="6429375"/>
            <a:ext cx="1071562" cy="4286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79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www.themegallery.com</a:t>
            </a:r>
            <a:endParaRPr lang="en-US"/>
          </a:p>
        </p:txBody>
      </p:sp>
      <p:pic>
        <p:nvPicPr>
          <p:cNvPr id="1026" name="Picture 2" descr="C:\Users\1\Desktop\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98" y="0"/>
            <a:ext cx="9129301" cy="630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666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755650" y="2995613"/>
            <a:ext cx="7561263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endParaRPr lang="ru-RU"/>
          </a:p>
          <a:p>
            <a:pPr algn="ctr">
              <a:defRPr/>
            </a:pPr>
            <a:endParaRPr lang="ru-RU"/>
          </a:p>
          <a:p>
            <a:pPr algn="ctr">
              <a:defRPr/>
            </a:pPr>
            <a:r>
              <a:rPr lang="ru-RU" sz="2400">
                <a:solidFill>
                  <a:schemeClr val="tx2"/>
                </a:solidFill>
              </a:rPr>
              <a:t>Я мячом круги катаю,</a:t>
            </a:r>
          </a:p>
          <a:p>
            <a:pPr algn="ctr">
              <a:defRPr/>
            </a:pPr>
            <a:r>
              <a:rPr lang="ru-RU" sz="2400">
                <a:solidFill>
                  <a:schemeClr val="tx2"/>
                </a:solidFill>
              </a:rPr>
              <a:t>Взад - вперед его гоняю.</a:t>
            </a:r>
          </a:p>
          <a:p>
            <a:pPr algn="ctr">
              <a:defRPr/>
            </a:pPr>
            <a:r>
              <a:rPr lang="ru-RU" sz="2400">
                <a:solidFill>
                  <a:schemeClr val="tx2"/>
                </a:solidFill>
              </a:rPr>
              <a:t>Им поглажу я ладошку.</a:t>
            </a:r>
          </a:p>
          <a:p>
            <a:pPr algn="ctr">
              <a:defRPr/>
            </a:pPr>
            <a:r>
              <a:rPr lang="ru-RU" sz="2400">
                <a:solidFill>
                  <a:schemeClr val="tx2"/>
                </a:solidFill>
              </a:rPr>
              <a:t>Будто я сметаю крошку,</a:t>
            </a:r>
          </a:p>
          <a:p>
            <a:pPr algn="ctr">
              <a:defRPr/>
            </a:pPr>
            <a:r>
              <a:rPr lang="ru-RU" sz="2400">
                <a:solidFill>
                  <a:schemeClr val="tx2"/>
                </a:solidFill>
              </a:rPr>
              <a:t>И сожму его немножко,</a:t>
            </a:r>
          </a:p>
          <a:p>
            <a:pPr algn="ctr">
              <a:defRPr/>
            </a:pPr>
            <a:r>
              <a:rPr lang="ru-RU" sz="2400">
                <a:solidFill>
                  <a:schemeClr val="tx2"/>
                </a:solidFill>
              </a:rPr>
              <a:t>Как сжимает лапу кошка,</a:t>
            </a:r>
          </a:p>
          <a:p>
            <a:pPr algn="ctr">
              <a:defRPr/>
            </a:pPr>
            <a:r>
              <a:rPr lang="ru-RU" sz="2400">
                <a:solidFill>
                  <a:schemeClr val="tx2"/>
                </a:solidFill>
              </a:rPr>
              <a:t>Каждым пальцем мяч прижму,</a:t>
            </a:r>
          </a:p>
          <a:p>
            <a:pPr algn="ctr">
              <a:defRPr/>
            </a:pPr>
            <a:r>
              <a:rPr lang="ru-RU" sz="2400">
                <a:solidFill>
                  <a:schemeClr val="tx2"/>
                </a:solidFill>
              </a:rPr>
              <a:t>И другой рукой начну.</a:t>
            </a:r>
          </a:p>
        </p:txBody>
      </p:sp>
      <p:sp>
        <p:nvSpPr>
          <p:cNvPr id="65542" name="Rectangle 6"/>
          <p:cNvSpPr>
            <a:spLocks noChangeArrowheads="1"/>
          </p:cNvSpPr>
          <p:nvPr/>
        </p:nvSpPr>
        <p:spPr bwMode="auto">
          <a:xfrm>
            <a:off x="179388" y="1557338"/>
            <a:ext cx="87852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ru-RU" sz="2400"/>
              <a:t>Массаж Су – Джок шарами (дети повторяют слова и выполняют действия с шариком в соответствии с текстом)</a:t>
            </a:r>
          </a:p>
        </p:txBody>
      </p:sp>
      <p:sp>
        <p:nvSpPr>
          <p:cNvPr id="65543" name="Rectangle 7"/>
          <p:cNvSpPr>
            <a:spLocks noChangeArrowheads="1"/>
          </p:cNvSpPr>
          <p:nvPr/>
        </p:nvSpPr>
        <p:spPr bwMode="auto">
          <a:xfrm>
            <a:off x="2320925" y="442913"/>
            <a:ext cx="35782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3200" b="1"/>
              <a:t>Су-джок терапия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900113" y="2109788"/>
            <a:ext cx="7561262" cy="474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endParaRPr lang="ru-RU"/>
          </a:p>
          <a:p>
            <a:pPr>
              <a:defRPr/>
            </a:pPr>
            <a:endParaRPr lang="ru-RU" sz="2400"/>
          </a:p>
          <a:p>
            <a:pPr>
              <a:defRPr/>
            </a:pPr>
            <a:r>
              <a:rPr lang="ru-RU" sz="2400">
                <a:solidFill>
                  <a:schemeClr val="tx2"/>
                </a:solidFill>
              </a:rPr>
              <a:t>Раз – два – три – четыре – пять,    </a:t>
            </a:r>
            <a:r>
              <a:rPr lang="ru-RU" sz="2400" i="1">
                <a:solidFill>
                  <a:schemeClr val="tx2"/>
                </a:solidFill>
              </a:rPr>
              <a:t>/разгибать пальцы по одному/</a:t>
            </a:r>
            <a:endParaRPr lang="ru-RU" sz="2400">
              <a:solidFill>
                <a:schemeClr val="tx2"/>
              </a:solidFill>
            </a:endParaRPr>
          </a:p>
          <a:p>
            <a:pPr>
              <a:defRPr/>
            </a:pPr>
            <a:r>
              <a:rPr lang="ru-RU" sz="2400">
                <a:solidFill>
                  <a:schemeClr val="tx2"/>
                </a:solidFill>
              </a:rPr>
              <a:t>Вышли пальцы погулять,</a:t>
            </a:r>
          </a:p>
          <a:p>
            <a:pPr>
              <a:defRPr/>
            </a:pPr>
            <a:r>
              <a:rPr lang="ru-RU" sz="2400">
                <a:solidFill>
                  <a:schemeClr val="tx2"/>
                </a:solidFill>
              </a:rPr>
              <a:t>Этот пальчик самый сильный, самый толстый и большой.</a:t>
            </a:r>
          </a:p>
          <a:p>
            <a:pPr>
              <a:defRPr/>
            </a:pPr>
            <a:r>
              <a:rPr lang="ru-RU" sz="2400">
                <a:solidFill>
                  <a:schemeClr val="tx2"/>
                </a:solidFill>
              </a:rPr>
              <a:t>Этот пальчик для того, чтоб показывать его.</a:t>
            </a:r>
          </a:p>
          <a:p>
            <a:pPr>
              <a:defRPr/>
            </a:pPr>
            <a:r>
              <a:rPr lang="ru-RU" sz="2400">
                <a:solidFill>
                  <a:schemeClr val="tx2"/>
                </a:solidFill>
              </a:rPr>
              <a:t>Этот пальчик самый длинный и стоит он в середине.</a:t>
            </a:r>
          </a:p>
          <a:p>
            <a:pPr>
              <a:defRPr/>
            </a:pPr>
            <a:r>
              <a:rPr lang="ru-RU" sz="2400">
                <a:solidFill>
                  <a:schemeClr val="tx2"/>
                </a:solidFill>
              </a:rPr>
              <a:t>Этот пальчик безымянный, он избалованный самый.</a:t>
            </a:r>
          </a:p>
          <a:p>
            <a:pPr>
              <a:defRPr/>
            </a:pPr>
            <a:r>
              <a:rPr lang="ru-RU" sz="2400">
                <a:solidFill>
                  <a:schemeClr val="tx2"/>
                </a:solidFill>
              </a:rPr>
              <a:t>А мизинчик, хоть и мал, очень ловок и удал.</a:t>
            </a:r>
          </a:p>
        </p:txBody>
      </p:sp>
      <p:sp>
        <p:nvSpPr>
          <p:cNvPr id="67587" name="Rectangle 3"/>
          <p:cNvSpPr>
            <a:spLocks noChangeArrowheads="1"/>
          </p:cNvSpPr>
          <p:nvPr/>
        </p:nvSpPr>
        <p:spPr bwMode="auto">
          <a:xfrm>
            <a:off x="179388" y="1052513"/>
            <a:ext cx="87852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marL="342900" indent="-342900">
              <a:defRPr/>
            </a:pPr>
            <a:r>
              <a:rPr lang="ru-RU" sz="2400"/>
              <a:t>2. Массаж пальцев эластичным кольцом. /Дети поочередно надевают массажные кольца на каждый палец, проговаривая стихотворение пальчиковой гимнастики/</a:t>
            </a:r>
          </a:p>
        </p:txBody>
      </p:sp>
      <p:sp>
        <p:nvSpPr>
          <p:cNvPr id="67588" name="Rectangle 4"/>
          <p:cNvSpPr>
            <a:spLocks noChangeArrowheads="1"/>
          </p:cNvSpPr>
          <p:nvPr/>
        </p:nvSpPr>
        <p:spPr bwMode="auto">
          <a:xfrm>
            <a:off x="2320925" y="442913"/>
            <a:ext cx="35782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3200" b="1"/>
              <a:t>Су-джок терапия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971550" y="1744663"/>
            <a:ext cx="7561263" cy="511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endParaRPr lang="ru-RU"/>
          </a:p>
          <a:p>
            <a:pPr>
              <a:defRPr/>
            </a:pPr>
            <a:endParaRPr lang="ru-RU" sz="2400"/>
          </a:p>
          <a:p>
            <a:pPr>
              <a:defRPr/>
            </a:pPr>
            <a:r>
              <a:rPr lang="ru-RU" sz="2400">
                <a:solidFill>
                  <a:schemeClr val="tx2"/>
                </a:solidFill>
              </a:rPr>
              <a:t>Этот малыш-Илюша, </a:t>
            </a:r>
            <a:r>
              <a:rPr lang="ru-RU" sz="2400" i="1">
                <a:solidFill>
                  <a:schemeClr val="tx2"/>
                </a:solidFill>
              </a:rPr>
              <a:t>(на большой палец)</a:t>
            </a:r>
            <a:endParaRPr lang="ru-RU" sz="2400">
              <a:solidFill>
                <a:schemeClr val="tx2"/>
              </a:solidFill>
            </a:endParaRPr>
          </a:p>
          <a:p>
            <a:pPr>
              <a:defRPr/>
            </a:pPr>
            <a:r>
              <a:rPr lang="ru-RU" sz="2400">
                <a:solidFill>
                  <a:schemeClr val="tx2"/>
                </a:solidFill>
              </a:rPr>
              <a:t>Этот малыш-Ванюша, </a:t>
            </a:r>
            <a:r>
              <a:rPr lang="ru-RU" sz="2400" i="1">
                <a:solidFill>
                  <a:schemeClr val="tx2"/>
                </a:solidFill>
              </a:rPr>
              <a:t>(указательный)</a:t>
            </a:r>
            <a:endParaRPr lang="ru-RU" sz="2400">
              <a:solidFill>
                <a:schemeClr val="tx2"/>
              </a:solidFill>
            </a:endParaRPr>
          </a:p>
          <a:p>
            <a:pPr>
              <a:defRPr/>
            </a:pPr>
            <a:r>
              <a:rPr lang="ru-RU" sz="2400">
                <a:solidFill>
                  <a:schemeClr val="tx2"/>
                </a:solidFill>
              </a:rPr>
              <a:t>Этот малыш-Алеша,    </a:t>
            </a:r>
            <a:r>
              <a:rPr lang="ru-RU" sz="2400" i="1">
                <a:solidFill>
                  <a:schemeClr val="tx2"/>
                </a:solidFill>
              </a:rPr>
              <a:t>(средний)</a:t>
            </a:r>
            <a:endParaRPr lang="ru-RU" sz="2400">
              <a:solidFill>
                <a:schemeClr val="tx2"/>
              </a:solidFill>
            </a:endParaRPr>
          </a:p>
          <a:p>
            <a:pPr>
              <a:defRPr/>
            </a:pPr>
            <a:r>
              <a:rPr lang="ru-RU" sz="2400">
                <a:solidFill>
                  <a:schemeClr val="tx2"/>
                </a:solidFill>
              </a:rPr>
              <a:t>Этот малыш-Антоша, </a:t>
            </a:r>
            <a:r>
              <a:rPr lang="ru-RU" sz="2400" i="1">
                <a:solidFill>
                  <a:schemeClr val="tx2"/>
                </a:solidFill>
              </a:rPr>
              <a:t>(безымянный)</a:t>
            </a:r>
            <a:endParaRPr lang="ru-RU" sz="2400">
              <a:solidFill>
                <a:schemeClr val="tx2"/>
              </a:solidFill>
            </a:endParaRPr>
          </a:p>
          <a:p>
            <a:pPr>
              <a:defRPr/>
            </a:pPr>
            <a:r>
              <a:rPr lang="ru-RU" sz="2400">
                <a:solidFill>
                  <a:schemeClr val="tx2"/>
                </a:solidFill>
              </a:rPr>
              <a:t>А меньшего малыша зовут Мишуткою друзья. </a:t>
            </a:r>
            <a:r>
              <a:rPr lang="ru-RU" sz="2400" i="1">
                <a:solidFill>
                  <a:schemeClr val="tx2"/>
                </a:solidFill>
              </a:rPr>
              <a:t>(мизинец)</a:t>
            </a:r>
            <a:endParaRPr lang="ru-RU" sz="2400">
              <a:solidFill>
                <a:schemeClr val="tx2"/>
              </a:solidFill>
            </a:endParaRPr>
          </a:p>
          <a:p>
            <a:pPr>
              <a:defRPr/>
            </a:pPr>
            <a:r>
              <a:rPr lang="ru-RU" sz="2400">
                <a:solidFill>
                  <a:schemeClr val="tx2"/>
                </a:solidFill>
              </a:rPr>
              <a:t>На левой руке:</a:t>
            </a:r>
          </a:p>
          <a:p>
            <a:pPr>
              <a:defRPr/>
            </a:pPr>
            <a:r>
              <a:rPr lang="ru-RU" sz="2400">
                <a:solidFill>
                  <a:schemeClr val="tx2"/>
                </a:solidFill>
              </a:rPr>
              <a:t>Эта малышка-Танюша, </a:t>
            </a:r>
            <a:r>
              <a:rPr lang="ru-RU" sz="2400" i="1">
                <a:solidFill>
                  <a:schemeClr val="tx2"/>
                </a:solidFill>
              </a:rPr>
              <a:t>(на большой палец)</a:t>
            </a:r>
            <a:endParaRPr lang="ru-RU" sz="2400">
              <a:solidFill>
                <a:schemeClr val="tx2"/>
              </a:solidFill>
            </a:endParaRPr>
          </a:p>
          <a:p>
            <a:pPr>
              <a:defRPr/>
            </a:pPr>
            <a:r>
              <a:rPr lang="ru-RU" sz="2400">
                <a:solidFill>
                  <a:schemeClr val="tx2"/>
                </a:solidFill>
              </a:rPr>
              <a:t>Эта малышка-Ксюша,   </a:t>
            </a:r>
            <a:r>
              <a:rPr lang="ru-RU" sz="2400" i="1">
                <a:solidFill>
                  <a:schemeClr val="tx2"/>
                </a:solidFill>
              </a:rPr>
              <a:t>(указательный)</a:t>
            </a:r>
            <a:endParaRPr lang="ru-RU" sz="2400">
              <a:solidFill>
                <a:schemeClr val="tx2"/>
              </a:solidFill>
            </a:endParaRPr>
          </a:p>
          <a:p>
            <a:pPr>
              <a:defRPr/>
            </a:pPr>
            <a:r>
              <a:rPr lang="ru-RU" sz="2400">
                <a:solidFill>
                  <a:schemeClr val="tx2"/>
                </a:solidFill>
              </a:rPr>
              <a:t>Эта малышка-Маша,   </a:t>
            </a:r>
            <a:r>
              <a:rPr lang="ru-RU" sz="2400" i="1">
                <a:solidFill>
                  <a:schemeClr val="tx2"/>
                </a:solidFill>
              </a:rPr>
              <a:t>(средний)</a:t>
            </a:r>
            <a:endParaRPr lang="ru-RU" sz="2400">
              <a:solidFill>
                <a:schemeClr val="tx2"/>
              </a:solidFill>
            </a:endParaRPr>
          </a:p>
          <a:p>
            <a:pPr>
              <a:defRPr/>
            </a:pPr>
            <a:r>
              <a:rPr lang="ru-RU" sz="2400">
                <a:solidFill>
                  <a:schemeClr val="tx2"/>
                </a:solidFill>
              </a:rPr>
              <a:t>Эта малышка-Даша,   </a:t>
            </a:r>
            <a:r>
              <a:rPr lang="ru-RU" sz="2400" i="1">
                <a:solidFill>
                  <a:schemeClr val="tx2"/>
                </a:solidFill>
              </a:rPr>
              <a:t>(безымянный)</a:t>
            </a:r>
            <a:endParaRPr lang="ru-RU" sz="2400">
              <a:solidFill>
                <a:schemeClr val="tx2"/>
              </a:solidFill>
            </a:endParaRPr>
          </a:p>
          <a:p>
            <a:pPr>
              <a:defRPr/>
            </a:pPr>
            <a:r>
              <a:rPr lang="ru-RU" sz="2400">
                <a:solidFill>
                  <a:schemeClr val="tx2"/>
                </a:solidFill>
              </a:rPr>
              <a:t>А меньшую зовут Наташа.   </a:t>
            </a:r>
            <a:r>
              <a:rPr lang="ru-RU" sz="2400" i="1">
                <a:solidFill>
                  <a:schemeClr val="tx2"/>
                </a:solidFill>
              </a:rPr>
              <a:t>(мизинец)</a:t>
            </a:r>
            <a:endParaRPr lang="ru-RU" sz="2400">
              <a:solidFill>
                <a:schemeClr val="tx2"/>
              </a:solidFill>
            </a:endParaRPr>
          </a:p>
        </p:txBody>
      </p:sp>
      <p:sp>
        <p:nvSpPr>
          <p:cNvPr id="69635" name="Rectangle 3"/>
          <p:cNvSpPr>
            <a:spLocks noChangeArrowheads="1"/>
          </p:cNvSpPr>
          <p:nvPr/>
        </p:nvSpPr>
        <p:spPr bwMode="auto">
          <a:xfrm>
            <a:off x="0" y="1196975"/>
            <a:ext cx="87852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marL="342900" indent="-342900" algn="ctr">
              <a:defRPr/>
            </a:pPr>
            <a:r>
              <a:rPr lang="ru-RU"/>
              <a:t>3. Использование Су – Джок шаров при автоматизации звуков. /ребенок поочередно надевает массажное кольцо на каждый палец, одновременно проговаривая стихотворение на автоматизацию поставленного звука Ш/</a:t>
            </a:r>
          </a:p>
          <a:p>
            <a:pPr marL="342900" indent="-342900" algn="ctr">
              <a:defRPr/>
            </a:pPr>
            <a:r>
              <a:rPr lang="ru-RU"/>
              <a:t>На правой руке:</a:t>
            </a:r>
          </a:p>
        </p:txBody>
      </p:sp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2320925" y="442913"/>
            <a:ext cx="35782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3200" b="1"/>
              <a:t>Су-джок терапия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971550" y="3022600"/>
            <a:ext cx="7561263" cy="255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endParaRPr lang="ru-RU"/>
          </a:p>
          <a:p>
            <a:pPr>
              <a:defRPr/>
            </a:pPr>
            <a:endParaRPr lang="ru-RU" sz="2400"/>
          </a:p>
          <a:p>
            <a:pPr algn="ctr">
              <a:defRPr/>
            </a:pPr>
            <a:r>
              <a:rPr lang="ru-RU" sz="2400">
                <a:solidFill>
                  <a:schemeClr val="tx2"/>
                </a:solidFill>
              </a:rPr>
              <a:t>Ходит ежик без дорожек,</a:t>
            </a:r>
          </a:p>
          <a:p>
            <a:pPr algn="ctr">
              <a:defRPr/>
            </a:pPr>
            <a:r>
              <a:rPr lang="ru-RU" sz="2400">
                <a:solidFill>
                  <a:schemeClr val="tx2"/>
                </a:solidFill>
              </a:rPr>
              <a:t>Не бежит ни от кого.</a:t>
            </a:r>
          </a:p>
          <a:p>
            <a:pPr algn="ctr">
              <a:defRPr/>
            </a:pPr>
            <a:r>
              <a:rPr lang="ru-RU" sz="2400">
                <a:solidFill>
                  <a:schemeClr val="tx2"/>
                </a:solidFill>
              </a:rPr>
              <a:t>С головы до ножек</a:t>
            </a:r>
          </a:p>
          <a:p>
            <a:pPr algn="ctr">
              <a:defRPr/>
            </a:pPr>
            <a:r>
              <a:rPr lang="ru-RU" sz="2400">
                <a:solidFill>
                  <a:schemeClr val="tx2"/>
                </a:solidFill>
              </a:rPr>
              <a:t>Весь в иголках ежик.</a:t>
            </a:r>
          </a:p>
          <a:p>
            <a:pPr algn="ctr">
              <a:defRPr/>
            </a:pPr>
            <a:r>
              <a:rPr lang="ru-RU" sz="2400">
                <a:solidFill>
                  <a:schemeClr val="tx2"/>
                </a:solidFill>
              </a:rPr>
              <a:t>Как же взять его?</a:t>
            </a:r>
          </a:p>
        </p:txBody>
      </p:sp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0" y="1333500"/>
            <a:ext cx="87852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marL="342900" indent="-342900" algn="ctr">
              <a:defRPr/>
            </a:pPr>
            <a:r>
              <a:rPr lang="ru-RU"/>
              <a:t>3. Использование Су – Джок шаров при автоматизации звуков. Ребенок катает шарик между ладонями, одновременно проговаривая стихотворение на автоматизацию звука Ж.</a:t>
            </a:r>
          </a:p>
        </p:txBody>
      </p:sp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1908175" y="476250"/>
            <a:ext cx="35782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3200" b="1"/>
              <a:t>Су-джок терапия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smtClean="0">
                <a:solidFill>
                  <a:schemeClr val="tx1"/>
                </a:solidFill>
              </a:rPr>
              <a:t>Су-джок терапия</a:t>
            </a:r>
          </a:p>
        </p:txBody>
      </p:sp>
      <p:sp>
        <p:nvSpPr>
          <p:cNvPr id="5529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mtClean="0"/>
              <a:t>4</a:t>
            </a:r>
            <a:r>
              <a:rPr lang="ru-RU" sz="2800" smtClean="0">
                <a:solidFill>
                  <a:schemeClr val="tx2"/>
                </a:solidFill>
              </a:rPr>
              <a:t>. </a:t>
            </a:r>
            <a:r>
              <a:rPr lang="ru-RU" sz="2800" smtClean="0"/>
              <a:t>Использование Су – Джок шаров при совершенствовании лексико-грамматических категорий</a:t>
            </a:r>
          </a:p>
          <a:p>
            <a:pPr>
              <a:lnSpc>
                <a:spcPct val="90000"/>
              </a:lnSpc>
            </a:pPr>
            <a:r>
              <a:rPr lang="ru-RU" sz="2800" smtClean="0">
                <a:solidFill>
                  <a:schemeClr val="tx2"/>
                </a:solidFill>
              </a:rPr>
              <a:t>Упражнение </a:t>
            </a:r>
            <a:r>
              <a:rPr lang="ru-RU" sz="2800" b="1" smtClean="0">
                <a:solidFill>
                  <a:schemeClr val="tx2"/>
                </a:solidFill>
              </a:rPr>
              <a:t>«Один-много</a:t>
            </a:r>
            <a:r>
              <a:rPr lang="ru-RU" sz="2800" smtClean="0">
                <a:solidFill>
                  <a:schemeClr val="tx2"/>
                </a:solidFill>
              </a:rPr>
              <a:t>». Воспитатель катит «чудо-шарик» по столу ребенку, называя предмет в единственном числе. Ребенок, поймав ладонью шарик, откатывает его назад, называя существительные во множественном числе.</a:t>
            </a:r>
          </a:p>
          <a:p>
            <a:pPr>
              <a:lnSpc>
                <a:spcPct val="90000"/>
              </a:lnSpc>
            </a:pPr>
            <a:r>
              <a:rPr lang="ru-RU" sz="2800" smtClean="0">
                <a:solidFill>
                  <a:schemeClr val="tx2"/>
                </a:solidFill>
              </a:rPr>
              <a:t>Аналогично упражнения </a:t>
            </a:r>
            <a:r>
              <a:rPr lang="ru-RU" sz="2800" b="1" smtClean="0">
                <a:solidFill>
                  <a:schemeClr val="tx2"/>
                </a:solidFill>
              </a:rPr>
              <a:t>«Назови ласково</a:t>
            </a:r>
            <a:r>
              <a:rPr lang="ru-RU" sz="2800" smtClean="0">
                <a:solidFill>
                  <a:schemeClr val="tx2"/>
                </a:solidFill>
              </a:rPr>
              <a:t>», «</a:t>
            </a:r>
            <a:r>
              <a:rPr lang="ru-RU" sz="2800" b="1" smtClean="0">
                <a:solidFill>
                  <a:schemeClr val="tx2"/>
                </a:solidFill>
              </a:rPr>
              <a:t>Скажи наоборот</a:t>
            </a:r>
            <a:r>
              <a:rPr lang="ru-RU" sz="2800" smtClean="0">
                <a:solidFill>
                  <a:schemeClr val="tx2"/>
                </a:solidFill>
              </a:rPr>
              <a:t>»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971550" y="3752850"/>
            <a:ext cx="7561263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endParaRPr lang="ru-RU"/>
          </a:p>
          <a:p>
            <a:pPr>
              <a:defRPr/>
            </a:pPr>
            <a:endParaRPr lang="ru-RU" sz="2400"/>
          </a:p>
          <a:p>
            <a:pPr algn="ctr">
              <a:defRPr/>
            </a:pPr>
            <a:endParaRPr lang="ru-RU" sz="2400">
              <a:solidFill>
                <a:schemeClr val="tx2"/>
              </a:solidFill>
            </a:endParaRPr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358775" y="1446213"/>
            <a:ext cx="8785225" cy="313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marL="342900" indent="-342900" algn="ctr">
              <a:defRPr/>
            </a:pPr>
            <a:r>
              <a:rPr lang="ru-RU" sz="2800"/>
              <a:t>5. Использование Су – Джок шаров для развития памяти и внимания</a:t>
            </a:r>
          </a:p>
          <a:p>
            <a:pPr marL="342900" indent="-342900" algn="ctr">
              <a:defRPr/>
            </a:pPr>
            <a:r>
              <a:rPr lang="ru-RU" sz="2400">
                <a:solidFill>
                  <a:schemeClr val="tx2"/>
                </a:solidFill>
              </a:rPr>
              <a:t>Дети выполняют инструкцию: надень колечко на мизинец правой руки, возьми шарик в правую руку и спрячь за спину и т.д.; </a:t>
            </a:r>
          </a:p>
          <a:p>
            <a:pPr marL="342900" indent="-342900" algn="ctr">
              <a:defRPr/>
            </a:pPr>
            <a:r>
              <a:rPr lang="ru-RU" sz="2400">
                <a:solidFill>
                  <a:schemeClr val="tx2"/>
                </a:solidFill>
              </a:rPr>
              <a:t>ребенок закрывает глаза, взрослый надевает колечко на любой его палец, а тот должен назвать, на какой палец какой руки надето кольцо.</a:t>
            </a:r>
          </a:p>
        </p:txBody>
      </p:sp>
      <p:sp>
        <p:nvSpPr>
          <p:cNvPr id="74756" name="Rectangle 4"/>
          <p:cNvSpPr>
            <a:spLocks noChangeArrowheads="1"/>
          </p:cNvSpPr>
          <p:nvPr/>
        </p:nvSpPr>
        <p:spPr bwMode="auto">
          <a:xfrm>
            <a:off x="1908175" y="476250"/>
            <a:ext cx="35782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3200" b="1"/>
              <a:t>Су-джок терапия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597TGp_Child_light">
  <a:themeElements>
    <a:clrScheme name="Default Design 2">
      <a:dk1>
        <a:srgbClr val="000000"/>
      </a:dk1>
      <a:lt1>
        <a:srgbClr val="F6EDA8"/>
      </a:lt1>
      <a:dk2>
        <a:srgbClr val="006600"/>
      </a:dk2>
      <a:lt2>
        <a:srgbClr val="FFFFFF"/>
      </a:lt2>
      <a:accent1>
        <a:srgbClr val="73C95B"/>
      </a:accent1>
      <a:accent2>
        <a:srgbClr val="F7C037"/>
      </a:accent2>
      <a:accent3>
        <a:srgbClr val="FAF4D1"/>
      </a:accent3>
      <a:accent4>
        <a:srgbClr val="000000"/>
      </a:accent4>
      <a:accent5>
        <a:srgbClr val="BCE1B5"/>
      </a:accent5>
      <a:accent6>
        <a:srgbClr val="E0AE31"/>
      </a:accent6>
      <a:hlink>
        <a:srgbClr val="2393CB"/>
      </a:hlink>
      <a:folHlink>
        <a:srgbClr val="CB057B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BBEAA8"/>
        </a:lt1>
        <a:dk2>
          <a:srgbClr val="063C60"/>
        </a:dk2>
        <a:lt2>
          <a:srgbClr val="FFFFFF"/>
        </a:lt2>
        <a:accent1>
          <a:srgbClr val="5598CF"/>
        </a:accent1>
        <a:accent2>
          <a:srgbClr val="AAD955"/>
        </a:accent2>
        <a:accent3>
          <a:srgbClr val="DAF3D1"/>
        </a:accent3>
        <a:accent4>
          <a:srgbClr val="000000"/>
        </a:accent4>
        <a:accent5>
          <a:srgbClr val="B4CAE4"/>
        </a:accent5>
        <a:accent6>
          <a:srgbClr val="9AC44C"/>
        </a:accent6>
        <a:hlink>
          <a:srgbClr val="C7AA6F"/>
        </a:hlink>
        <a:folHlink>
          <a:srgbClr val="9E65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6EDA8"/>
        </a:lt1>
        <a:dk2>
          <a:srgbClr val="006600"/>
        </a:dk2>
        <a:lt2>
          <a:srgbClr val="FFFFFF"/>
        </a:lt2>
        <a:accent1>
          <a:srgbClr val="73C95B"/>
        </a:accent1>
        <a:accent2>
          <a:srgbClr val="F7C037"/>
        </a:accent2>
        <a:accent3>
          <a:srgbClr val="FAF4D1"/>
        </a:accent3>
        <a:accent4>
          <a:srgbClr val="000000"/>
        </a:accent4>
        <a:accent5>
          <a:srgbClr val="BCE1B5"/>
        </a:accent5>
        <a:accent6>
          <a:srgbClr val="E0AE31"/>
        </a:accent6>
        <a:hlink>
          <a:srgbClr val="2393CB"/>
        </a:hlink>
        <a:folHlink>
          <a:srgbClr val="CB05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CE6AE"/>
        </a:lt1>
        <a:dk2>
          <a:srgbClr val="800000"/>
        </a:dk2>
        <a:lt2>
          <a:srgbClr val="FFFFFF"/>
        </a:lt2>
        <a:accent1>
          <a:srgbClr val="F66C2E"/>
        </a:accent1>
        <a:accent2>
          <a:srgbClr val="F9DE3D"/>
        </a:accent2>
        <a:accent3>
          <a:srgbClr val="FDF0D3"/>
        </a:accent3>
        <a:accent4>
          <a:srgbClr val="000000"/>
        </a:accent4>
        <a:accent5>
          <a:srgbClr val="FABAAD"/>
        </a:accent5>
        <a:accent6>
          <a:srgbClr val="E2C936"/>
        </a:accent6>
        <a:hlink>
          <a:srgbClr val="6CCA85"/>
        </a:hlink>
        <a:folHlink>
          <a:srgbClr val="DCA44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2178</TotalTime>
  <Words>518</Words>
  <Application>Microsoft Office PowerPoint</Application>
  <PresentationFormat>Экран (4:3)</PresentationFormat>
  <Paragraphs>115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597TGp_Child_light</vt:lpstr>
      <vt:lpstr>Презентация PowerPoint</vt:lpstr>
      <vt:lpstr>   Муниципальное бюджетное дошкольное образовательное учреждение «Детский сад «Радуга»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Су-джок терапия</vt:lpstr>
      <vt:lpstr>Презентация PowerPoint</vt:lpstr>
      <vt:lpstr>Су-джок терапия</vt:lpstr>
      <vt:lpstr>Су-джок терапия</vt:lpstr>
      <vt:lpstr>Су-джок терапия</vt:lpstr>
      <vt:lpstr>Су-джок терапия</vt:lpstr>
      <vt:lpstr>Су-джок терапия</vt:lpstr>
      <vt:lpstr>Презентация PowerPoint</vt:lpstr>
      <vt:lpstr>Презентация PowerPoint</vt:lpstr>
    </vt:vector>
  </TitlesOfParts>
  <Company>HomeLab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предметно-развивающей среды, способствующей речевому развитию детей младшего дошкольного возраста</dc:title>
  <dc:creator>User</dc:creator>
  <cp:lastModifiedBy>1</cp:lastModifiedBy>
  <cp:revision>203</cp:revision>
  <dcterms:created xsi:type="dcterms:W3CDTF">2011-02-05T18:02:26Z</dcterms:created>
  <dcterms:modified xsi:type="dcterms:W3CDTF">2016-12-19T12:02:40Z</dcterms:modified>
</cp:coreProperties>
</file>