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60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543" autoAdjust="0"/>
    <p:restoredTop sz="94652" autoAdjust="0"/>
  </p:normalViewPr>
  <p:slideViewPr>
    <p:cSldViewPr>
      <p:cViewPr varScale="1">
        <p:scale>
          <a:sx n="103" d="100"/>
          <a:sy n="103" d="100"/>
        </p:scale>
        <p:origin x="-2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0172C-DA42-4EA7-A219-83701EF7E24A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DB8AA-3537-4D74-A108-36F2374B7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325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3F84F-493A-4B4F-8069-63C94F606EE4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2705320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7482B-82EC-4DC7-917C-BE133B7EDFEF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179632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8C7E7-B76C-47E8-B05A-3811CD8AF523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3946777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4529541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5995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40989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5991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3293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494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617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59206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2778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35D97-A9DF-44BC-8BBD-5D76A0FC09EF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7491137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0097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643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72434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82170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64459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37176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82491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4563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0A98A-3AA7-4CD5-A078-000F0BB44172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2139743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31A7D-E74D-481C-820D-32B4F42AD8DC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230057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318AD-A24A-4313-A31F-8D0BF59FDD70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128001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B9A07-57CF-46A9-9337-E9434DF90340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2199837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1BC3D-388F-434C-BACC-62DBB45F687C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231264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D6D37-ED9A-4592-AEE4-6D2B1F5FEA2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101484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EB6A2-774D-400F-A7AE-EDFE15DBEA05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xmlns="" val="2887572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2B2CF8-14DE-4076-96E3-5D93F16737E3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157"/>
            <a:ext cx="1767506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entury Gothic" panose="020B0502020202020204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3/20/2017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Century Gothic" panose="020B050202020202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809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  <a:latin typeface="Century Gothic" panose="020B050202020202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787783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D57F1E4F-1CFF-5643-939E-217C01CDF565}" type="slidenum">
              <a:rPr lang="en-US" smtClean="0">
                <a:latin typeface="Century Gothic" panose="020B0502020202020204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entury Gothic" panose="020B050202020202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49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7"/>
          <p:cNvCxnSpPr/>
          <p:nvPr/>
        </p:nvCxnSpPr>
        <p:spPr>
          <a:xfrm>
            <a:off x="35594" y="805008"/>
            <a:ext cx="9144000" cy="0"/>
          </a:xfrm>
          <a:prstGeom prst="lin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3" name="Прямоугольник 12"/>
          <p:cNvSpPr>
            <a:spLocks noChangeArrowheads="1"/>
          </p:cNvSpPr>
          <p:nvPr/>
        </p:nvSpPr>
        <p:spPr bwMode="auto">
          <a:xfrm>
            <a:off x="161430" y="872511"/>
            <a:ext cx="889019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Формирование речевых </a:t>
            </a:r>
            <a:r>
              <a:rPr lang="ru-RU" sz="3200" b="1" dirty="0" smtClean="0">
                <a:solidFill>
                  <a:srgbClr val="C00000"/>
                </a:solidFill>
              </a:rPr>
              <a:t>навыков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 </a:t>
            </a:r>
            <a:r>
              <a:rPr lang="ru-RU" sz="3200" b="1" dirty="0">
                <a:solidFill>
                  <a:srgbClr val="C00000"/>
                </a:solidFill>
              </a:rPr>
              <a:t>коммуникативных </a:t>
            </a:r>
            <a:r>
              <a:rPr lang="ru-RU" sz="3200" b="1" dirty="0" smtClean="0">
                <a:solidFill>
                  <a:srgbClr val="C00000"/>
                </a:solidFill>
              </a:rPr>
              <a:t>возможностей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 </a:t>
            </a:r>
            <a:r>
              <a:rPr lang="ru-RU" sz="3200" b="1" dirty="0">
                <a:solidFill>
                  <a:srgbClr val="C00000"/>
                </a:solidFill>
              </a:rPr>
              <a:t>дошкольников в </a:t>
            </a:r>
            <a:r>
              <a:rPr lang="ru-RU" sz="3200" b="1" dirty="0" smtClean="0">
                <a:solidFill>
                  <a:srgbClr val="C00000"/>
                </a:solidFill>
              </a:rPr>
              <a:t>соответствии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 </a:t>
            </a:r>
            <a:r>
              <a:rPr lang="ru-RU" sz="3200" b="1" dirty="0">
                <a:solidFill>
                  <a:srgbClr val="C00000"/>
                </a:solidFill>
              </a:rPr>
              <a:t>требованиями ФГОС ДО</a:t>
            </a:r>
          </a:p>
        </p:txBody>
      </p:sp>
    </p:spTree>
    <p:extLst>
      <p:ext uri="{BB962C8B-B14F-4D97-AF65-F5344CB8AC3E}">
        <p14:creationId xmlns:p14="http://schemas.microsoft.com/office/powerpoint/2010/main" xmlns="" val="336099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764" t="-423" r="4736" b="7623"/>
          <a:stretch/>
        </p:blipFill>
        <p:spPr>
          <a:xfrm>
            <a:off x="1905001" y="360220"/>
            <a:ext cx="5971309" cy="605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9416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7320" y="742952"/>
            <a:ext cx="7108031" cy="5954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28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практике работы педагогов ДОУ используются следующие формы работы по видам образовательной </a:t>
            </a:r>
            <a:r>
              <a:rPr lang="ru-RU" sz="28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деятельности:</a:t>
            </a:r>
            <a:r>
              <a:rPr lang="ru-RU" sz="28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режимные </a:t>
            </a:r>
            <a:r>
              <a:rPr lang="ru-RU" sz="28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моменты;</a:t>
            </a: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совместная деятельность педагога с </a:t>
            </a:r>
            <a:r>
              <a:rPr lang="ru-RU" sz="28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детьми;</a:t>
            </a: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самостоятельная деятельность </a:t>
            </a:r>
            <a:r>
              <a:rPr lang="ru-RU" sz="28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детей;</a:t>
            </a: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совместная </a:t>
            </a: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с семьей.</a:t>
            </a:r>
            <a:b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реализация указанной системы работы по развитию речи способствует становлению речевой активности, основ коммуникативной компетентности ребенка.</a:t>
            </a:r>
            <a:endParaRPr lang="ru-RU" sz="3200" dirty="0">
              <a:solidFill>
                <a:srgbClr val="31B4E6">
                  <a:lumMod val="7500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2838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538" y="233585"/>
            <a:ext cx="8093868" cy="1280890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коммуникативных навыков у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b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интерактивных технологий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789" y="1514475"/>
            <a:ext cx="8006953" cy="497205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«Интерактивность» означает способность взаимодействовать или находиться в режиме диалога.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  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интерактивного обучения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создание комфортных условий обучения, при которых ученик чувствует свою успешность, свое интеллектуальное совершенство, что делает продуктивным сам образовательный процесс.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Суть интерактивного обучения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состоит в том, что обучающий процесс происходит в условиях постоянного, активного взаимодействия всех воспитанников. Это базируется на сотрудничестве, взаимообучении: педагог – ребенок, ребенок – ребенок.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091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436" y="172089"/>
            <a:ext cx="6205492" cy="1280890"/>
          </a:xfrm>
        </p:spPr>
        <p:txBody>
          <a:bodyPr>
            <a:noAutofit/>
          </a:bodyPr>
          <a:lstStyle/>
          <a:p>
            <a:pPr marL="342900"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Внедрение интерактивных технологий в работу с детьми осуществляется постепенно, с учетом возрастных особенностей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дошкольников.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076" y="1590675"/>
            <a:ext cx="8049815" cy="468630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младшая группа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работа в парах, хоровод;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средняя группа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работа в парах, хоровод, цепочка, карусель;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старшая группа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работа в парах, хоровод, цепочка, карусель, интервью, работа в малых группах (тройках), аквариум;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подготовительная к школе группа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работа в парах, хоровод, цепочка, карусель, интервью, работа в малых группах (тройках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аквариум, большой круг, дерево знаний.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9443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05010"/>
            <a:ext cx="7521178" cy="128089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ситуация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1822" y="1152525"/>
            <a:ext cx="7745016" cy="516255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Образовательная ситуация предполагает участие небольшой подгруппы детей: от трех до восьми в зависимости от желания детей и особенностей содержания ситуации. В образовательном процессе есть возможность организации нескольких образовательных ситуаций с одним дидактическим средством (сюжетной картиной, игрушкой, книгой, природным материалом), но с целью решения постепенно усложняющихся задач познавательно-речевого характера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Воспитателем может быть организовано множество образовательных ситуаций, направленных на решение постепенно усложняющихся задач: научить способам доброжелательного делового общения с собеседником, научить задавать вопросы, выстраивая их в логической последовательности, учить обобщать полученные сведения в единый рассказ, учить способам презентации составленного текста.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833434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682" y="262160"/>
            <a:ext cx="7749778" cy="9189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Игровая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обучающая ситуация (ИОС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889" y="1295402"/>
            <a:ext cx="8793956" cy="4943475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Ситуация общения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это специально проектируемая педагогом или возникающая спонтанно форма общения, направленная на упражнение детей в использовании освоенных речевых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категорий.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Игры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 готовыми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текстами.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Литературно-музыкальные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праздники, фольклорные ярмарки, игры-драматизации, разные виды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театров.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788011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1172" y="224709"/>
            <a:ext cx="7758112" cy="159521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организации любой образовательной ситуации, любого занятия в дошкольном образовательном учреждении педагогу важно: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382" y="1914528"/>
            <a:ext cx="7864078" cy="4543425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продумывать организацию разных способов взросло-детской и детской 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совместности;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видеть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ресурсы разных этапов занятия для развития коммуникативной компетентности детей.</a:t>
            </a:r>
            <a:b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920038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058" y="400482"/>
            <a:ext cx="6248987" cy="5649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18515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7561" y="1079091"/>
            <a:ext cx="85296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дошкольного образования,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первом месте стоит задача </a:t>
            </a:r>
            <a:r>
              <a:rPr lang="ru-RU" sz="2400" b="1" i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ребенка,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позволит сделать более эффективным и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качественным процесс обучения и воспитания.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Установка </a:t>
            </a: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— современная стратегия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родному языку детей дошкольного </a:t>
            </a:r>
            <a:b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8865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983" y="1340768"/>
            <a:ext cx="86225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Стандарта к результатам освоения программы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в </a:t>
            </a: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 целевых ориентиров дошкольного образования:</a:t>
            </a: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этапе завершения дошкольного образования ребенок </a:t>
            </a: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хорошо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устной речью, </a:t>
            </a:r>
            <a:endParaRPr lang="ru-RU" sz="2000" b="1" dirty="0" smtClean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выражать свои мысли и </a:t>
            </a: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желания, </a:t>
            </a: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для выражения своих мыслей, чувств, </a:t>
            </a: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желаний, построения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высказывания в ситуации общения, </a:t>
            </a:r>
            <a:endParaRPr lang="ru-RU" sz="2000" b="1" dirty="0" smtClean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звуки в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словах, </a:t>
            </a:r>
            <a:endParaRPr lang="ru-RU" sz="2000" b="1" dirty="0" smtClean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складываются предпосылки </a:t>
            </a:r>
            <a:r>
              <a:rPr lang="ru-RU" sz="2000" b="1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грамотности.</a:t>
            </a:r>
            <a:endParaRPr lang="ru-RU" sz="2000" b="1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по-прежнему остается наиболее актуальным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возрасте.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речевого развития - формирование устной речи и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речевого общения с окружающими на основе овладения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литературным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языком.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87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" y="300260"/>
            <a:ext cx="8099822" cy="12808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для развития коммуникативно-речевых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умений и способностей: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1400177"/>
            <a:ext cx="7809310" cy="5362575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специальных мероприятий с детьми,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комплексных занятий, основанных на игровых технологиях,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моделирование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коммуникативных ситуаций,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дидактических игр,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индивидуальная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совместная работа.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1239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4389" y="233585"/>
            <a:ext cx="7606903" cy="1280890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 образовательной области </a:t>
            </a:r>
            <a:br>
              <a:rPr lang="ru-RU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Речевое </a:t>
            </a:r>
            <a:r>
              <a:rPr lang="ru-RU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развитие» ФГОС </a:t>
            </a:r>
            <a:r>
              <a:rPr lang="ru-RU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</a:t>
            </a:r>
            <a: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ru-RU" sz="13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832" y="1590675"/>
            <a:ext cx="7692628" cy="501015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речью как средством общения и культуры;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активного словаря; развитие связной,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правильной диалогической и монологической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творчества;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интонационной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речи, фонематического слуха;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книжной культурой, детской литературой,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слух текстов различных жанров детской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аналитико-синтетической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предпосылки обучения грамоте.</a:t>
            </a:r>
          </a:p>
        </p:txBody>
      </p:sp>
    </p:spTree>
    <p:extLst>
      <p:ext uri="{BB962C8B-B14F-4D97-AF65-F5344CB8AC3E}">
        <p14:creationId xmlns:p14="http://schemas.microsoft.com/office/powerpoint/2010/main" xmlns="" val="427758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3714751" y="2638427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развития речи</a:t>
            </a:r>
            <a:endParaRPr lang="ru-RU" sz="28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114426" y="438152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взаимосвязи </a:t>
            </a:r>
            <a:endParaRPr lang="ru-RU" sz="1600" b="1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сенсорного, умственного </a:t>
            </a: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</a:t>
            </a:r>
            <a:r>
              <a:rPr lang="ru-RU" sz="16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endParaRPr lang="ru-RU" sz="1600" b="1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714751" y="395288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 –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 к развитию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400801" y="395288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развития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языкового чутья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729413" y="2659857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элементарного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осознания языка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5707856" y="4948241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i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беспечения активной языковой </a:t>
            </a:r>
            <a:endParaRPr lang="ru-RU" sz="2000" b="1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514601" y="4881564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взаимосвязи работы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различными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сторонами речи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21506" y="2659857"/>
            <a:ext cx="2143125" cy="1628775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обогащения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речевой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3382121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1533" y="188471"/>
            <a:ext cx="832246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Развитие словаря: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значений слов и их уместное употребление в соответствии с контекстом высказывания, с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ситуацией, </a:t>
            </a: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которой происходит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Воспитание звуковой культуры речи – развитие восприятия звуков родной речи и 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произношения.</a:t>
            </a:r>
            <a:endParaRPr lang="ru-RU" sz="2000" b="1" u="sng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Формирование грамматического строя речи: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Морфология (изменение слов по родам, числам, падежам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Синтаксис (освоение различных типов словосочетаний и предложений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Словообразование.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Развитие связной речи: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Диалогическая (разговорная речь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Монологическая речь (рассказывание</a:t>
            </a:r>
            <a:r>
              <a:rPr lang="ru-RU" sz="2000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Воспитание любви и интереса к художественному 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слову.</a:t>
            </a:r>
            <a:endParaRPr lang="ru-RU" sz="2000" b="1" u="sng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Формирование элементарного осознания явлений языка и 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 (различение </a:t>
            </a: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звука и слова, 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</a:t>
            </a:r>
            <a:r>
              <a:rPr lang="ru-RU" sz="2000" b="1" u="sng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звука в слове</a:t>
            </a:r>
            <a:r>
              <a:rPr lang="ru-RU" sz="2000" b="1" u="sng" dirty="0" smtClean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b="1" u="sng" dirty="0">
              <a:solidFill>
                <a:srgbClr val="31B4E6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2555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6010" y="109537"/>
            <a:ext cx="8466535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методов развития речи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35757" y="1009653"/>
            <a:ext cx="7108031" cy="2166937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наблюдение и его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разновидности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(наблюдения  в </a:t>
            </a: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природе, целевые прогулки,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экскурсии);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опосредованное наблюдение </a:t>
            </a: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(изобразительная наглядность: рассматривание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игрушек, картин, презентаций)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771650" y="2914651"/>
            <a:ext cx="7150894" cy="1971675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рассказывание художественных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произведений.</a:t>
            </a:r>
            <a:endParaRPr lang="ru-RU" dirty="0">
              <a:solidFill>
                <a:srgbClr val="31B4E6">
                  <a:lumMod val="40000"/>
                  <a:lumOff val="6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наизусть, пересказ, обобщающая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беседа.</a:t>
            </a:r>
            <a:endParaRPr lang="ru-RU" dirty="0">
              <a:solidFill>
                <a:srgbClr val="31B4E6">
                  <a:lumMod val="40000"/>
                  <a:lumOff val="6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Рассказывание без опоры на наглядный материал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14363" y="4819653"/>
            <a:ext cx="7150894" cy="1971675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игры,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игры-драматизации</a:t>
            </a: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инсценировки,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упражнения, хороводные игры,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пластические этюды, </a:t>
            </a:r>
            <a:r>
              <a:rPr lang="ru-RU" dirty="0" smtClean="0">
                <a:solidFill>
                  <a:srgbClr val="31B4E6">
                    <a:lumMod val="40000"/>
                    <a:lumOff val="6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</a:t>
            </a:r>
            <a:endParaRPr lang="ru-RU" dirty="0">
              <a:solidFill>
                <a:srgbClr val="31B4E6">
                  <a:lumMod val="40000"/>
                  <a:lumOff val="6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6793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810" y="360405"/>
            <a:ext cx="6150576" cy="615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0001579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666</Words>
  <Application>Microsoft Office PowerPoint</Application>
  <PresentationFormat>Экран (4:3)</PresentationFormat>
  <Paragraphs>104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Diseño predeterminado</vt:lpstr>
      <vt:lpstr>Легкий дым</vt:lpstr>
      <vt:lpstr>Слайд 1</vt:lpstr>
      <vt:lpstr>Слайд 2</vt:lpstr>
      <vt:lpstr>Слайд 3</vt:lpstr>
      <vt:lpstr>Условия для развития коммуникативно-речевых умений и способностей: </vt:lpstr>
      <vt:lpstr>Задачи образовательной области  «Речевое развитие» ФГОС ДО </vt:lpstr>
      <vt:lpstr>Слайд 6</vt:lpstr>
      <vt:lpstr>Слайд 7</vt:lpstr>
      <vt:lpstr>Классификация методов развития речи</vt:lpstr>
      <vt:lpstr>Слайд 9</vt:lpstr>
      <vt:lpstr>Слайд 10</vt:lpstr>
      <vt:lpstr>Слайд 11</vt:lpstr>
      <vt:lpstr>Формирование коммуникативных навыков у детей через использование интерактивных технологий </vt:lpstr>
      <vt:lpstr>Внедрение интерактивных технологий в работу с детьми осуществляется постепенно, с учетом возрастных особенностей дошкольников.</vt:lpstr>
      <vt:lpstr>Образовательная ситуация</vt:lpstr>
      <vt:lpstr>Игровая обучающая ситуация (ИОС) </vt:lpstr>
      <vt:lpstr>При организации любой образовательной ситуации, любого занятия в дошкольном образовательном учреждении педагогу важно: </vt:lpstr>
      <vt:lpstr>Слайд 17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xxx</cp:lastModifiedBy>
  <cp:revision>219</cp:revision>
  <dcterms:created xsi:type="dcterms:W3CDTF">2010-05-23T14:28:12Z</dcterms:created>
  <dcterms:modified xsi:type="dcterms:W3CDTF">2017-03-20T16:59:10Z</dcterms:modified>
</cp:coreProperties>
</file>