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71" r:id="rId2"/>
    <p:sldId id="256" r:id="rId3"/>
    <p:sldId id="272" r:id="rId4"/>
    <p:sldId id="273" r:id="rId5"/>
    <p:sldId id="283" r:id="rId6"/>
    <p:sldId id="260" r:id="rId7"/>
    <p:sldId id="261" r:id="rId8"/>
    <p:sldId id="262" r:id="rId9"/>
    <p:sldId id="258" r:id="rId10"/>
    <p:sldId id="275" r:id="rId11"/>
    <p:sldId id="277" r:id="rId12"/>
    <p:sldId id="278" r:id="rId13"/>
    <p:sldId id="263" r:id="rId14"/>
    <p:sldId id="264" r:id="rId15"/>
    <p:sldId id="274" r:id="rId16"/>
    <p:sldId id="266" r:id="rId17"/>
    <p:sldId id="259" r:id="rId18"/>
    <p:sldId id="268" r:id="rId19"/>
    <p:sldId id="267" r:id="rId20"/>
    <p:sldId id="270" r:id="rId21"/>
    <p:sldId id="28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енька" initials="О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E2F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3" autoAdjust="0"/>
    <p:restoredTop sz="89810" autoAdjust="0"/>
  </p:normalViewPr>
  <p:slideViewPr>
    <p:cSldViewPr>
      <p:cViewPr varScale="1">
        <p:scale>
          <a:sx n="67" d="100"/>
          <a:sy n="67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253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9-03-02T18:04:44.834" idx="1">
    <p:pos x="10" y="10"/>
    <p:text/>
  </p:cm>
  <p:cm authorId="0" dt="2009-03-02T18:04:50.606" idx="2">
    <p:pos x="146" y="146"/>
    <p:text/>
  </p:cm>
  <p:cm authorId="0" dt="2009-03-02T18:04:52.198" idx="3">
    <p:pos x="282" y="282"/>
    <p:text/>
  </p:cm>
  <p:cm authorId="0" dt="2009-03-02T18:04:53.399" idx="4">
    <p:pos x="418" y="418"/>
    <p:text/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5382F-CB86-4565-8F56-5311A931EFDC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6E6BE-8CB9-4C5C-B19C-E35561FE9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EFEDC-F262-45FC-9BAD-D2B7B3E51780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1A5EC-D07C-4C67-93FD-E41757D2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1A5EC-D07C-4C67-93FD-E41757D2C77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1A5EC-D07C-4C67-93FD-E41757D2C77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1A5EC-D07C-4C67-93FD-E41757D2C77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1A5EC-D07C-4C67-93FD-E41757D2C77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B5ED4-5ED2-48BA-8F07-BA5E6B13463E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0D51F-53B5-45F9-944F-C4718BDF78E3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8AA9-BA38-4365-B648-BD2AD58B6B45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2DE7-16EE-4906-9783-56B37C7BE75F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0716-9C0C-4A5C-B61B-461B342D624A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2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F469A-B6DB-4DEA-B077-358EF09B697A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280B-DB9B-4803-8081-1F1321B78E93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D4C40-1261-4DB3-B7CC-6D608B5B8E62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001B-A28E-489C-9D00-1A227BCA482F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9FEF-3A66-412D-9EE8-D0CC078398DB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744FA-105C-42E4-8543-823824BDFD6B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2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B14379-3128-469F-9537-C87ABAD7CE5A}" type="datetime1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E90D6D-2CC4-4A32-A958-2081DE5EBC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2000">
    <p:dissolv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comments" Target="../comments/commen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1" y="1785926"/>
            <a:ext cx="4903907" cy="707886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Ф. М. Достоевский</a:t>
            </a:r>
            <a:endParaRPr lang="ru-RU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3500439"/>
            <a:ext cx="8351966" cy="769441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400" b="1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«Преступление и наказание»</a:t>
            </a:r>
            <a:endParaRPr lang="ru-RU" sz="4400" b="1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57620" y="4643446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Шебалова</a:t>
            </a:r>
            <a:r>
              <a:rPr lang="ru-RU" dirty="0" smtClean="0"/>
              <a:t> Ольга Витальевна, </a:t>
            </a:r>
          </a:p>
          <a:p>
            <a:r>
              <a:rPr lang="ru-RU" dirty="0" smtClean="0"/>
              <a:t>учитель литературы МОУ «</a:t>
            </a:r>
            <a:r>
              <a:rPr lang="ru-RU" dirty="0" err="1" smtClean="0"/>
              <a:t>Чернухинская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5" name="Рисунок 4" descr="угловой до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44" y="857232"/>
            <a:ext cx="3714776" cy="2507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еки и каналы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714752"/>
            <a:ext cx="3624234" cy="2443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Глазунов 1982 ПиН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06213" y="357143"/>
            <a:ext cx="5537787" cy="650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м Гл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467863"/>
            <a:ext cx="5012708" cy="6390137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Шм - лестница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30105" y="285728"/>
            <a:ext cx="3913895" cy="6429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1344365">
            <a:off x="1" y="285728"/>
            <a:ext cx="2599196" cy="49292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Рисунок 2" descr="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21829">
            <a:off x="6172951" y="442139"/>
            <a:ext cx="2815027" cy="49515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198877">
            <a:off x="3287527" y="1823340"/>
            <a:ext cx="2456415" cy="454794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786454"/>
            <a:ext cx="8610600" cy="1071546"/>
          </a:xfrm>
        </p:spPr>
        <p:txBody>
          <a:bodyPr/>
          <a:lstStyle/>
          <a:p>
            <a:r>
              <a:rPr lang="ru-RU" dirty="0" smtClean="0"/>
              <a:t>	Петербург </a:t>
            </a:r>
            <a:r>
              <a:rPr lang="ru-RU" dirty="0" err="1" smtClean="0"/>
              <a:t>достоевского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85721" y="428604"/>
            <a:ext cx="4219119" cy="497207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Город, связанный с трагическими судьбами героев. Самый фантастический город порождает фантастического героя.</a:t>
            </a:r>
            <a:endParaRPr lang="ru-RU" dirty="0"/>
          </a:p>
        </p:txBody>
      </p:sp>
      <p:pic>
        <p:nvPicPr>
          <p:cNvPr id="7" name="Содержимое 6" descr="достоевский.bmp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>
            <a:off x="4857752" y="388598"/>
            <a:ext cx="3929091" cy="515235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0514" y="0"/>
            <a:ext cx="85629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Душа </a:t>
            </a:r>
            <a:r>
              <a:rPr lang="ru-RU" dirty="0" err="1" smtClean="0"/>
              <a:t>петербурга</a:t>
            </a:r>
            <a:r>
              <a:rPr lang="ru-RU" dirty="0" smtClean="0"/>
              <a:t> –</a:t>
            </a:r>
            <a:br>
              <a:rPr lang="ru-RU" dirty="0" smtClean="0"/>
            </a:br>
            <a:r>
              <a:rPr lang="ru-RU" dirty="0" smtClean="0"/>
              <a:t> это душа </a:t>
            </a:r>
            <a:r>
              <a:rPr lang="ru-RU" dirty="0" err="1" smtClean="0"/>
              <a:t>раскольникова</a:t>
            </a:r>
            <a:endParaRPr lang="ru-RU" dirty="0"/>
          </a:p>
        </p:txBody>
      </p:sp>
      <p:pic>
        <p:nvPicPr>
          <p:cNvPr id="4" name="Содержимое 3" descr="198.jpg"/>
          <p:cNvPicPr>
            <a:picLocks noGrp="1" noChangeAspect="1"/>
          </p:cNvPicPr>
          <p:nvPr>
            <p:ph idx="4294967295"/>
          </p:nvPr>
        </p:nvPicPr>
        <p:blipFill>
          <a:blip r:embed="rId3" cstate="email"/>
          <a:stretch>
            <a:fillRect/>
          </a:stretch>
        </p:blipFill>
        <p:spPr>
          <a:xfrm>
            <a:off x="2214547" y="1357299"/>
            <a:ext cx="4714908" cy="52530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285984" y="500042"/>
            <a:ext cx="4572032" cy="1071570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latin typeface="Monotype Corsiva" pitchFamily="66" charset="0"/>
              </a:rPr>
              <a:t>Петербург</a:t>
            </a:r>
            <a:endParaRPr lang="ru-RU" sz="4400" b="1" i="1" dirty="0">
              <a:latin typeface="Monotype Corsiva" pitchFamily="66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2432349">
            <a:off x="2013085" y="1168158"/>
            <a:ext cx="470827" cy="3385993"/>
          </a:xfrm>
          <a:prstGeom prst="downArrow">
            <a:avLst>
              <a:gd name="adj1" fmla="val 50000"/>
              <a:gd name="adj2" fmla="val 245866"/>
            </a:avLst>
          </a:prstGeom>
          <a:solidFill>
            <a:schemeClr val="accent4">
              <a:alpha val="9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572001" y="1571613"/>
            <a:ext cx="398529" cy="2928958"/>
          </a:xfrm>
          <a:prstGeom prst="downArrow">
            <a:avLst>
              <a:gd name="adj1" fmla="val 50000"/>
              <a:gd name="adj2" fmla="val 245866"/>
            </a:avLst>
          </a:prstGeom>
          <a:solidFill>
            <a:schemeClr val="accent4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077701">
            <a:off x="6915538" y="1090296"/>
            <a:ext cx="488468" cy="3346625"/>
          </a:xfrm>
          <a:prstGeom prst="downArrow">
            <a:avLst>
              <a:gd name="adj1" fmla="val 50000"/>
              <a:gd name="adj2" fmla="val 245866"/>
            </a:avLst>
          </a:prstGeom>
          <a:solidFill>
            <a:schemeClr val="accent4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71473" y="2071678"/>
            <a:ext cx="128588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Пейзажи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9" y="250030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Сцены уличной жизни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072331" y="192880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Интерьер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1" y="4286256"/>
            <a:ext cx="3000364" cy="2357454"/>
          </a:xfrm>
          <a:prstGeom prst="ellipse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Особняки, дворцы и трущобы, глухие дворы, доходные дома, серый цвет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3428992" y="4500570"/>
            <a:ext cx="2857520" cy="2143140"/>
          </a:xfrm>
          <a:prstGeom prst="ellipse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Самоубийство на мосту, пьяная девочка, нищие, пьяные, измождённые лица</a:t>
            </a:r>
            <a:endParaRPr lang="ru-RU" sz="1600" dirty="0"/>
          </a:p>
        </p:txBody>
      </p:sp>
      <p:sp>
        <p:nvSpPr>
          <p:cNvPr id="16" name="Овал 15"/>
          <p:cNvSpPr/>
          <p:nvPr/>
        </p:nvSpPr>
        <p:spPr>
          <a:xfrm>
            <a:off x="6429389" y="4286257"/>
            <a:ext cx="2714612" cy="2214578"/>
          </a:xfrm>
          <a:prstGeom prst="ellipse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8900000" scaled="1"/>
            <a:tileRect/>
          </a:gra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Комнаты-каморки, беспорядок, ободранный диван, низкие потолки </a:t>
            </a:r>
            <a:endParaRPr lang="ru-RU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15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1" grpId="0"/>
      <p:bldP spid="12" grpId="0"/>
      <p:bldP spid="13" grpId="0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/>
          <p:cNvSpPr/>
          <p:nvPr/>
        </p:nvSpPr>
        <p:spPr>
          <a:xfrm rot="7588143">
            <a:off x="1235180" y="1639856"/>
            <a:ext cx="1451917" cy="428628"/>
          </a:xfrm>
          <a:prstGeom prst="rightArrow">
            <a:avLst>
              <a:gd name="adj1" fmla="val 29009"/>
              <a:gd name="adj2" fmla="val 139646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000365" y="1285861"/>
            <a:ext cx="357191" cy="4357718"/>
          </a:xfrm>
          <a:prstGeom prst="downArrow">
            <a:avLst>
              <a:gd name="adj1" fmla="val 34640"/>
              <a:gd name="adj2" fmla="val 208719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3158433">
            <a:off x="6171423" y="1635743"/>
            <a:ext cx="1451917" cy="428628"/>
          </a:xfrm>
          <a:prstGeom prst="rightArrow">
            <a:avLst>
              <a:gd name="adj1" fmla="val 29009"/>
              <a:gd name="adj2" fmla="val 139646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283" y="2500306"/>
            <a:ext cx="2571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Царственная Нева</a:t>
            </a:r>
            <a:endParaRPr lang="en-US" sz="2000" b="1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Золотой </a:t>
            </a:r>
            <a:r>
              <a:rPr lang="ru-RU" sz="2000" b="1" dirty="0" err="1" smtClean="0"/>
              <a:t>Исаакий</a:t>
            </a:r>
            <a:endParaRPr lang="en-US" sz="2000" b="1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«великолепная</a:t>
            </a:r>
          </a:p>
          <a:p>
            <a:r>
              <a:rPr lang="ru-RU" sz="2000" b="1" dirty="0" smtClean="0"/>
              <a:t>панорама»</a:t>
            </a:r>
            <a:endParaRPr lang="ru-RU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428992" y="2786058"/>
            <a:ext cx="221457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Двойственность</a:t>
            </a:r>
          </a:p>
          <a:p>
            <a:pPr algn="ctr"/>
            <a:r>
              <a:rPr lang="ru-RU" spc="-100" dirty="0" smtClean="0"/>
              <a:t>(величие и холод)</a:t>
            </a:r>
            <a:endParaRPr lang="ru-RU" spc="-100" dirty="0"/>
          </a:p>
        </p:txBody>
      </p:sp>
      <p:sp>
        <p:nvSpPr>
          <p:cNvPr id="16" name="TextBox 15"/>
          <p:cNvSpPr txBox="1"/>
          <p:nvPr/>
        </p:nvSpPr>
        <p:spPr>
          <a:xfrm>
            <a:off x="6429388" y="2428869"/>
            <a:ext cx="25717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Красив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Мечтатель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Романтик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Гордый</a:t>
            </a:r>
          </a:p>
          <a:p>
            <a:pPr>
              <a:buFont typeface="Wingdings" pitchFamily="2" charset="2"/>
              <a:buChar char="v"/>
            </a:pPr>
            <a:endParaRPr lang="ru-RU" sz="2000" b="1" dirty="0" smtClean="0"/>
          </a:p>
          <a:p>
            <a:pPr>
              <a:buFont typeface="Wingdings" pitchFamily="2" charset="2"/>
              <a:buChar char="v"/>
            </a:pPr>
            <a:r>
              <a:rPr lang="ru-RU" sz="2000" b="1" dirty="0" smtClean="0"/>
              <a:t>Благородная и сильная личность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1473" y="5857893"/>
            <a:ext cx="378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Сенная, закоулки, беднота, мерзость, безобразие</a:t>
            </a:r>
            <a:endParaRPr lang="ru-RU" sz="2000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5572133" y="1285861"/>
            <a:ext cx="357191" cy="4357718"/>
          </a:xfrm>
          <a:prstGeom prst="downArrow">
            <a:avLst>
              <a:gd name="adj1" fmla="val 34640"/>
              <a:gd name="adj2" fmla="val 208719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214941" y="5857892"/>
            <a:ext cx="2584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мысль об убийстве</a:t>
            </a:r>
            <a:endParaRPr lang="ru-RU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642911" y="78579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85721" y="642918"/>
            <a:ext cx="86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Душа Петербурга = Душа Раскольникова</a:t>
            </a:r>
          </a:p>
          <a:p>
            <a:endParaRPr lang="ru-RU" sz="3200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16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5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/>
      <p:bldP spid="15" grpId="0"/>
      <p:bldP spid="16" grpId="0"/>
      <p:bldP spid="17" grpId="0"/>
      <p:bldP spid="18" grpId="0" animBg="1"/>
      <p:bldP spid="1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875102"/>
          </a:xfrm>
        </p:spPr>
        <p:txBody>
          <a:bodyPr/>
          <a:lstStyle/>
          <a:p>
            <a:pPr algn="ctr"/>
            <a:r>
              <a:rPr lang="ru-RU" spc="300" dirty="0" smtClean="0"/>
              <a:t>Город – трагическая судьба  человека. Город Петербург , который так изумительно чувствовал и описывал Достоевский, есть призрак, порождённый человеком в его отщепенстве и скитальчестве.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86382" y="5357826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Н. Бердяев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17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СИМВОЛЫ РОМАНА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785926"/>
            <a:ext cx="809708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Каморка</a:t>
            </a:r>
            <a:r>
              <a:rPr lang="ru-RU" sz="2400" dirty="0" smtClean="0"/>
              <a:t> – изоляция, оторванность от народа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Жёлтый цвет</a:t>
            </a:r>
            <a:r>
              <a:rPr lang="ru-RU" sz="2400" spc="100" dirty="0" smtClean="0"/>
              <a:t> </a:t>
            </a:r>
            <a:r>
              <a:rPr lang="ru-RU" sz="2400" dirty="0" smtClean="0"/>
              <a:t>– болезнь, унижение, страдание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Жара, духота</a:t>
            </a:r>
            <a:r>
              <a:rPr lang="ru-RU" sz="2400" spc="100" dirty="0" smtClean="0"/>
              <a:t> </a:t>
            </a:r>
            <a:r>
              <a:rPr lang="ru-RU" sz="2400" dirty="0" smtClean="0"/>
              <a:t>– атмосфера преступления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Сенная</a:t>
            </a:r>
            <a:r>
              <a:rPr lang="ru-RU" sz="2400" dirty="0" smtClean="0"/>
              <a:t> – место покаяния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Улицы и площади</a:t>
            </a:r>
            <a:r>
              <a:rPr lang="ru-RU" sz="2400" dirty="0" smtClean="0"/>
              <a:t> – «открытая» народная жизнь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b="1" spc="100" dirty="0" smtClean="0"/>
              <a:t>Почва</a:t>
            </a:r>
            <a:r>
              <a:rPr lang="ru-RU" sz="2400" dirty="0" smtClean="0"/>
              <a:t> – народная вера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18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3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9" y="285729"/>
            <a:ext cx="2850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spc="100" dirty="0" smtClean="0">
                <a:latin typeface="Times New Roman" pitchFamily="18" charset="0"/>
                <a:cs typeface="Times New Roman" pitchFamily="18" charset="0"/>
              </a:rPr>
              <a:t>гроб</a:t>
            </a:r>
            <a:r>
              <a:rPr lang="ru-RU" sz="3600" i="1" spc="1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600" b="1" i="1" spc="100" dirty="0" smtClean="0">
                <a:latin typeface="Times New Roman" pitchFamily="18" charset="0"/>
                <a:cs typeface="Times New Roman" pitchFamily="18" charset="0"/>
              </a:rPr>
              <a:t>воздух</a:t>
            </a:r>
            <a:endParaRPr lang="ru-RU" sz="3600" b="1" i="1" spc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9031617">
            <a:off x="2455034" y="1849603"/>
            <a:ext cx="1785951" cy="285752"/>
          </a:xfrm>
          <a:prstGeom prst="rightArrow">
            <a:avLst>
              <a:gd name="adj1" fmla="val 19524"/>
              <a:gd name="adj2" fmla="val 198571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995044">
            <a:off x="5147083" y="1894966"/>
            <a:ext cx="1785951" cy="285752"/>
          </a:xfrm>
          <a:prstGeom prst="rightArrow">
            <a:avLst>
              <a:gd name="adj1" fmla="val 19524"/>
              <a:gd name="adj2" fmla="val 198571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5787" y="2357431"/>
            <a:ext cx="36218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Конура Раскольникова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571605" y="357167"/>
            <a:ext cx="357191" cy="1000132"/>
          </a:xfrm>
          <a:prstGeom prst="downArrow">
            <a:avLst>
              <a:gd name="adj1" fmla="val 10147"/>
              <a:gd name="adj2" fmla="val 17542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85852" y="4357694"/>
            <a:ext cx="2389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Самоизоляция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2285985" y="357167"/>
            <a:ext cx="357191" cy="1000132"/>
          </a:xfrm>
          <a:prstGeom prst="downArrow">
            <a:avLst>
              <a:gd name="adj1" fmla="val 10147"/>
              <a:gd name="adj2" fmla="val 17542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3" y="6000769"/>
            <a:ext cx="1305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Смерть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6786578" y="500043"/>
            <a:ext cx="357191" cy="1000132"/>
          </a:xfrm>
          <a:prstGeom prst="downArrow">
            <a:avLst>
              <a:gd name="adj1" fmla="val 10147"/>
              <a:gd name="adj2" fmla="val 17542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7500958" y="500043"/>
            <a:ext cx="357191" cy="1000132"/>
          </a:xfrm>
          <a:prstGeom prst="downArrow">
            <a:avLst>
              <a:gd name="adj1" fmla="val 10147"/>
              <a:gd name="adj2" fmla="val 175420"/>
            </a:avLst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57951" y="2357431"/>
            <a:ext cx="12950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Сенная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72264" y="4286257"/>
            <a:ext cx="11345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00827" y="6072207"/>
            <a:ext cx="1305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19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0.00034 0.5057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0.50578 L 0.00034 0.0754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 L 0.58437 0.4379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21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59167 0.4067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 L -0.03715 0.6900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345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2969 0.6796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 animBg="1"/>
      <p:bldP spid="6" grpId="0" animBg="1"/>
      <p:bldP spid="7" grpId="0"/>
      <p:bldP spid="13" grpId="0" animBg="1"/>
      <p:bldP spid="14" grpId="0"/>
      <p:bldP spid="15" grpId="0" animBg="1"/>
      <p:bldP spid="16" grpId="0"/>
      <p:bldP spid="17" grpId="0" animBg="1"/>
      <p:bldP spid="18" grpId="0" animBg="1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143377" y="2928935"/>
            <a:ext cx="5000625" cy="3071813"/>
          </a:xfrm>
        </p:spPr>
        <p:txBody>
          <a:bodyPr/>
          <a:lstStyle/>
          <a:p>
            <a:r>
              <a:rPr lang="ru-RU" dirty="0" smtClean="0"/>
              <a:t>Петербург Достоевского</a:t>
            </a:r>
            <a:endParaRPr lang="ru-RU" dirty="0"/>
          </a:p>
        </p:txBody>
      </p:sp>
      <p:pic>
        <p:nvPicPr>
          <p:cNvPr id="1026" name="Picture 2" descr="C:\Users\Оленька\Pictures\204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3" y="571480"/>
            <a:ext cx="3605116" cy="55649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143377" y="500043"/>
            <a:ext cx="5000625" cy="1428736"/>
          </a:xfrm>
        </p:spPr>
        <p:txBody>
          <a:bodyPr/>
          <a:lstStyle/>
          <a:p>
            <a:r>
              <a:rPr lang="ru-RU" dirty="0" smtClean="0"/>
              <a:t>Петербург Достоевского</a:t>
            </a:r>
            <a:endParaRPr lang="ru-RU" dirty="0"/>
          </a:p>
        </p:txBody>
      </p:sp>
      <p:pic>
        <p:nvPicPr>
          <p:cNvPr id="1026" name="Picture 2" descr="C:\Users\Оленька\Pictures\204.bmp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3" y="571480"/>
            <a:ext cx="3605116" cy="55649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143372" y="1928803"/>
            <a:ext cx="48577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Город одиночества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Нет теплоты человеческого общения, домашнего уюта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Жизнь  в городе ломает судьбы героев, приводит к предельному отчаянию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endParaRPr lang="ru-RU" dirty="0" smtClean="0"/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Возрождение души Раскольникова немыслимо в такой обстановке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20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682" y="1142984"/>
            <a:ext cx="8491598" cy="492922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Перечитать эпизоды: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400" dirty="0" smtClean="0"/>
              <a:t>Встреча Раскольникова с Мармеладовым в распивочной. Описание комнаты Мармеладовых (Ч.1, гл.2)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Чтение письма матери (ч.1, гл.2-4)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Сцена смерти Мармеладова (ч.2, гл.7)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Встреча с пьяной девушкой (ч.1, гл.4)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Сон Раскольникова о забитой кляче (ч.1, гл.5)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Описание комнаты Сони (ч.4, гл.4)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Поминки у Мармеладовых. Сцена с Лужиным (ч.4, гл.2, 3)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Катерина Ивановна с детьми на улице (ч.5, гл.7)</a:t>
            </a:r>
          </a:p>
          <a:p>
            <a:pPr algn="just"/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7" y="785797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Aharoni" pitchFamily="2" charset="-79"/>
              </a:rPr>
              <a:t>Ц е л и :</a:t>
            </a:r>
          </a:p>
          <a:p>
            <a:endParaRPr lang="ru-RU" sz="2400" b="1" dirty="0" smtClean="0"/>
          </a:p>
          <a:p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2977" y="2000240"/>
            <a:ext cx="6929487" cy="26776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haroni" pitchFamily="2" charset="-79"/>
              </a:rPr>
              <a:t> показать, как изображает писатель жизнь города;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  <a:p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haroni" pitchFamily="2" charset="-79"/>
              </a:rPr>
              <a:t> осмыслить причины конфликта романа – конфликта между Раскольниковым и миром, им отрицаемым.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cs typeface="Aharoni" pitchFamily="2" charset="-79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3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2" y="857233"/>
          <a:ext cx="7572429" cy="4949207"/>
        </p:xfrm>
        <a:graphic>
          <a:graphicData uri="http://schemas.openxmlformats.org/drawingml/2006/table">
            <a:tbl>
              <a:tblPr firstRow="1" bandRow="1">
                <a:effectLst>
                  <a:innerShdw blurRad="723900" dist="63500">
                    <a:prstClr val="black">
                      <a:alpha val="50000"/>
                    </a:prstClr>
                  </a:innerShdw>
                </a:effectLst>
                <a:tableStyleId>{5940675A-B579-460E-94D1-54222C63F5DA}</a:tableStyleId>
              </a:tblPr>
              <a:tblGrid>
                <a:gridCol w="2571767"/>
                <a:gridCol w="2500331"/>
                <a:gridCol w="2500331"/>
              </a:tblGrid>
              <a:tr h="1188720">
                <a:tc>
                  <a:txBody>
                    <a:bodyPr/>
                    <a:lstStyle/>
                    <a:p>
                      <a:pPr algn="ctr"/>
                      <a:endParaRPr lang="ru-RU" sz="24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  <a:p>
                      <a:pPr algn="ctr"/>
                      <a:r>
                        <a:rPr lang="ru-RU" sz="2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cs typeface="Aharoni" pitchFamily="2" charset="-79"/>
                        </a:rPr>
                        <a:t>ЗНАЛ</a:t>
                      </a:r>
                      <a:endParaRPr lang="ru-RU" sz="2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alpha val="42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  <a:p>
                      <a:pPr algn="ctr"/>
                      <a:r>
                        <a:rPr lang="ru-RU" sz="2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cs typeface="Aharoni" pitchFamily="2" charset="-79"/>
                        </a:rPr>
                        <a:t>ЗНАЮ</a:t>
                      </a:r>
                      <a:endParaRPr lang="ru-RU" sz="2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alpha val="42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  <a:p>
                      <a:pPr algn="ctr"/>
                      <a:r>
                        <a:rPr lang="ru-RU" sz="24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cs typeface="Aharoni" pitchFamily="2" charset="-79"/>
                        </a:rPr>
                        <a:t>ХОЧУ  ЗНАТЬ</a:t>
                      </a:r>
                      <a:endParaRPr lang="ru-RU" sz="24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cs typeface="Aharoni" pitchFamily="2" charset="-79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alpha val="42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383047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ü"/>
                      </a:pPr>
                      <a:endParaRPr lang="ru-RU" sz="2000" dirty="0" smtClean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ru-RU" sz="2000" dirty="0" smtClean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ü"/>
                      </a:pPr>
                      <a:endParaRPr lang="ru-RU" sz="1800" dirty="0" smtClean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ctr">
                        <a:buFont typeface="Wingdings" pitchFamily="2" charset="2"/>
                        <a:buNone/>
                      </a:pPr>
                      <a:endParaRPr lang="ru-RU" sz="1800" dirty="0" smtClean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  <a:p>
                      <a:pPr algn="ctr">
                        <a:buFont typeface="Wingdings" pitchFamily="2" charset="2"/>
                        <a:buChar char="ü"/>
                      </a:pPr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8872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endParaRPr lang="ru-RU" sz="1800" dirty="0" smtClean="0">
                        <a:effectLst>
                          <a:glow rad="635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4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ербург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14290"/>
            <a:ext cx="4572032" cy="2571768"/>
          </a:xfrm>
          <a:prstGeom prst="snip2SameRect">
            <a:avLst>
              <a:gd name="adj1" fmla="val 16667"/>
              <a:gd name="adj2" fmla="val 6130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5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медный всадни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3500438"/>
            <a:ext cx="3844996" cy="2883747"/>
          </a:xfrm>
          <a:prstGeom prst="snip2Diag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softEdge rad="63500"/>
          </a:effectLst>
        </p:spPr>
      </p:pic>
      <p:pic>
        <p:nvPicPr>
          <p:cNvPr id="4" name="Рисунок 3" descr="инженерный замо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3071810"/>
            <a:ext cx="3572824" cy="2928958"/>
          </a:xfrm>
          <a:prstGeom prst="snip1Rect">
            <a:avLst/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Рисунок 6" descr="реки и каналы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714356"/>
            <a:ext cx="3730206" cy="25145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17"/>
            <a:ext cx="8458200" cy="1000132"/>
          </a:xfrm>
        </p:spPr>
        <p:txBody>
          <a:bodyPr/>
          <a:lstStyle/>
          <a:p>
            <a:r>
              <a:rPr lang="ru-RU" dirty="0" smtClean="0"/>
              <a:t>		</a:t>
            </a:r>
            <a:r>
              <a:rPr lang="ru-RU" sz="3600" dirty="0" smtClean="0"/>
              <a:t>Петербург  </a:t>
            </a:r>
            <a:r>
              <a:rPr lang="ru-RU" sz="3600" dirty="0" err="1" smtClean="0"/>
              <a:t>пушкина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Классическая архитектура, статуя Петра и безымянная могилка на взморье (одиночество, безразличие, холод), шум приятный, весело.</a:t>
            </a:r>
            <a:endParaRPr lang="ru-RU" sz="2400" dirty="0"/>
          </a:p>
        </p:txBody>
      </p:sp>
      <p:pic>
        <p:nvPicPr>
          <p:cNvPr id="7" name="Содержимое 6" descr="презентация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61779" y="357167"/>
            <a:ext cx="4151927" cy="52864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16"/>
            <a:ext cx="8458200" cy="9286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	Петербург </a:t>
            </a:r>
            <a:r>
              <a:rPr lang="ru-RU" sz="3600" dirty="0" err="1" smtClean="0"/>
              <a:t>некрасова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14942" y="1357298"/>
            <a:ext cx="3500462" cy="2786082"/>
          </a:xfrm>
        </p:spPr>
        <p:txBody>
          <a:bodyPr/>
          <a:lstStyle/>
          <a:p>
            <a:pPr algn="ctr"/>
            <a:r>
              <a:rPr lang="ru-RU" sz="2800" dirty="0" smtClean="0"/>
              <a:t>Грязные улицы, сырость, смрад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некрасов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428604"/>
            <a:ext cx="4402573" cy="52398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3" y="5572140"/>
            <a:ext cx="8458200" cy="12858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		Петербург гоголя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В Петербурге всё дышит обманом, это дьявольский мираж, город-призрак. Он враждебен человеку и порождает странные зловещие фантазии. Петербург Гоголя – это город чердаков и замусоренных проходных. </a:t>
            </a:r>
            <a:endParaRPr lang="ru-RU" sz="2000" dirty="0"/>
          </a:p>
        </p:txBody>
      </p:sp>
      <p:pic>
        <p:nvPicPr>
          <p:cNvPr id="5" name="Содержимое 4" descr="гоголь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35495" y="340334"/>
            <a:ext cx="4508472" cy="501749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3" y="1571613"/>
            <a:ext cx="8686800" cy="4525963"/>
          </a:xfrm>
        </p:spPr>
        <p:txBody>
          <a:bodyPr tIns="36000" rIns="252000" bIns="36000" anchor="b" anchorCtr="1">
            <a:normAutofit/>
          </a:bodyPr>
          <a:lstStyle/>
          <a:p>
            <a:pPr algn="ctr"/>
            <a:r>
              <a:rPr lang="ru-RU" dirty="0" smtClean="0"/>
              <a:t>В атмосфере туманов этого призрачного города зарождаются безумные мысли, созревают замыслы преступлений, в которых преступаются границы человеческой природы. Всё сконцентрировано и сгущено вокруг человека,«оторвавшегося от божественных первооснов».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72068" y="6215082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Н. Бердяев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90D6D-2CC4-4A32-A958-2081DE5EBC48}" type="slidenum">
              <a:rPr lang="ru-RU" smtClean="0"/>
              <a:pPr/>
              <a:t>9</a:t>
            </a:fld>
            <a:endParaRPr lang="ru-RU"/>
          </a:p>
        </p:txBody>
      </p:sp>
    </p:spTree>
    <p:custDataLst>
      <p:tags r:id="rId1"/>
    </p:custDataLst>
  </p:cSld>
  <p:clrMapOvr>
    <a:masterClrMapping/>
  </p:clrMapOvr>
  <p:transition spd="med"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55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8|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10.9|9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8.7|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9.8|3.9|4.2|3.7|6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8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978</TotalTime>
  <Words>389</Words>
  <Application>Microsoft Office PowerPoint</Application>
  <PresentationFormat>Экран (4:3)</PresentationFormat>
  <Paragraphs>114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Слайд 1</vt:lpstr>
      <vt:lpstr>Петербург Достоевского</vt:lpstr>
      <vt:lpstr>Слайд 3</vt:lpstr>
      <vt:lpstr>Слайд 4</vt:lpstr>
      <vt:lpstr>Слайд 5</vt:lpstr>
      <vt:lpstr>  Петербург  пушкина</vt:lpstr>
      <vt:lpstr>  Петербург некрасова</vt:lpstr>
      <vt:lpstr>  Петербург гоголя</vt:lpstr>
      <vt:lpstr>Слайд 9</vt:lpstr>
      <vt:lpstr>Слайд 10</vt:lpstr>
      <vt:lpstr>Слайд 11</vt:lpstr>
      <vt:lpstr>Слайд 12</vt:lpstr>
      <vt:lpstr> Петербург достоевского</vt:lpstr>
      <vt:lpstr>Душа петербурга –  это душа раскольникова</vt:lpstr>
      <vt:lpstr>Слайд 15</vt:lpstr>
      <vt:lpstr>Слайд 16</vt:lpstr>
      <vt:lpstr>Слайд 17</vt:lpstr>
      <vt:lpstr>СИМВОЛЫ РОМАНА</vt:lpstr>
      <vt:lpstr>Слайд 19</vt:lpstr>
      <vt:lpstr>Петербург Достоевского</vt:lpstr>
      <vt:lpstr>Домашнее задание.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Оленька</dc:creator>
  <cp:lastModifiedBy>Оленька</cp:lastModifiedBy>
  <cp:revision>127</cp:revision>
  <dcterms:created xsi:type="dcterms:W3CDTF">2009-01-08T10:48:01Z</dcterms:created>
  <dcterms:modified xsi:type="dcterms:W3CDTF">2017-03-26T20:26:09Z</dcterms:modified>
</cp:coreProperties>
</file>