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6" r:id="rId2"/>
    <p:sldId id="272" r:id="rId3"/>
    <p:sldId id="260" r:id="rId4"/>
    <p:sldId id="261" r:id="rId5"/>
    <p:sldId id="262" r:id="rId6"/>
    <p:sldId id="263" r:id="rId7"/>
    <p:sldId id="268" r:id="rId8"/>
    <p:sldId id="264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A8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45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02F5F31-CE08-44AB-B994-46B4080B4945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9278DD6-4E94-4477-92BE-995382D788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459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A1F5B98-628B-4E06-882D-712387E7511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3233D27-1613-4D09-9AA6-E233F7C73D8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12BE25-0F39-42BF-82E0-BF3022ACE2F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A1F5B98-628B-4E06-882D-712387E7511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06E1400-0CDE-41D6-A0A9-41BE2407532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35BC69A-93B0-497E-80CB-332FADDC906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1EEE462-3F32-49D5-A7C1-577DFCDD588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7B0D11-418F-4097-8FE0-5EB2FE4580C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1FCDF8D-6006-476D-816C-A18B081358B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C7B31B0-C49D-4DA2-B93E-4BEBC35FF99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100450-A0F0-47A4-B7E9-55FD91A05EF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DE86F-CC8B-4DDC-B92E-40BB9D5C1E5E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7843F-C2C4-4959-9305-AA2806142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18ADC-2AFA-46FF-8662-090687541680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6C207-9A6D-4C06-89BB-47A85BB45B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841EC-BA29-410F-88AB-84ED4BBF0EC7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DBC56-EB8D-467E-97B3-A2D39FDC3B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BF508-FEDA-45D9-850D-911D33E28C6F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2B522-0EB8-4928-A687-9E47C9DE0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9B0ED-7A80-4D73-A2A6-5C453A496006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9E47B-FD42-4CED-8A85-7C8E0B4E9C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EB7B9-66A2-4858-9816-3918374CC602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DB8FF-59F2-4A57-BF27-471DF0E634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C9F92-C076-4EEC-8870-E1315CF82ECF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7EAF0-AD78-4B0B-A973-9BFF77520B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A966E-A760-40DE-A5B6-9E6287003214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B384A-55E1-4DC7-8C86-381F640ACF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45836-4AA9-48A1-96B2-68891CC9AB40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8FE90-D351-42F5-8BA6-F9AFA21758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3227C-88B1-4071-A00F-316DCB040FB4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D3455-FDE0-4F81-A4ED-3CBB156E81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3F526-7718-4FAC-8585-C013C3F4CC0E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DE16B-DB14-4FC9-B5BC-613BDBB09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75000"/>
              </a:schemeClr>
            </a:gs>
            <a:gs pos="50000">
              <a:schemeClr val="tx2">
                <a:lumMod val="60000"/>
                <a:lumOff val="40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0A5D2BE-8DF3-40DC-BB70-CF385EBE4584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F70835-6F86-46E8-AC65-3985C7DF1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wipe dir="d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2"/>
          <p:cNvSpPr txBox="1">
            <a:spLocks noChangeArrowheads="1"/>
          </p:cNvSpPr>
          <p:nvPr/>
        </p:nvSpPr>
        <p:spPr bwMode="auto">
          <a:xfrm>
            <a:off x="1835150" y="2205038"/>
            <a:ext cx="4249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8434" name="Picture 2" descr="C:\Users\Эльдорадо\Desktop\shkolnie-foni\Школьные фоны\Новая папка (2)\1 фон (3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374" y="-17145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2" descr="http://copypast.ru/uploads/posts/1290019602_vopro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2280" y="1418411"/>
            <a:ext cx="972219" cy="972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619672" y="1772816"/>
            <a:ext cx="63184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Страдательные причастия настоящего времени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C:\Users\Эльдорадо\Desktop\shkolnie-foni\Школьные фоны\Новая папка (2)\1 фон (3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84212" y="620713"/>
            <a:ext cx="7272163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Calibri" pitchFamily="34" charset="0"/>
              </a:rPr>
              <a:t>Распространите предложения причастным оборотом так, чтобы причастие было страдательным настоящего времени. Используйте слова для справок.</a:t>
            </a:r>
          </a:p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1. За окном проносится серая полоса туннеля.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2. По тропинкам торопятся к цветам первые пчёлы и бабочки.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Calibri" pitchFamily="34" charset="0"/>
            </a:endParaRPr>
          </a:p>
          <a:p>
            <a:r>
              <a:rPr lang="ru-RU" sz="2800" dirty="0">
                <a:latin typeface="Calibri" pitchFamily="34" charset="0"/>
              </a:rPr>
              <a:t>Слова для справок: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видеть, обрабатывать, слышать, управлять.</a:t>
            </a:r>
            <a:endParaRPr lang="ru-RU" sz="2000" dirty="0">
              <a:latin typeface="Calibri" pitchFamily="34" charset="0"/>
            </a:endParaRPr>
          </a:p>
          <a:p>
            <a:endParaRPr lang="ru-RU" sz="2000" dirty="0">
              <a:latin typeface="Calibri" pitchFamily="34" charset="0"/>
            </a:endParaRPr>
          </a:p>
        </p:txBody>
      </p:sp>
      <p:pic>
        <p:nvPicPr>
          <p:cNvPr id="38915" name="Picture 2" descr="http://copypast.ru/uploads/posts/1290019602_vopro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8" y="1040596"/>
            <a:ext cx="720303" cy="72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C:\Users\Эльдорадо\Desktop\shkolnie-foni\Школьные фоны\Новая папка (2)\1 фон (3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TextBox 2"/>
          <p:cNvSpPr txBox="1">
            <a:spLocks noChangeArrowheads="1"/>
          </p:cNvSpPr>
          <p:nvPr/>
        </p:nvSpPr>
        <p:spPr bwMode="auto">
          <a:xfrm>
            <a:off x="684213" y="476250"/>
            <a:ext cx="6191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>
              <a:latin typeface="Calibri" pitchFamily="34" charset="0"/>
            </a:endParaRPr>
          </a:p>
          <a:p>
            <a:endParaRPr lang="ru-RU" sz="2000">
              <a:latin typeface="Calibri" pitchFamily="34" charset="0"/>
            </a:endParaRPr>
          </a:p>
        </p:txBody>
      </p:sp>
      <p:pic>
        <p:nvPicPr>
          <p:cNvPr id="40963" name="Picture 2" descr="http://copypast.ru/uploads/posts/1290019602_vopro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H="1" flipV="1">
            <a:off x="876738" y="3068141"/>
            <a:ext cx="17240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TextBox 4"/>
          <p:cNvSpPr txBox="1">
            <a:spLocks noChangeArrowheads="1"/>
          </p:cNvSpPr>
          <p:nvPr/>
        </p:nvSpPr>
        <p:spPr bwMode="auto">
          <a:xfrm>
            <a:off x="2915816" y="2852936"/>
            <a:ext cx="554513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latin typeface="Calibri" pitchFamily="34" charset="0"/>
              </a:rPr>
              <a:t>Домашнее задание</a:t>
            </a:r>
          </a:p>
          <a:p>
            <a:endParaRPr lang="ru-RU" sz="28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2"/>
          <p:cNvSpPr txBox="1">
            <a:spLocks noChangeArrowheads="1"/>
          </p:cNvSpPr>
          <p:nvPr/>
        </p:nvSpPr>
        <p:spPr bwMode="auto">
          <a:xfrm>
            <a:off x="1835150" y="2205038"/>
            <a:ext cx="4249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8434" name="Picture 2" descr="C:\Users\Эльдорадо\Desktop\shkolnie-foni\Школьные фоны\Новая папка (2)\1 фон (3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7145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1194499" y="2225981"/>
            <a:ext cx="705581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2000" dirty="0" smtClean="0">
              <a:latin typeface="Calibri" pitchFamily="34" charset="0"/>
              <a:ea typeface="Arial Unicode MS"/>
              <a:cs typeface="Arial Unicode MS"/>
            </a:endParaRPr>
          </a:p>
          <a:p>
            <a:r>
              <a:rPr lang="ru-RU" sz="2000" dirty="0" smtClean="0">
                <a:latin typeface="Calibri" pitchFamily="34" charset="0"/>
                <a:ea typeface="Arial Unicode MS"/>
                <a:cs typeface="Arial Unicode MS"/>
              </a:rPr>
              <a:t>Определите </a:t>
            </a:r>
            <a:r>
              <a:rPr lang="ru-RU" sz="2000" dirty="0">
                <a:latin typeface="Calibri" pitchFamily="34" charset="0"/>
                <a:ea typeface="Arial Unicode MS"/>
                <a:cs typeface="Arial Unicode MS"/>
              </a:rPr>
              <a:t>спряжение глаголов. Обоснуйте ответ. </a:t>
            </a:r>
          </a:p>
          <a:p>
            <a:r>
              <a:rPr lang="ru-RU" b="1" i="1" dirty="0">
                <a:latin typeface="Calibri" pitchFamily="34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Стон_т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завис_т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пил_т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крош_т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пен_тся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смотр_т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жал_т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хлещ_т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ре_т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стел_т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люб_т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броса_т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блиста_т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2" descr="http://copypast.ru/uploads/posts/1290019602_vopro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2280" y="1418411"/>
            <a:ext cx="972219" cy="972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5821146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Эльдорадо\Desktop\shkolnie-foni\Школьные фоны\Новая папка (2)\1 фон (3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/>
          <p:cNvPicPr>
            <a:picLocks noGrp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396875" y="2341563"/>
            <a:ext cx="8345488" cy="379095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5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Формула образования страдательных причастий настоящего времени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Users\Эльдорадо\Desktop\shkolnie-foni\Школьные фоны\Новая папка (2)\1 фон (3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Схема 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1013" y="365125"/>
            <a:ext cx="8394700" cy="1695450"/>
          </a:xfrm>
          <a:prstGeom prst="rect">
            <a:avLst/>
          </a:prstGeom>
          <a:noFill/>
        </p:spPr>
      </p:pic>
      <p:pic>
        <p:nvPicPr>
          <p:cNvPr id="4" name="Схема 3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988" y="4432300"/>
            <a:ext cx="8540750" cy="2097088"/>
          </a:xfrm>
          <a:prstGeom prst="rect">
            <a:avLst/>
          </a:prstGeom>
          <a:noFill/>
        </p:spPr>
      </p:pic>
      <p:pic>
        <p:nvPicPr>
          <p:cNvPr id="5" name="Схема 4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4475" y="2530475"/>
            <a:ext cx="8631238" cy="16938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 flipH="1">
            <a:off x="395288" y="274638"/>
            <a:ext cx="61912" cy="1143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8674" name="Picture 2" descr="C:\Users\Эльдорадо\Desktop\shkolnie-foni\Школьные фоны\Новая папка (2)\1 фон (3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/>
          <p:cNvPicPr>
            <a:picLocks noGrp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377825" y="542925"/>
            <a:ext cx="8364538" cy="5589588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:\Users\Эльдорадо\Desktop\shkolnie-foni\Школьные фоны\Новая папка (2)\1 фон (3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84213" y="996950"/>
            <a:ext cx="7775575" cy="38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>
                <a:latin typeface="Calibri" pitchFamily="34" charset="0"/>
                <a:ea typeface="Calibri" pitchFamily="34" charset="0"/>
                <a:cs typeface="Times New Roman" pitchFamily="18" charset="0"/>
              </a:rPr>
              <a:t>От данных глаголов образуйте страдательные причастия настоящего времени.</a:t>
            </a:r>
          </a:p>
          <a:p>
            <a:pPr algn="ctr"/>
            <a:endParaRPr lang="ru-RU" sz="28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3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Решать, слышать, ненавидеть, зависеть, склонять, колебать, слышать, включать, вводить, подключать, подсоединять, внушать, вселять, вливать, завлекать, втягивать, вносить.</a:t>
            </a:r>
          </a:p>
        </p:txBody>
      </p:sp>
      <p:pic>
        <p:nvPicPr>
          <p:cNvPr id="30723" name="Picture 2" descr="http://copypast.ru/uploads/posts/1290019602_vopro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95950" y="3409950"/>
            <a:ext cx="344805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6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84213" y="2381250"/>
            <a:ext cx="777557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sz="2800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>
              <a:defRPr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C:\Users\Эльдорадо\Desktop\shkolnie-foni\Школьные фоны\Новая папка (2)\1 фон (3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2" descr="http://www.projectassistant.org/uploads/2011/12/proj.asst_.webde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2821"/>
            <a:ext cx="887497" cy="830113"/>
          </a:xfrm>
          <a:prstGeom prst="rect">
            <a:avLst/>
          </a:prstGeom>
          <a:noFill/>
        </p:spPr>
      </p:pic>
      <p:sp>
        <p:nvSpPr>
          <p:cNvPr id="32772" name="TextBox 2"/>
          <p:cNvSpPr txBox="1">
            <a:spLocks noChangeArrowheads="1"/>
          </p:cNvSpPr>
          <p:nvPr/>
        </p:nvSpPr>
        <p:spPr bwMode="auto">
          <a:xfrm>
            <a:off x="1043583" y="1340768"/>
            <a:ext cx="7056834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dirty="0">
                <a:latin typeface="Calibri" pitchFamily="34" charset="0"/>
              </a:rPr>
              <a:t>- Можно ли образовать страдательное причастие настоящего времени от глагола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обидеть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r>
              <a:rPr lang="ru-RU" sz="3600" dirty="0">
                <a:latin typeface="Calibri" pitchFamily="34" charset="0"/>
              </a:rPr>
              <a:t>- А от глаголов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кричать, вертеть, жать,         держать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C:\Users\Эльдорадо\Desktop\shkolnie-foni\Школьные фоны\Новая папка (2)\1 фон (3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Rectangle 1"/>
          <p:cNvSpPr>
            <a:spLocks noChangeArrowheads="1"/>
          </p:cNvSpPr>
          <p:nvPr/>
        </p:nvSpPr>
        <p:spPr bwMode="auto">
          <a:xfrm>
            <a:off x="539750" y="560388"/>
            <a:ext cx="80645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latin typeface="Calibri" pitchFamily="34" charset="0"/>
              </a:rPr>
              <a:t>1. </a:t>
            </a:r>
            <a:r>
              <a:rPr lang="ru-RU" sz="2800" i="1">
                <a:latin typeface="Calibri" pitchFamily="34" charset="0"/>
              </a:rPr>
              <a:t>Тишина нарушаемая только разноголосым щебетом пташек действовала успокаивающе.</a:t>
            </a:r>
            <a:endParaRPr lang="ru-RU" sz="2800">
              <a:latin typeface="Calibri" pitchFamily="34" charset="0"/>
            </a:endParaRPr>
          </a:p>
          <a:p>
            <a:r>
              <a:rPr lang="ru-RU" sz="2800" i="1">
                <a:latin typeface="Calibri" pitchFamily="34" charset="0"/>
              </a:rPr>
              <a:t>Вот уж вечер. Роса блестит на ромашке оберегаемая могучими кронами сосен.                                                    (М. Пришвин.)</a:t>
            </a:r>
          </a:p>
          <a:p>
            <a:endParaRPr lang="ru-RU" sz="2800" i="1">
              <a:latin typeface="Calibri" pitchFamily="34" charset="0"/>
            </a:endParaRPr>
          </a:p>
          <a:p>
            <a:endParaRPr lang="ru-RU" sz="2800">
              <a:latin typeface="Calibri" pitchFamily="34" charset="0"/>
            </a:endParaRPr>
          </a:p>
          <a:p>
            <a:r>
              <a:rPr lang="ru-RU" sz="2800">
                <a:latin typeface="Calibri" pitchFamily="34" charset="0"/>
              </a:rPr>
              <a:t>2. </a:t>
            </a:r>
            <a:r>
              <a:rPr lang="ru-RU" sz="2800" i="1">
                <a:latin typeface="Calibri" pitchFamily="34" charset="0"/>
              </a:rPr>
              <a:t>Тишина действовала успокаивающе.</a:t>
            </a:r>
            <a:endParaRPr lang="ru-RU" sz="2800">
              <a:latin typeface="Calibri" pitchFamily="34" charset="0"/>
            </a:endParaRPr>
          </a:p>
          <a:p>
            <a:r>
              <a:rPr lang="ru-RU" sz="2800" i="1">
                <a:latin typeface="Calibri" pitchFamily="34" charset="0"/>
              </a:rPr>
              <a:t>Вот уж вечер. Роса блестит на ромашке.            (по М. Пришвин.)</a:t>
            </a:r>
            <a:endParaRPr lang="ru-RU" sz="2800">
              <a:latin typeface="Calibri" pitchFamily="34" charset="0"/>
            </a:endParaRPr>
          </a:p>
          <a:p>
            <a:endParaRPr lang="ru-RU" sz="28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C:\Users\Эльдорадо\Desktop\shkolnie-foni\Школьные фоны\Новая папка (2)\1 фон (3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4213" y="425450"/>
            <a:ext cx="7524302" cy="71711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 smtClean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 smtClean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latin typeface="+mn-lt"/>
              </a:rPr>
              <a:t>Выпишите </a:t>
            </a:r>
            <a:r>
              <a:rPr lang="ru-RU" sz="2000" dirty="0">
                <a:latin typeface="+mn-lt"/>
              </a:rPr>
              <a:t>страдательные причастия настоящего времени, а рядом глагол, от которого оно образовано.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Зацветающая рожь, ярко освещённые, чуть различимый, сильно любящий, изучаемый детьми, невидимые в сумерках.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atin typeface="+mn-lt"/>
              </a:rPr>
              <a:t>ОБРАЗЕЦ</a:t>
            </a:r>
            <a:r>
              <a:rPr lang="ru-RU" sz="2800" dirty="0">
                <a:latin typeface="+mn-lt"/>
              </a:rPr>
              <a:t>: </a:t>
            </a:r>
            <a:r>
              <a:rPr lang="ru-RU" sz="2400" i="1" dirty="0">
                <a:latin typeface="+mn-lt"/>
              </a:rPr>
              <a:t>озаря</a:t>
            </a:r>
            <a:r>
              <a:rPr lang="ru-RU" sz="2400" i="1" u="dbl" dirty="0">
                <a:latin typeface="+mn-lt"/>
              </a:rPr>
              <a:t>е</a:t>
            </a:r>
            <a:r>
              <a:rPr lang="ru-RU" sz="2400" i="1" u="sng" dirty="0">
                <a:latin typeface="+mn-lt"/>
              </a:rPr>
              <a:t>м</a:t>
            </a:r>
            <a:r>
              <a:rPr lang="ru-RU" sz="2400" i="1" dirty="0">
                <a:latin typeface="+mn-lt"/>
              </a:rPr>
              <a:t>ый – озаряют (1 </a:t>
            </a:r>
            <a:r>
              <a:rPr lang="ru-RU" sz="2400" i="1" dirty="0" err="1">
                <a:latin typeface="+mn-lt"/>
              </a:rPr>
              <a:t>спр</a:t>
            </a:r>
            <a:r>
              <a:rPr lang="ru-RU" sz="2400" i="1" dirty="0">
                <a:latin typeface="+mn-lt"/>
              </a:rPr>
              <a:t>.)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+mn-lt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268</Words>
  <Application>Microsoft Office PowerPoint</Application>
  <PresentationFormat>Экран (4:3)</PresentationFormat>
  <Paragraphs>47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Формула образования страдательных причастий настоящего времени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Страдательные причастия настоящего времени</dc:title>
  <dc:creator>111</dc:creator>
  <cp:lastModifiedBy>Надежда</cp:lastModifiedBy>
  <cp:revision>61</cp:revision>
  <dcterms:created xsi:type="dcterms:W3CDTF">2011-10-23T11:19:52Z</dcterms:created>
  <dcterms:modified xsi:type="dcterms:W3CDTF">2017-04-11T09:07:19Z</dcterms:modified>
</cp:coreProperties>
</file>