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3143250"/>
          </a:xfrm>
        </p:spPr>
        <p:txBody>
          <a:bodyPr>
            <a:noAutofit/>
          </a:bodyPr>
          <a:lstStyle/>
          <a:p>
            <a:r>
              <a:rPr lang="ru-RU" sz="6600" b="1" dirty="0" smtClean="0"/>
              <a:t>МИРОВОЙ ОКЕАН – </a:t>
            </a:r>
            <a:br>
              <a:rPr lang="ru-RU" sz="6600" b="1" dirty="0" smtClean="0"/>
            </a:br>
            <a:r>
              <a:rPr lang="ru-RU" sz="6600" b="1" dirty="0" smtClean="0"/>
              <a:t>ГЛАВНАЯ ЧАСТЬ ГИДРОСФЕРЫ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4800600"/>
            <a:ext cx="8991600" cy="18288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Автор: учитель географии ГБОУ средней школы № 151 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г. Санкт – Петербурга</a:t>
            </a:r>
          </a:p>
          <a:p>
            <a:r>
              <a:rPr lang="ru-RU" sz="2800" b="1" dirty="0" err="1" smtClean="0">
                <a:solidFill>
                  <a:schemeClr val="tx1"/>
                </a:solidFill>
              </a:rPr>
              <a:t>Гибитова</a:t>
            </a:r>
            <a:r>
              <a:rPr lang="ru-RU" sz="2800" b="1" dirty="0" smtClean="0">
                <a:solidFill>
                  <a:schemeClr val="tx1"/>
                </a:solidFill>
              </a:rPr>
              <a:t> Елена Владимировича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Карта солености Мирового океана</a:t>
            </a:r>
            <a:endParaRPr lang="ru-RU" dirty="0"/>
          </a:p>
        </p:txBody>
      </p:sp>
      <p:pic>
        <p:nvPicPr>
          <p:cNvPr id="4" name="Содержимое 3" descr="salt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85860"/>
            <a:ext cx="9144000" cy="62721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81000"/>
            <a:ext cx="9144000" cy="6858000"/>
          </a:xfrm>
        </p:spPr>
        <p:txBody>
          <a:bodyPr>
            <a:normAutofit/>
          </a:bodyPr>
          <a:lstStyle/>
          <a:p>
            <a:pPr algn="just"/>
            <a:r>
              <a:rPr lang="ru-RU" sz="4000" dirty="0" smtClean="0"/>
              <a:t>Какие закономерности в распределении солености в океане можно заметить?</a:t>
            </a:r>
          </a:p>
          <a:p>
            <a:pPr algn="just"/>
            <a:r>
              <a:rPr lang="ru-RU" sz="4000" dirty="0" smtClean="0"/>
              <a:t>В каких широтах наблюдается минимальная соленость? Почему? </a:t>
            </a:r>
          </a:p>
          <a:p>
            <a:pPr algn="just"/>
            <a:r>
              <a:rPr lang="ru-RU" sz="4000" dirty="0" smtClean="0"/>
              <a:t>В каких широтах наблюдается максимальная соленость? Почему? </a:t>
            </a:r>
          </a:p>
          <a:p>
            <a:pPr algn="just"/>
            <a:r>
              <a:rPr lang="ru-RU" sz="4000" dirty="0" smtClean="0"/>
              <a:t>Какой океан самый соленый и почему?</a:t>
            </a:r>
          </a:p>
          <a:p>
            <a:pPr algn="just"/>
            <a:r>
              <a:rPr lang="ru-RU" sz="4000" dirty="0" smtClean="0"/>
              <a:t>Какой океан самый пресный и почему?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Водные массы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3600" dirty="0" smtClean="0"/>
              <a:t>Это большие объемы воды с однотипными температурой, соленостью, особенностями планктона и животным миром, отличающиеся от окружающих вод. Водные массы различают по районам их зарождения: полярные, тропические и экваториальные.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Течения в океане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u="sng" dirty="0" smtClean="0"/>
              <a:t>Теплое морское течение </a:t>
            </a:r>
            <a:r>
              <a:rPr lang="ru-RU" dirty="0" smtClean="0"/>
              <a:t>- </a:t>
            </a:r>
            <a:r>
              <a:rPr lang="ru-RU" dirty="0" err="1" smtClean="0"/>
              <a:t>течение</a:t>
            </a:r>
            <a:r>
              <a:rPr lang="ru-RU" dirty="0" smtClean="0"/>
              <a:t>, температура воды которого на обращенной к берегу стороне выше температуры вод открытого океана на данной широте. Обычно теплое морское течение направлено из более низких широт в более высокие. Теплые течения следуют из районов большого испарения и несут воды повышенной солености.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 algn="just"/>
            <a:r>
              <a:rPr lang="ru-RU" sz="3600" u="sng" dirty="0" smtClean="0"/>
              <a:t>Холодное морское </a:t>
            </a:r>
            <a:r>
              <a:rPr lang="ru-RU" sz="3600" dirty="0" smtClean="0"/>
              <a:t>течение - </a:t>
            </a:r>
            <a:r>
              <a:rPr lang="ru-RU" sz="3600" dirty="0" err="1" smtClean="0"/>
              <a:t>течение</a:t>
            </a:r>
            <a:r>
              <a:rPr lang="ru-RU" sz="3600" dirty="0" smtClean="0"/>
              <a:t>, температура воды которого на обращенной к берегу стороне ниже температуры вод открытого океана на данной широте. Холодные морские течения направлены из высоких широт в низкие, а также из районов сильного </a:t>
            </a:r>
            <a:r>
              <a:rPr lang="ru-RU" sz="3600" dirty="0" err="1" smtClean="0"/>
              <a:t>распреснения</a:t>
            </a:r>
            <a:r>
              <a:rPr lang="ru-RU" sz="3600" dirty="0" smtClean="0"/>
              <a:t> поверхностных вод океана, и несут воды пониженной солености.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ru-RU" dirty="0" smtClean="0"/>
              <a:t>Основные течения</a:t>
            </a:r>
            <a:endParaRPr lang="ru-RU" dirty="0"/>
          </a:p>
        </p:txBody>
      </p:sp>
      <p:pic>
        <p:nvPicPr>
          <p:cNvPr id="4" name="Содержимое 3" descr="IMGP27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066800"/>
            <a:ext cx="8160999" cy="5287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Параграфы 9-10</a:t>
            </a:r>
          </a:p>
          <a:p>
            <a:r>
              <a:rPr lang="ru-RU" sz="3600" dirty="0" smtClean="0"/>
              <a:t>Доклады:</a:t>
            </a:r>
          </a:p>
          <a:p>
            <a:pPr>
              <a:buNone/>
            </a:pPr>
            <a:r>
              <a:rPr lang="ru-RU" sz="3600" dirty="0" smtClean="0"/>
              <a:t>       1. Млекопитающие океана;</a:t>
            </a:r>
          </a:p>
          <a:p>
            <a:pPr>
              <a:buNone/>
            </a:pPr>
            <a:r>
              <a:rPr lang="ru-RU" sz="3600" dirty="0" smtClean="0"/>
              <a:t>       2. Экзотические рыбы.</a:t>
            </a:r>
          </a:p>
          <a:p>
            <a:pPr>
              <a:buNone/>
            </a:pPr>
            <a:r>
              <a:rPr lang="ru-RU" dirty="0" smtClean="0"/>
              <a:t>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>Гидросфера</a:t>
            </a:r>
            <a:r>
              <a:rPr lang="ru-RU" dirty="0" smtClean="0"/>
              <a:t> – (от греческого </a:t>
            </a:r>
            <a:r>
              <a:rPr lang="en-US" dirty="0" smtClean="0"/>
              <a:t>hydra – </a:t>
            </a:r>
            <a:r>
              <a:rPr lang="ru-RU" dirty="0" smtClean="0"/>
              <a:t>«вода» и </a:t>
            </a:r>
            <a:r>
              <a:rPr lang="en-US" dirty="0" err="1" smtClean="0"/>
              <a:t>sphera</a:t>
            </a:r>
            <a:r>
              <a:rPr lang="ru-RU" dirty="0" smtClean="0"/>
              <a:t> – «шар») водная оболочка земли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915400" cy="5257800"/>
          </a:xfrm>
        </p:spPr>
        <p:txBody>
          <a:bodyPr numCol="1"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Состав гидросферы:</a:t>
            </a:r>
          </a:p>
          <a:p>
            <a:pPr>
              <a:buNone/>
            </a:pPr>
            <a:r>
              <a:rPr lang="ru-RU" sz="4000" dirty="0" smtClean="0"/>
              <a:t> - Мировой океан – 96% </a:t>
            </a:r>
          </a:p>
          <a:p>
            <a:pPr>
              <a:buNone/>
            </a:pPr>
            <a:r>
              <a:rPr lang="ru-RU" sz="4000" dirty="0" smtClean="0"/>
              <a:t> - Воды суши:</a:t>
            </a:r>
            <a:r>
              <a:rPr lang="en-US" sz="4000" dirty="0" smtClean="0"/>
              <a:t>  </a:t>
            </a:r>
            <a:r>
              <a:rPr lang="ru-RU" sz="4000" dirty="0" smtClean="0"/>
              <a:t>примерно 4%</a:t>
            </a:r>
          </a:p>
          <a:p>
            <a:r>
              <a:rPr lang="ru-RU" sz="4000" dirty="0" smtClean="0"/>
              <a:t>Ледники</a:t>
            </a:r>
          </a:p>
          <a:p>
            <a:r>
              <a:rPr lang="ru-RU" sz="4000" dirty="0" smtClean="0"/>
              <a:t>Подземные воды</a:t>
            </a:r>
          </a:p>
          <a:p>
            <a:r>
              <a:rPr lang="ru-RU" sz="4000" dirty="0" smtClean="0"/>
              <a:t>Реки</a:t>
            </a:r>
          </a:p>
          <a:p>
            <a:r>
              <a:rPr lang="ru-RU" sz="4000" dirty="0" smtClean="0"/>
              <a:t>Озера</a:t>
            </a:r>
          </a:p>
          <a:p>
            <a:r>
              <a:rPr lang="ru-RU" sz="4000" dirty="0" smtClean="0"/>
              <a:t>Болота</a:t>
            </a:r>
          </a:p>
          <a:p>
            <a:pPr>
              <a:buNone/>
            </a:pPr>
            <a:r>
              <a:rPr lang="ru-RU" sz="4000" dirty="0" smtClean="0"/>
              <a:t> - Вода в </a:t>
            </a:r>
            <a:r>
              <a:rPr lang="ru-RU" sz="4000" smtClean="0"/>
              <a:t>атмосфере менее 1%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Сколько океанов на Земле? Назовите и покажите их.</a:t>
            </a:r>
          </a:p>
          <a:p>
            <a:r>
              <a:rPr lang="ru-RU" sz="4400" dirty="0" smtClean="0"/>
              <a:t>Какие части океана вы знаете? Покажите их на примере Атлантического океана.</a:t>
            </a:r>
          </a:p>
          <a:p>
            <a:r>
              <a:rPr lang="ru-RU" sz="4400" dirty="0" smtClean="0"/>
              <a:t>Какие свойства океанической воды вы знаете?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ru-RU" dirty="0" smtClean="0"/>
              <a:t>Размеры океанов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685800"/>
          <a:ext cx="8382000" cy="579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752600"/>
                <a:gridCol w="2057400"/>
              </a:tblGrid>
              <a:tr h="8365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Georgia"/>
                        </a:rPr>
                        <a:t>Океан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Georgia"/>
                        </a:rPr>
                        <a:t>Площадь,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Georgia"/>
                        </a:rPr>
                        <a:t>млн.км²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Georgia"/>
                        </a:rPr>
                        <a:t>Объем воды,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Georgia"/>
                        </a:rPr>
                        <a:t>млн.км</a:t>
                      </a:r>
                      <a:r>
                        <a:rPr lang="en-US" sz="2000" b="1" i="1" dirty="0" smtClean="0">
                          <a:solidFill>
                            <a:schemeClr val="tx1"/>
                          </a:solidFill>
                          <a:latin typeface="Georgia"/>
                        </a:rPr>
                        <a:t>3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tx1"/>
                          </a:solidFill>
                          <a:latin typeface="Georgia"/>
                        </a:rPr>
                        <a:t>Средняя глубина,</a:t>
                      </a:r>
                      <a:endParaRPr lang="ru-RU" sz="200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tx1"/>
                          </a:solidFill>
                          <a:latin typeface="Georgia"/>
                        </a:rPr>
                        <a:t>м</a:t>
                      </a:r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Georgia"/>
                        </a:rPr>
                        <a:t>Максимальная глубина,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Georgia"/>
                        </a:rPr>
                        <a:t>м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/>
                </a:tc>
              </a:tr>
              <a:tr h="83656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Georgia"/>
                        </a:rPr>
                        <a:t>Тихий</a:t>
                      </a:r>
                      <a:endParaRPr lang="ru-RU" sz="20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Georgia"/>
                        </a:rPr>
                        <a:t>178,62</a:t>
                      </a:r>
                      <a:endParaRPr lang="ru-RU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Georgia"/>
                        </a:rPr>
                        <a:t>710,36</a:t>
                      </a:r>
                      <a:endParaRPr lang="ru-RU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Georgia"/>
                        </a:rPr>
                        <a:t>3 980</a:t>
                      </a:r>
                      <a:endParaRPr lang="ru-RU" sz="20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Georgia"/>
                        </a:rPr>
                        <a:t>11 022</a:t>
                      </a:r>
                      <a:endParaRPr lang="ru-RU" sz="2000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Georgia"/>
                        </a:rPr>
                        <a:t>(Марианский желоб)</a:t>
                      </a:r>
                      <a:endParaRPr lang="ru-RU" sz="2000" dirty="0"/>
                    </a:p>
                  </a:txBody>
                  <a:tcPr marL="68580" marR="68580" marT="0" marB="0"/>
                </a:tc>
              </a:tr>
              <a:tr h="87459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i="1" dirty="0" smtClean="0">
                          <a:latin typeface="Georgia"/>
                        </a:rPr>
                        <a:t>Атлан-тичес-кий</a:t>
                      </a:r>
                      <a:endParaRPr lang="ru-RU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Georgia"/>
                        </a:rPr>
                        <a:t>91,56</a:t>
                      </a:r>
                      <a:endParaRPr lang="ru-RU" sz="20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Georgia"/>
                        </a:rPr>
                        <a:t>329,66</a:t>
                      </a:r>
                      <a:endParaRPr lang="ru-RU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Georgia"/>
                        </a:rPr>
                        <a:t>3 600</a:t>
                      </a:r>
                      <a:endParaRPr lang="ru-RU" sz="20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Georgia"/>
                        </a:rPr>
                        <a:t>8 742</a:t>
                      </a:r>
                      <a:endParaRPr lang="ru-RU" sz="200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Georgia"/>
                        </a:rPr>
                        <a:t>(желоб Пуэрто-Рико)</a:t>
                      </a:r>
                      <a:endParaRPr lang="ru-RU" sz="2000"/>
                    </a:p>
                  </a:txBody>
                  <a:tcPr marL="68580" marR="68580" marT="0" marB="0"/>
                </a:tc>
              </a:tr>
              <a:tr h="65594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i="1" dirty="0" smtClean="0">
                          <a:latin typeface="Georgia"/>
                        </a:rPr>
                        <a:t>Индий-ский</a:t>
                      </a:r>
                      <a:endParaRPr lang="ru-RU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Georgia"/>
                        </a:rPr>
                        <a:t>76,17</a:t>
                      </a:r>
                      <a:endParaRPr lang="ru-RU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Georgia"/>
                        </a:rPr>
                        <a:t>282,65</a:t>
                      </a:r>
                      <a:endParaRPr lang="ru-RU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Georgia"/>
                        </a:rPr>
                        <a:t>3710</a:t>
                      </a:r>
                      <a:endParaRPr lang="ru-RU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Georgia"/>
                        </a:rPr>
                        <a:t>7 729</a:t>
                      </a:r>
                      <a:endParaRPr lang="ru-RU" sz="200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Georgia"/>
                        </a:rPr>
                        <a:t>(Зондский желоб)</a:t>
                      </a:r>
                      <a:endParaRPr lang="ru-RU" sz="2000"/>
                    </a:p>
                  </a:txBody>
                  <a:tcPr marL="68580" marR="68580" marT="0" marB="0"/>
                </a:tc>
              </a:tr>
              <a:tr h="83656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Georgia"/>
                        </a:rPr>
                        <a:t>Северный </a:t>
                      </a:r>
                      <a:r>
                        <a:rPr lang="ru-RU" sz="2000" b="1" i="1" dirty="0" smtClean="0">
                          <a:latin typeface="Georgia"/>
                        </a:rPr>
                        <a:t>Ледови-тый</a:t>
                      </a:r>
                      <a:endParaRPr lang="ru-RU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Georgia"/>
                        </a:rPr>
                        <a:t>14,76</a:t>
                      </a:r>
                      <a:endParaRPr lang="ru-RU" sz="20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Georgia"/>
                        </a:rPr>
                        <a:t>18,07</a:t>
                      </a:r>
                      <a:endParaRPr lang="ru-RU" sz="20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Georgia"/>
                        </a:rPr>
                        <a:t>1 220</a:t>
                      </a:r>
                      <a:endParaRPr lang="ru-RU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Georgia"/>
                        </a:rPr>
                        <a:t>5 527</a:t>
                      </a:r>
                      <a:endParaRPr lang="ru-RU" sz="2000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Georgia"/>
                        </a:rPr>
                        <a:t>(Гренландское море)</a:t>
                      </a:r>
                      <a:endParaRPr lang="ru-RU" sz="2000" dirty="0"/>
                    </a:p>
                  </a:txBody>
                  <a:tcPr marL="68580" marR="68580" marT="0" marB="0"/>
                </a:tc>
              </a:tr>
              <a:tr h="83656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Georgia"/>
                        </a:rPr>
                        <a:t>Мировой океан</a:t>
                      </a:r>
                      <a:endParaRPr lang="ru-RU" sz="20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Georgia"/>
                        </a:rPr>
                        <a:t>361,10</a:t>
                      </a:r>
                      <a:endParaRPr lang="ru-RU" sz="20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Georgia"/>
                        </a:rPr>
                        <a:t>1 304,74</a:t>
                      </a:r>
                      <a:endParaRPr lang="ru-RU" sz="20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Georgia"/>
                        </a:rPr>
                        <a:t>3 700</a:t>
                      </a:r>
                      <a:endParaRPr lang="ru-RU" sz="20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Georgia"/>
                        </a:rPr>
                        <a:t>11 022</a:t>
                      </a:r>
                      <a:endParaRPr lang="ru-RU" sz="2000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Georgia"/>
                        </a:rPr>
                        <a:t>(Марианский желоб)</a:t>
                      </a:r>
                      <a:endParaRPr lang="ru-RU" sz="2000" dirty="0"/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Температура 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Как изменяется температура воды в океане?</a:t>
            </a:r>
          </a:p>
          <a:p>
            <a:pPr algn="just"/>
            <a:r>
              <a:rPr lang="ru-RU" dirty="0" smtClean="0"/>
              <a:t>Почему изотермы на океанах более плавные, чем на суше?</a:t>
            </a:r>
          </a:p>
          <a:p>
            <a:pPr algn="just"/>
            <a:r>
              <a:rPr lang="ru-RU" dirty="0" smtClean="0"/>
              <a:t>Какая температура в Атлантическом океане на широте экватора? В тропиках? На полярных кругах?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Wiki_plot_0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268" y="609600"/>
            <a:ext cx="8290331" cy="60545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9436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Почему поверхностные воды в северном полушарии теплее, чем в южном? </a:t>
            </a:r>
          </a:p>
          <a:p>
            <a:pPr algn="just"/>
            <a:r>
              <a:rPr lang="ru-RU" dirty="0" smtClean="0"/>
              <a:t>Какой океан самый теплый и почему?</a:t>
            </a:r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>
              <a:buNone/>
            </a:pPr>
            <a:r>
              <a:rPr lang="ru-RU" dirty="0" smtClean="0"/>
              <a:t>Средняя температура океана +17,4, а средняя температура суши - +14,2 градуса. Почему?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Годовая амплитуда в открытом океане около 1</a:t>
            </a:r>
            <a:r>
              <a:rPr lang="en-US" dirty="0" smtClean="0"/>
              <a:t> </a:t>
            </a:r>
            <a:r>
              <a:rPr lang="ru-RU" dirty="0" smtClean="0"/>
              <a:t>градуса. В умеренных широтах – около 10. это намного меньше, чем на суше. Почему?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Соленость океана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5626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u="sng" dirty="0" smtClean="0"/>
              <a:t>Морская вода </a:t>
            </a:r>
            <a:r>
              <a:rPr lang="ru-RU" dirty="0" smtClean="0"/>
              <a:t>— это раствор 44 химических элементов. Важную роль играют соли. Общее количество солей в Мировом океане измеряется астрономической цифрой 49,2·1015 т. Если всю морскую соль в сухом виде распределить по поверхности суши, то ее слой составит почти 150 м.</a:t>
            </a:r>
            <a:br>
              <a:rPr lang="ru-RU" dirty="0" smtClean="0"/>
            </a:br>
            <a:r>
              <a:rPr lang="ru-RU" dirty="0" smtClean="0"/>
              <a:t>Средняя соленость воды Мирового океана 35 промилле (то есть в каждом килограмме воды содержится 35 г соли), в тропических морях соленость может достигать 42 промилле.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Факторы, влияющие на соленость: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Температура</a:t>
            </a:r>
          </a:p>
          <a:p>
            <a:r>
              <a:rPr lang="ru-RU" dirty="0" smtClean="0"/>
              <a:t>Испарение</a:t>
            </a:r>
          </a:p>
          <a:p>
            <a:r>
              <a:rPr lang="ru-RU" dirty="0" smtClean="0"/>
              <a:t>Осадки</a:t>
            </a:r>
          </a:p>
          <a:p>
            <a:r>
              <a:rPr lang="ru-RU" dirty="0" smtClean="0"/>
              <a:t>Приток вод с суши</a:t>
            </a:r>
          </a:p>
          <a:p>
            <a:r>
              <a:rPr lang="ru-RU" dirty="0" smtClean="0"/>
              <a:t>Таяние льдов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Как влияет каждый из факторов?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499</Words>
  <Application>Microsoft Office PowerPoint</Application>
  <PresentationFormat>Экран (4:3)</PresentationFormat>
  <Paragraphs>96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Georgia</vt:lpstr>
      <vt:lpstr>Office Theme</vt:lpstr>
      <vt:lpstr>МИРОВОЙ ОКЕАН –  ГЛАВНАЯ ЧАСТЬ ГИДРОСФЕРЫ</vt:lpstr>
      <vt:lpstr>Гидросфера – (от греческого hydra – «вода» и sphera – «шар») водная оболочка земли </vt:lpstr>
      <vt:lpstr>Презентация PowerPoint</vt:lpstr>
      <vt:lpstr>Размеры океанов</vt:lpstr>
      <vt:lpstr>Температура воды</vt:lpstr>
      <vt:lpstr>Презентация PowerPoint</vt:lpstr>
      <vt:lpstr>Презентация PowerPoint</vt:lpstr>
      <vt:lpstr>Соленость океана</vt:lpstr>
      <vt:lpstr>Факторы, влияющие на соленость:</vt:lpstr>
      <vt:lpstr>Карта солености Мирового океана</vt:lpstr>
      <vt:lpstr>Презентация PowerPoint</vt:lpstr>
      <vt:lpstr>Водные массы</vt:lpstr>
      <vt:lpstr>Течения в океане</vt:lpstr>
      <vt:lpstr>Презентация PowerPoint</vt:lpstr>
      <vt:lpstr>Основные течения</vt:lpstr>
      <vt:lpstr>Домашнее задание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МИРОВОЙ ОКЕАН –  ГЛАВНАЯ ЧАСТЬ ГИДРОСФЕРЫ</dc:title>
  <cp:lastModifiedBy>Home</cp:lastModifiedBy>
  <cp:revision>13</cp:revision>
  <dcterms:modified xsi:type="dcterms:W3CDTF">2017-04-02T10:46:52Z</dcterms:modified>
</cp:coreProperties>
</file>