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8" r:id="rId3"/>
    <p:sldId id="259" r:id="rId4"/>
    <p:sldId id="273" r:id="rId5"/>
    <p:sldId id="265" r:id="rId6"/>
    <p:sldId id="266" r:id="rId7"/>
    <p:sldId id="27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CC"/>
    <a:srgbClr val="0000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65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5B48B7-A699-4CDC-8592-34058337D50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76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755C0-9770-4552-B68F-8614DB1176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A4BB7-11AC-4084-93F0-000B71254C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93D7C3-6296-4833-95D3-168AE77A96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5F15-E621-4F60-970D-B9EDB08751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9DE8E-9687-4B62-A95F-1089771E88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6DDD-F152-40FA-9C7C-E31B0588E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E2FC2-4998-4074-95C6-B8C38DCB45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0FC8B-1D5C-4BF5-940E-2CC3008ED6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65534-1981-4590-9475-ACFA9C1D7E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F710A-6257-487D-AF16-9181D016B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751F9-1F2F-44AF-94D4-B85DD91B96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alphaModFix amt="79000"/>
            <a:duotone>
              <a:schemeClr val="bg1"/>
              <a:srgbClr val="FFFFFF"/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9B1281-F79C-499B-AC54-44FF4D830C7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66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-72008" y="3356991"/>
            <a:ext cx="5508104" cy="2160241"/>
          </a:xfrm>
        </p:spPr>
        <p:txBody>
          <a:bodyPr/>
          <a:lstStyle/>
          <a:p>
            <a:r>
              <a:rPr lang="ru-RU" sz="2400" dirty="0" smtClean="0"/>
              <a:t>Автор: учитель географии </a:t>
            </a:r>
            <a:br>
              <a:rPr lang="ru-RU" sz="2400" dirty="0" smtClean="0"/>
            </a:br>
            <a:r>
              <a:rPr lang="ru-RU" sz="2400" dirty="0" smtClean="0"/>
              <a:t>ГБОУ средней школы № 151</a:t>
            </a:r>
            <a:br>
              <a:rPr lang="ru-RU" sz="2400" dirty="0" smtClean="0"/>
            </a:br>
            <a:r>
              <a:rPr lang="ru-RU" sz="2400" dirty="0" smtClean="0"/>
              <a:t>г. Санкт – Петербурга</a:t>
            </a:r>
            <a:br>
              <a:rPr lang="ru-RU" sz="2400" dirty="0" smtClean="0"/>
            </a:br>
            <a:r>
              <a:rPr lang="ru-RU" sz="2400" b="1" dirty="0" err="1" smtClean="0"/>
              <a:t>Гибитова</a:t>
            </a:r>
            <a:r>
              <a:rPr lang="ru-RU" sz="2400" b="1" dirty="0" smtClean="0"/>
              <a:t> Елена Владимировна</a:t>
            </a:r>
            <a:endParaRPr lang="ru-RU" sz="24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5536" y="44624"/>
            <a:ext cx="8280920" cy="2664296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bg1">
                    <a:lumMod val="75000"/>
                  </a:schemeClr>
                </a:solidFill>
              </a:rPr>
              <a:t>Атлантический океан</a:t>
            </a:r>
            <a:endParaRPr lang="ru-RU" sz="7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" name="Рисунок 2" descr="atlantic_ocean_sm9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1" y="2502131"/>
            <a:ext cx="3563889" cy="435587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60" name="Picture 16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9331" y="0"/>
            <a:ext cx="9144000" cy="7170738"/>
          </a:xfrm>
          <a:noFill/>
          <a:ln/>
        </p:spPr>
      </p:pic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28"/>
            <a:ext cx="8229600" cy="138430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31758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39951" y="1340768"/>
            <a:ext cx="4896545" cy="5803009"/>
          </a:xfrm>
        </p:spPr>
        <p:txBody>
          <a:bodyPr/>
          <a:lstStyle/>
          <a:p>
            <a:pPr algn="just"/>
            <a:r>
              <a:rPr lang="ru-RU" sz="2400" dirty="0">
                <a:solidFill>
                  <a:srgbClr val="0033CC"/>
                </a:solidFill>
              </a:rPr>
              <a:t>Как и Тихий океан Атлантический вытянут от субарктических широт до Антарктиды, но уступает ему по </a:t>
            </a:r>
            <a:r>
              <a:rPr lang="ru-RU" sz="2400" dirty="0" smtClean="0">
                <a:solidFill>
                  <a:srgbClr val="0033CC"/>
                </a:solidFill>
              </a:rPr>
              <a:t>ширине</a:t>
            </a:r>
            <a:r>
              <a:rPr lang="ru-RU" sz="2400" dirty="0">
                <a:solidFill>
                  <a:srgbClr val="0033CC"/>
                </a:solidFill>
              </a:rPr>
              <a:t>. Наибольшей ширины Атлантика достигает в умеренных широтах и сужается к экватору.</a:t>
            </a:r>
          </a:p>
          <a:p>
            <a:pPr algn="just"/>
            <a:r>
              <a:rPr lang="ru-RU" sz="2400" dirty="0">
                <a:solidFill>
                  <a:srgbClr val="0033CC"/>
                </a:solidFill>
              </a:rPr>
              <a:t>Береговая линия океана сильно расчленена в Северном полушарии, а в Южном изрезана слабо. Большая часть островов лежит близ материков.</a:t>
            </a:r>
          </a:p>
        </p:txBody>
      </p:sp>
      <p:sp>
        <p:nvSpPr>
          <p:cNvPr id="31762" name="WordArt 18"/>
          <p:cNvSpPr>
            <a:spLocks noChangeArrowheads="1" noChangeShapeType="1" noTextEdit="1"/>
          </p:cNvSpPr>
          <p:nvPr/>
        </p:nvSpPr>
        <p:spPr bwMode="auto">
          <a:xfrm>
            <a:off x="1331913" y="188913"/>
            <a:ext cx="64087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Географическое положение</a:t>
            </a:r>
            <a:endParaRPr lang="ru-RU" sz="40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7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29600" cy="1384300"/>
          </a:xfrm>
        </p:spPr>
        <p:txBody>
          <a:bodyPr/>
          <a:lstStyle/>
          <a:p>
            <a:r>
              <a:rPr lang="ru-RU" sz="4000" u="sng" dirty="0">
                <a:solidFill>
                  <a:srgbClr val="000000"/>
                </a:solidFill>
              </a:rPr>
              <a:t>Из истории исследования </a:t>
            </a:r>
            <a:r>
              <a:rPr lang="ru-RU" sz="4000" u="sng" dirty="0" smtClean="0">
                <a:solidFill>
                  <a:srgbClr val="000000"/>
                </a:solidFill>
              </a:rPr>
              <a:t>океана:</a:t>
            </a:r>
            <a:r>
              <a:rPr lang="ru-RU" sz="4000" u="sng" dirty="0">
                <a:solidFill>
                  <a:srgbClr val="000000"/>
                </a:solidFill>
              </a:rPr>
              <a:t/>
            </a:r>
            <a:br>
              <a:rPr lang="ru-RU" sz="4000" u="sng" dirty="0">
                <a:solidFill>
                  <a:srgbClr val="000000"/>
                </a:solidFill>
              </a:rPr>
            </a:br>
            <a:endParaRPr lang="ru-RU" sz="4000" u="sng" dirty="0">
              <a:solidFill>
                <a:srgbClr val="00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5715016"/>
          </a:xfrm>
        </p:spPr>
        <p:txBody>
          <a:bodyPr/>
          <a:lstStyle/>
          <a:p>
            <a:pPr>
              <a:lnSpc>
                <a:spcPct val="90000"/>
              </a:lnSpc>
              <a:buClrTx/>
            </a:pPr>
            <a:r>
              <a:rPr lang="ru-RU" sz="3600" dirty="0">
                <a:solidFill>
                  <a:srgbClr val="000000"/>
                </a:solidFill>
                <a:effectLst/>
              </a:rPr>
              <a:t>С древнейших времён Атлантический океан стал осваиваться человеком. На его берегах в разные эпохи возникли центры мореплавания в Древней Греции, Карфагене, Скандинавии. </a:t>
            </a:r>
          </a:p>
          <a:p>
            <a:pPr>
              <a:lnSpc>
                <a:spcPct val="90000"/>
              </a:lnSpc>
              <a:buClrTx/>
            </a:pPr>
            <a:r>
              <a:rPr lang="ru-RU" sz="3600" dirty="0" smtClean="0">
                <a:solidFill>
                  <a:srgbClr val="000000"/>
                </a:solidFill>
                <a:effectLst/>
              </a:rPr>
              <a:t>С эпохи Великих географических открытий Атлантический океан стал главным водным путём на Земле.</a:t>
            </a:r>
            <a:endParaRPr lang="en-US" sz="3600" dirty="0" smtClean="0">
              <a:solidFill>
                <a:srgbClr val="000000"/>
              </a:solidFill>
              <a:effectLst/>
            </a:endParaRPr>
          </a:p>
          <a:p>
            <a:pPr>
              <a:lnSpc>
                <a:spcPct val="90000"/>
              </a:lnSpc>
              <a:buClrTx/>
            </a:pPr>
            <a:r>
              <a:rPr lang="ru-RU" sz="3600" dirty="0" smtClean="0">
                <a:solidFill>
                  <a:srgbClr val="000000"/>
                </a:solidFill>
                <a:effectLst/>
              </a:rPr>
              <a:t>Какие ученые исследовали океан?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4357686" cy="6357958"/>
          </a:xfrm>
        </p:spPr>
        <p:txBody>
          <a:bodyPr/>
          <a:lstStyle/>
          <a:p>
            <a:r>
              <a:rPr lang="ru-RU" sz="3200" dirty="0" smtClean="0">
                <a:solidFill>
                  <a:srgbClr val="000000"/>
                </a:solidFill>
                <a:effectLst/>
              </a:rPr>
              <a:t>Согласно теории литосферных плит Атлантический океан сравнительно молод. Рельеф его дна не так сложен, как в Тихом океане. Хребет делит ложе океана на две почти равные части. К берегам Европы и Северной Америки прилегают обширные шельфы. </a:t>
            </a:r>
            <a:br>
              <a:rPr lang="ru-RU" sz="3200" dirty="0" smtClean="0">
                <a:solidFill>
                  <a:srgbClr val="000000"/>
                </a:solidFill>
                <a:effectLst/>
              </a:rPr>
            </a:br>
            <a:r>
              <a:rPr lang="ru-RU" sz="32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sz="3200" dirty="0" smtClean="0">
                <a:solidFill>
                  <a:srgbClr val="000000"/>
                </a:solidFill>
                <a:effectLst/>
              </a:rPr>
            </a:br>
            <a:endParaRPr lang="ru-RU" sz="3200" dirty="0"/>
          </a:p>
        </p:txBody>
      </p:sp>
      <p:pic>
        <p:nvPicPr>
          <p:cNvPr id="4" name="Содержимое 3" descr="atlantic_bottom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4357686" y="-12354"/>
            <a:ext cx="4786314" cy="6870354"/>
          </a:xfr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8280920" cy="785794"/>
          </a:xfrm>
        </p:spPr>
        <p:txBody>
          <a:bodyPr/>
          <a:lstStyle/>
          <a:p>
            <a:r>
              <a:rPr lang="ru-RU" u="sng" dirty="0">
                <a:solidFill>
                  <a:srgbClr val="000000"/>
                </a:solidFill>
              </a:rPr>
              <a:t>Комплексные исследования.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64" y="1124744"/>
            <a:ext cx="8964488" cy="5929330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dirty="0">
                <a:solidFill>
                  <a:srgbClr val="000000"/>
                </a:solidFill>
                <a:effectLst/>
              </a:rPr>
              <a:t>Комплексные исследования природы Атлантики начались </a:t>
            </a:r>
            <a:r>
              <a:rPr lang="ru-RU" dirty="0" smtClean="0">
                <a:solidFill>
                  <a:srgbClr val="000000"/>
                </a:solidFill>
                <a:effectLst/>
              </a:rPr>
              <a:t>в </a:t>
            </a:r>
            <a:r>
              <a:rPr lang="ru-RU" dirty="0">
                <a:solidFill>
                  <a:srgbClr val="000000"/>
                </a:solidFill>
                <a:effectLst/>
              </a:rPr>
              <a:t>конце 19в. Английская экспедиция на судне «Челленджер» произвела промеры глубин, собрала материал о свойствах водных масс, об органическом мире океана. Особенно много данных о природе океана получено в период проведения Международного геофизического года (1957 – 1958). В наши </a:t>
            </a:r>
            <a:r>
              <a:rPr lang="ru-RU" dirty="0" smtClean="0">
                <a:solidFill>
                  <a:srgbClr val="000000"/>
                </a:solidFill>
                <a:effectLst/>
              </a:rPr>
              <a:t>дни океанологи </a:t>
            </a:r>
            <a:r>
              <a:rPr lang="ru-RU" dirty="0">
                <a:solidFill>
                  <a:srgbClr val="000000"/>
                </a:solidFill>
                <a:effectLst/>
              </a:rPr>
              <a:t>изучают взаимодействии океана с атмосферой, исследуют природу Гольфстрима и других течений.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260648"/>
            <a:ext cx="7272338" cy="2736304"/>
          </a:xfrm>
        </p:spPr>
        <p:txBody>
          <a:bodyPr/>
          <a:lstStyle/>
          <a:p>
            <a:pPr algn="ctr"/>
            <a:r>
              <a:rPr lang="ru-RU" b="1" dirty="0" smtClean="0"/>
              <a:t>Побережье Атлантического океана 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000000"/>
                </a:solidFill>
                <a:effectLst/>
              </a:rPr>
              <a:t>Схема течений Атлантики</a:t>
            </a:r>
            <a:endParaRPr lang="ru-RU" u="sng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Содержимое 3" descr="te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126924"/>
            <a:ext cx="6715157" cy="4387236"/>
          </a:xfrm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367</TotalTime>
  <Words>227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Tahoma</vt:lpstr>
      <vt:lpstr>Wingdings</vt:lpstr>
      <vt:lpstr>Океан</vt:lpstr>
      <vt:lpstr>Автор: учитель географии  ГБОУ средней школы № 151 г. Санкт – Петербурга Гибитова Елена Владимировна</vt:lpstr>
      <vt:lpstr> </vt:lpstr>
      <vt:lpstr>Из истории исследования океана: </vt:lpstr>
      <vt:lpstr>Согласно теории литосферных плит Атлантический океан сравнительно молод. Рельеф его дна не так сложен, как в Тихом океане. Хребет делит ложе океана на две почти равные части. К берегам Европы и Северной Америки прилегают обширные шельфы.   </vt:lpstr>
      <vt:lpstr>Комплексные исследования. </vt:lpstr>
      <vt:lpstr>Побережье Атлантического океана  </vt:lpstr>
      <vt:lpstr>Схема течений Атлантики</vt:lpstr>
    </vt:vector>
  </TitlesOfParts>
  <Company>ЧСШ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Атлантический океан. </dc:title>
  <dc:creator>User</dc:creator>
  <cp:lastModifiedBy>Home</cp:lastModifiedBy>
  <cp:revision>10</cp:revision>
  <dcterms:created xsi:type="dcterms:W3CDTF">2008-12-13T05:34:15Z</dcterms:created>
  <dcterms:modified xsi:type="dcterms:W3CDTF">2017-04-02T10:49:50Z</dcterms:modified>
</cp:coreProperties>
</file>