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FF6699"/>
    <a:srgbClr val="9E1A40"/>
    <a:srgbClr val="FF5050"/>
    <a:srgbClr val="9900FF"/>
    <a:srgbClr val="66FFFF"/>
    <a:srgbClr val="8D8ACC"/>
    <a:srgbClr val="FF33CC"/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14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5A2E6-652F-4446-A512-20DB2DF27453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7C8EB-5CE0-47B6-BD59-21E29FC64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7C8EB-5CE0-47B6-BD59-21E29FC6415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7C8EB-5CE0-47B6-BD59-21E29FC6415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1EDAC2D-DCBF-4EB2-B4EC-9DF2973DADE1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7185C-1EFB-478D-959B-962B258844E5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6CC6DA1-D67D-4F9E-AA46-BEB55AF9C6EB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A3DE-D426-47B0-8D04-D57EB239E0E4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D2FC-8318-44F1-9C36-4E0DFD1BDEBB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0D1B20F-70FF-4E18-ADB5-97D889B0BAF5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6B52BD-115B-4AF7-9F18-98E8CD96887F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AB43-A9D5-42C4-84A7-526A602A43F8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85931-41A8-4EF1-B695-F0A06BDED246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1006-AFB0-4683-B58A-5D07E18D312D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5E40487-BE47-423C-9C4B-147345611832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C64DBD-D6ED-4AE4-996E-D82AB318EC86}" type="datetime1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0DDCE3-6185-4D3B-97F0-EDEF22449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 advClick="0">
    <p:wedg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09255" y="1241281"/>
            <a:ext cx="6477000" cy="22916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Реализация требований ФГОС на уроках английского языка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42537" y="5069908"/>
            <a:ext cx="5757027" cy="1483291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Преподаватель английского языка </a:t>
            </a:r>
          </a:p>
          <a:p>
            <a:pPr algn="l">
              <a:buNone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МБОУ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“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Лицей №4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”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г.Королев (Юбилейный)</a:t>
            </a:r>
          </a:p>
          <a:p>
            <a:pPr algn="l">
              <a:buNone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Кузнецова Марина Владимировна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Рисунок 5" descr="KuznetsovaMV7_190916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0727" y="5046517"/>
            <a:ext cx="1316182" cy="1631373"/>
          </a:xfrm>
          <a:prstGeom prst="rect">
            <a:avLst/>
          </a:prstGeom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4018"/>
            <a:ext cx="9144000" cy="1530927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A city mouse </a:t>
            </a:r>
            <a:b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          or a country mouse?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0DDCE3-6185-4D3B-97F0-EDEF22449EE6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country mous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773382"/>
            <a:ext cx="6594764" cy="4902417"/>
          </a:xfrm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in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71802" cy="1843095"/>
          </a:xfrm>
          <a:prstGeom prst="roundRect">
            <a:avLst/>
          </a:prstGeom>
          <a:ln w="762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409504" y="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 JULIAN" pitchFamily="2" charset="0"/>
              </a:rPr>
              <a:t>City</a:t>
            </a:r>
            <a:endParaRPr lang="ru-RU" sz="5400" b="1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" name="Рисунок 9" descr="croeded stre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10311" y="3673189"/>
            <a:ext cx="2833689" cy="1814513"/>
          </a:xfrm>
          <a:prstGeom prst="round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13" name="Рисунок 12" descr="public transp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3000364" cy="177165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11" name="Рисунок 10" descr="heavy tra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2504" y="0"/>
            <a:ext cx="2841496" cy="1806349"/>
          </a:xfrm>
          <a:prstGeom prst="round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5" name="Рисунок 14" descr="high pri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66588" y="1963868"/>
            <a:ext cx="2857520" cy="1809752"/>
          </a:xfrm>
          <a:prstGeom prst="roundRect">
            <a:avLst/>
          </a:prstGeom>
          <a:ln w="76200">
            <a:solidFill>
              <a:srgbClr val="00B0F0"/>
            </a:solidFill>
          </a:ln>
        </p:spPr>
      </p:pic>
      <p:pic>
        <p:nvPicPr>
          <p:cNvPr id="8" name="Рисунок 7" descr="air pollu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631361"/>
            <a:ext cx="3071802" cy="178595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16" name="TextBox 15"/>
          <p:cNvSpPr txBox="1"/>
          <p:nvPr/>
        </p:nvSpPr>
        <p:spPr>
          <a:xfrm rot="465076">
            <a:off x="3086521" y="3764538"/>
            <a:ext cx="328614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CINEMA  AND THEATRE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03466" y="3157526"/>
            <a:ext cx="2428892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HEAVY TRAFFIC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785187" y="768488"/>
            <a:ext cx="242889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AIR</a:t>
            </a:r>
            <a:r>
              <a:rPr lang="en-US" dirty="0" smtClean="0"/>
              <a:t> </a:t>
            </a:r>
            <a:r>
              <a:rPr lang="en-US" sz="2400" dirty="0" smtClean="0"/>
              <a:t>POLLUTION</a:t>
            </a:r>
            <a:endParaRPr lang="ru-RU" sz="2400" dirty="0"/>
          </a:p>
        </p:txBody>
      </p:sp>
      <p:pic>
        <p:nvPicPr>
          <p:cNvPr id="19" name="Рисунок 18" descr="nois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162550"/>
            <a:ext cx="3071802" cy="1695450"/>
          </a:xfrm>
          <a:prstGeom prst="round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</p:pic>
      <p:sp>
        <p:nvSpPr>
          <p:cNvPr id="21" name="TextBox 20"/>
          <p:cNvSpPr txBox="1"/>
          <p:nvPr/>
        </p:nvSpPr>
        <p:spPr>
          <a:xfrm rot="21427236">
            <a:off x="3389011" y="4481928"/>
            <a:ext cx="3057541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COST OF LIVING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 rot="21232542">
            <a:off x="3000027" y="1370561"/>
            <a:ext cx="321471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CONVENIENT PUBLIC TRANSPORT</a:t>
            </a:r>
            <a:endParaRPr lang="ru-RU" sz="2400" dirty="0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6" name="Рисунок 25" descr="JO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71214" y="5229225"/>
            <a:ext cx="2943226" cy="1628775"/>
          </a:xfrm>
          <a:prstGeom prst="round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27" name="TextBox 26"/>
          <p:cNvSpPr txBox="1"/>
          <p:nvPr/>
        </p:nvSpPr>
        <p:spPr>
          <a:xfrm rot="20845113">
            <a:off x="3011295" y="5834245"/>
            <a:ext cx="2286016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SALARIES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 rot="239047">
            <a:off x="3486577" y="5181893"/>
            <a:ext cx="114300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NOISE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 rot="21102975">
            <a:off x="3440008" y="2398053"/>
            <a:ext cx="2928958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CROWDED</a:t>
            </a:r>
            <a:r>
              <a:rPr lang="en-US" dirty="0" smtClean="0"/>
              <a:t> </a:t>
            </a:r>
            <a:r>
              <a:rPr lang="en-US" sz="2400" dirty="0" smtClean="0"/>
              <a:t>STREETS</a:t>
            </a:r>
            <a:endParaRPr lang="ru-RU" sz="2400" dirty="0"/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eeling isola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836" y="1841356"/>
            <a:ext cx="2644054" cy="1762125"/>
          </a:xfrm>
          <a:prstGeom prst="roundRect">
            <a:avLst/>
          </a:prstGeom>
          <a:ln w="76200">
            <a:solidFill>
              <a:srgbClr val="00B0F0"/>
            </a:solidFill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51018" y="290945"/>
            <a:ext cx="3422073" cy="951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 JULIAN" pitchFamily="2" charset="0"/>
              </a:rPr>
              <a:t>Country</a:t>
            </a:r>
            <a:endParaRPr lang="ru-RU" sz="5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 JULIAN" pitchFamily="2" charset="0"/>
            </a:endParaRPr>
          </a:p>
        </p:txBody>
      </p:sp>
      <p:pic>
        <p:nvPicPr>
          <p:cNvPr id="4" name="Рисунок 3" descr="beautiful 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819" y="180110"/>
            <a:ext cx="2647950" cy="1724025"/>
          </a:xfrm>
          <a:prstGeom prst="round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6" name="Рисунок 5" descr="fresh ai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012" y="3586596"/>
            <a:ext cx="2668733" cy="179070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8" name="Рисунок 7" descr="нищет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5708" y="5129213"/>
            <a:ext cx="2641456" cy="1548678"/>
          </a:xfrm>
          <a:prstGeom prst="round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10" name="Рисунок 9" descr="healthy food 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4771" y="1919287"/>
            <a:ext cx="1895475" cy="2409825"/>
          </a:xfrm>
          <a:prstGeom prst="roundRect">
            <a:avLst/>
          </a:prstGeom>
          <a:ln w="76200">
            <a:solidFill>
              <a:srgbClr val="CCFF33"/>
            </a:solidFill>
          </a:ln>
        </p:spPr>
      </p:pic>
      <p:pic>
        <p:nvPicPr>
          <p:cNvPr id="11" name="Рисунок 10" descr="unemploymen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65819" y="4087091"/>
            <a:ext cx="1825276" cy="2520537"/>
          </a:xfrm>
          <a:prstGeom prst="roundRect">
            <a:avLst/>
          </a:prstGeom>
          <a:ln w="76200">
            <a:solidFill>
              <a:srgbClr val="9900FF"/>
            </a:solidFill>
          </a:ln>
        </p:spPr>
      </p:pic>
      <p:pic>
        <p:nvPicPr>
          <p:cNvPr id="12" name="Рисунок 11" descr="pea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10457" y="5114925"/>
            <a:ext cx="2619375" cy="1743075"/>
          </a:xfrm>
          <a:prstGeom prst="roundRect">
            <a:avLst/>
          </a:prstGeom>
          <a:ln w="76200">
            <a:solidFill>
              <a:srgbClr val="C00000"/>
            </a:solidFill>
            <a:prstDash val="solid"/>
          </a:ln>
        </p:spPr>
      </p:pic>
      <p:sp>
        <p:nvSpPr>
          <p:cNvPr id="14" name="TextBox 13"/>
          <p:cNvSpPr txBox="1"/>
          <p:nvPr/>
        </p:nvSpPr>
        <p:spPr>
          <a:xfrm rot="651595">
            <a:off x="4225637" y="1801092"/>
            <a:ext cx="2576945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FEELING ISOLATED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 rot="21254458">
            <a:off x="2992582" y="1246909"/>
            <a:ext cx="1607127" cy="461665"/>
          </a:xfrm>
          <a:prstGeom prst="rect">
            <a:avLst/>
          </a:prstGeom>
          <a:solidFill>
            <a:srgbClr val="8D8A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POVERTY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 rot="437829">
            <a:off x="2992582" y="1981200"/>
            <a:ext cx="175952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FRESH AIR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 rot="21168700">
            <a:off x="2975163" y="2663791"/>
            <a:ext cx="331831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BEAUTIFUL LANDSCAPES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 rot="456636">
            <a:off x="4488872" y="3352801"/>
            <a:ext cx="2576946" cy="461665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PEACE AND QUIET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 rot="20984453">
            <a:off x="2835564" y="3895964"/>
            <a:ext cx="2260445" cy="461665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HEALTHY</a:t>
            </a:r>
            <a:r>
              <a:rPr lang="en-US" dirty="0" smtClean="0"/>
              <a:t>  </a:t>
            </a:r>
            <a:r>
              <a:rPr lang="en-US" sz="2400" dirty="0" smtClean="0"/>
              <a:t>FOOD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 rot="1109724">
            <a:off x="4867047" y="4423146"/>
            <a:ext cx="2355157" cy="461665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UNEMPLOYMENT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 rot="21179055">
            <a:off x="2698051" y="4720775"/>
            <a:ext cx="2485085" cy="461665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FRIENDLY  PEOPLE</a:t>
            </a:r>
            <a:endParaRPr lang="ru-RU" sz="2400" dirty="0"/>
          </a:p>
        </p:txBody>
      </p:sp>
      <p:pic>
        <p:nvPicPr>
          <p:cNvPr id="23" name="Рисунок 22" descr="friendly popl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11637" y="235527"/>
            <a:ext cx="2410691" cy="1524000"/>
          </a:xfrm>
          <a:prstGeom prst="roundRect">
            <a:avLst/>
          </a:prstGeom>
          <a:ln w="76200">
            <a:solidFill>
              <a:srgbClr val="FF33CC"/>
            </a:solidFill>
          </a:ln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0944" y="360219"/>
            <a:ext cx="8645237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5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Match the words to form collocations</a:t>
            </a:r>
            <a:endParaRPr lang="ru-RU" sz="35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9746" y="983673"/>
            <a:ext cx="1787236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fresh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108" y="2770907"/>
            <a:ext cx="1801091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heavy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819" y="3643746"/>
            <a:ext cx="1898073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public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072" y="6074807"/>
            <a:ext cx="2286001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crowded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939637"/>
            <a:ext cx="2590800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friendly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7092" y="4475018"/>
            <a:ext cx="1801090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high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509" y="5195455"/>
            <a:ext cx="2590800" cy="783193"/>
          </a:xfrm>
          <a:prstGeom prst="roundRect">
            <a:avLst/>
          </a:prstGeom>
          <a:solidFill>
            <a:schemeClr val="accent1"/>
          </a:solidFill>
          <a:ln w="76200">
            <a:solidFill>
              <a:srgbClr val="99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beautiful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5422" y="983672"/>
            <a:ext cx="2670069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air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0471" y="2701637"/>
            <a:ext cx="2590801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traffic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32762" y="5237018"/>
            <a:ext cx="2812474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transport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31081" y="1953491"/>
            <a:ext cx="2564773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streets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88182" y="4461164"/>
            <a:ext cx="2701637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people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7345" y="3588328"/>
            <a:ext cx="2660073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salaries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02035" y="6074807"/>
            <a:ext cx="2909355" cy="783193"/>
          </a:xfrm>
          <a:prstGeom prst="roundRect">
            <a:avLst/>
          </a:prstGeom>
          <a:solidFill>
            <a:srgbClr val="FF6699"/>
          </a:solidFill>
          <a:ln w="762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landscapes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1673" y="249382"/>
            <a:ext cx="864523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Fill in the blanks with the correct word:</a:t>
            </a:r>
          </a:p>
          <a:p>
            <a:r>
              <a:rPr lang="en-US" sz="2400" b="1" i="1" dirty="0" smtClean="0">
                <a:solidFill>
                  <a:srgbClr val="0000FF"/>
                </a:solidFill>
                <a:latin typeface="Comic Sans MS" pitchFamily="66" charset="0"/>
              </a:rPr>
              <a:t>  Cinema,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rgbClr val="0000FF"/>
                </a:solidFill>
                <a:latin typeface="Comic Sans MS" pitchFamily="66" charset="0"/>
              </a:rPr>
              <a:t>crowded,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rgbClr val="0000FF"/>
                </a:solidFill>
                <a:latin typeface="Comic Sans MS" pitchFamily="66" charset="0"/>
              </a:rPr>
              <a:t>friendly, fresh, heavy, healthy,    landscapes, worried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People in the country eat _____________food.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I’d like to live in the city because I like going to the ____________ </a:t>
            </a: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 </a:t>
            </a: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and I don’t mind _______________streets.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People in the city are ________________and stressed, but in the country people are quiet and ______________.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I don’t mind the ______________traffic because there are no busy streets in my area.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I love spending time in the country because I enjoy the beautiful _________________there.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haroni" pitchFamily="2" charset="-79"/>
              </a:rPr>
              <a:t>I’d like to live in the country because the air is so _____________ there.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" name="Рисунок 3" descr="f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58153"/>
            <a:ext cx="2810740" cy="1743075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 descr="lonely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83514" y="5124450"/>
            <a:ext cx="2995614" cy="1733550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 descr="lonely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34150" y="0"/>
            <a:ext cx="2609850" cy="1752600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 descr="Drought 2--621x4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97782" y="3544099"/>
            <a:ext cx="2646218" cy="1734482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 descr="free 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886325"/>
            <a:ext cx="2770909" cy="1971675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 descr="relaxed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24625" y="5114925"/>
            <a:ext cx="2619375" cy="1743075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 descr="relaxe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24625" y="1767753"/>
            <a:ext cx="2619375" cy="1743075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 descr="stres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" y="2905125"/>
            <a:ext cx="2812472" cy="1962150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283528" y="1302326"/>
            <a:ext cx="2937163" cy="325249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worried&amp; stressed?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lonely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relaxed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free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6941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Where is this person? </a:t>
            </a:r>
          </a:p>
          <a:p>
            <a:pPr>
              <a:buFont typeface="Wingdings" pitchFamily="2" charset="2"/>
              <a:buChar char="§"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What is he/she feeling? Why?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5527" y="526473"/>
            <a:ext cx="8631381" cy="16004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I’d like to live in the city/country because…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46" y="3449785"/>
            <a:ext cx="804949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i="1" dirty="0">
                <a:ln w="11430"/>
                <a:solidFill>
                  <a:srgbClr val="0043C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 wouldn’t like to live in the city/country because…</a:t>
            </a:r>
            <a:endParaRPr lang="ru-RU" sz="4000" b="1" i="1" dirty="0">
              <a:ln w="11430"/>
              <a:solidFill>
                <a:srgbClr val="0043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9562" y="1634838"/>
            <a:ext cx="588818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ENA" pitchFamily="2" charset="0"/>
              </a:rPr>
              <a:t> </a:t>
            </a: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I  l</a:t>
            </a: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ike</a:t>
            </a:r>
            <a:r>
              <a:rPr lang="en-US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…..</a:t>
            </a:r>
          </a:p>
          <a:p>
            <a:pPr>
              <a:buFont typeface="Wingdings" pitchFamily="2" charset="2"/>
              <a:buChar char="q"/>
            </a:pP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It’s </a:t>
            </a:r>
            <a:r>
              <a:rPr lang="en-US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important to </a:t>
            </a: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me that</a:t>
            </a:r>
            <a:endParaRPr lang="en-US" sz="32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Andalus" pitchFamily="18" charset="-78"/>
            </a:endParaRPr>
          </a:p>
          <a:p>
            <a:pPr>
              <a:buFont typeface="Wingdings" pitchFamily="2" charset="2"/>
              <a:buChar char="q"/>
            </a:pPr>
            <a:r>
              <a:rPr lang="en-US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 I </a:t>
            </a:r>
            <a:r>
              <a:rPr lang="en-US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 don’t </a:t>
            </a:r>
            <a:r>
              <a:rPr lang="en-US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mind 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28110" y="4765963"/>
            <a:ext cx="4987635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i="1" dirty="0" smtClean="0">
                <a:ln w="11430"/>
                <a:solidFill>
                  <a:srgbClr val="0043C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I don’t like</a:t>
            </a:r>
          </a:p>
          <a:p>
            <a:pPr>
              <a:buFont typeface="Wingdings" pitchFamily="2" charset="2"/>
              <a:buChar char="q"/>
            </a:pPr>
            <a:r>
              <a:rPr lang="en-US" sz="3200" b="1" i="1" dirty="0" smtClean="0">
                <a:ln w="11430"/>
                <a:solidFill>
                  <a:srgbClr val="0043C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I hate…</a:t>
            </a:r>
          </a:p>
          <a:p>
            <a:pPr>
              <a:buFont typeface="Wingdings" pitchFamily="2" charset="2"/>
              <a:buChar char="q"/>
            </a:pPr>
            <a:r>
              <a:rPr lang="en-US" sz="3200" b="1" i="1" dirty="0" smtClean="0">
                <a:ln w="11430"/>
                <a:solidFill>
                  <a:srgbClr val="0043C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I can’t stand….</a:t>
            </a:r>
            <a:endParaRPr lang="ru-RU" sz="3200" b="1" i="1" dirty="0">
              <a:ln w="11430"/>
              <a:solidFill>
                <a:srgbClr val="0043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DCE3-6185-4D3B-97F0-EDEF22449EE6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90255" y="1579417"/>
            <a:ext cx="6026727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</a:p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Goodbye!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616</TotalTime>
  <Words>278</Words>
  <Application>Microsoft Office PowerPoint</Application>
  <PresentationFormat>Экран (4:3)</PresentationFormat>
  <Paragraphs>73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Реализация требований ФГОС на уроках английского языка</vt:lpstr>
      <vt:lpstr>A city mouse            or a country mouse?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65</cp:revision>
  <dcterms:created xsi:type="dcterms:W3CDTF">2015-06-16T16:25:07Z</dcterms:created>
  <dcterms:modified xsi:type="dcterms:W3CDTF">2017-05-09T15:26:30Z</dcterms:modified>
</cp:coreProperties>
</file>