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72" r:id="rId3"/>
    <p:sldId id="258" r:id="rId4"/>
    <p:sldId id="283" r:id="rId5"/>
    <p:sldId id="275" r:id="rId6"/>
    <p:sldId id="276" r:id="rId7"/>
    <p:sldId id="284" r:id="rId8"/>
    <p:sldId id="274" r:id="rId9"/>
    <p:sldId id="285" r:id="rId10"/>
    <p:sldId id="278" r:id="rId11"/>
    <p:sldId id="277" r:id="rId12"/>
    <p:sldId id="280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14" autoAdjust="0"/>
    <p:restoredTop sz="9466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379FA567-6607-4CD8-8E35-3B107CE4CC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6584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BD7FD-0CC2-4C80-B69C-78379BFC6D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671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40DB5-A283-49C0-8E91-5FD814C21E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62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D36AC-0E9F-4BC3-ACDF-9CD0DB1057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829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47C0940-20AF-4013-8312-53BA7B82D0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3133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86F0A-DD2A-4D77-A650-37F349CED9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55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CA613-81B1-4B11-85F8-F23B6A57A2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084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E8684-DF10-46DE-8560-94C86AE730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827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E821C-C81A-4C8D-A912-FD72D93C7D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811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D380-18A9-4B1C-A75F-66B8DA37CA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560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DB2FC25-E84F-499B-8072-E806C1053A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8319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B1C8B8F6-EC54-46EC-BA72-F34C8B67F897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2" r:id="rId2"/>
    <p:sldLayoutId id="2147483811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12" r:id="rId9"/>
    <p:sldLayoutId id="2147483808" r:id="rId10"/>
    <p:sldLayoutId id="21474838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468313" y="404813"/>
            <a:ext cx="7989887" cy="3671887"/>
          </a:xfrm>
          <a:extLst/>
        </p:spPr>
        <p:txBody>
          <a:bodyPr/>
          <a:lstStyle/>
          <a:p>
            <a:pPr algn="ctr" eaLnBrk="1" fontAlgn="auto" hangingPunct="1">
              <a:lnSpc>
                <a:spcPct val="115000"/>
              </a:lnSpc>
              <a:spcAft>
                <a:spcPts val="0"/>
              </a:spcAft>
              <a:defRPr/>
            </a:pPr>
            <a:r>
              <a:rPr lang="ru-RU" altLang="ru-RU" sz="3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Презентация  НОД по познавательному развитию в подготовительной к школе группе «Космическое путешествие с Незнайкой»</a:t>
            </a:r>
            <a:r>
              <a:rPr lang="ru-RU" altLang="ru-RU" sz="32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611188" y="4868863"/>
            <a:ext cx="7056437" cy="1536700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altLang="ru-RU" sz="2800" smtClean="0"/>
              <a:t>Воспитатель МАДОУ ЦРР д/с № 111 Калининград</a:t>
            </a:r>
          </a:p>
          <a:p>
            <a:pPr marR="0" eaLnBrk="1" hangingPunct="1">
              <a:lnSpc>
                <a:spcPct val="90000"/>
              </a:lnSpc>
            </a:pPr>
            <a:r>
              <a:rPr lang="ru-RU" altLang="ru-RU" sz="2800" smtClean="0"/>
              <a:t>Головина Ирина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539750" y="896938"/>
            <a:ext cx="7056438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Дидактическая игра «Найди лишнее слово»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Описание 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На столах листы с заданиями для каждого игрока в команде.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-Зачеркните лишнее слово.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787400" y="188913"/>
            <a:ext cx="759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latin typeface="Arial" panose="020B0604020202020204" pitchFamily="34" charset="0"/>
              </a:rPr>
              <a:t>Словесный и наглядный метод</a:t>
            </a:r>
          </a:p>
        </p:txBody>
      </p:sp>
      <p:pic>
        <p:nvPicPr>
          <p:cNvPr id="14340" name="Picture 4" descr="C:\Documents and Settings\User\Рабочий стол\Головина ИА\фото Космос\DSC051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3750" y="-15797213"/>
            <a:ext cx="3960813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C:\Documents and Settings\User\Рабочий стол\Головина ИА\фото Космос\DSC051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6224" y="2996952"/>
            <a:ext cx="5936952" cy="3339905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215900" y="542925"/>
            <a:ext cx="838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latin typeface="Arial" panose="020B0604020202020204" pitchFamily="34" charset="0"/>
              </a:rPr>
              <a:t>Словесный и практический метод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50825" y="1628775"/>
            <a:ext cx="864235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Дидактическая игра «Планеты солнечной системы»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Описание 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-В обручах конверты, в конвертах части картинки, соберите картинки и назовите, что получилось.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</p:txBody>
      </p:sp>
      <p:pic>
        <p:nvPicPr>
          <p:cNvPr id="15364" name="Picture 4" descr="C:\Documents and Settings\User\Рабочий стол\Головина ИА\фото Космос\DSC051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97201"/>
            <a:ext cx="5822404" cy="3275014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620713"/>
            <a:ext cx="6624637" cy="19081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latin typeface="Arial" charset="0"/>
                <a:cs typeface="Arial" charset="0"/>
              </a:rPr>
              <a:t>Рефлексия:</a:t>
            </a:r>
          </a:p>
          <a:p>
            <a:pPr eaLnBrk="1" hangingPunct="1">
              <a:defRPr/>
            </a:pPr>
            <a:r>
              <a:rPr lang="ru-RU" sz="2000" dirty="0">
                <a:latin typeface="Arial" charset="0"/>
                <a:cs typeface="Arial" charset="0"/>
              </a:rPr>
              <a:t>-Ребята, вам понравилось наше путешествие?</a:t>
            </a:r>
          </a:p>
          <a:p>
            <a:pPr eaLnBrk="1" hangingPunct="1">
              <a:defRPr/>
            </a:pPr>
            <a:r>
              <a:rPr lang="ru-RU" sz="2000" dirty="0">
                <a:latin typeface="Arial" charset="0"/>
                <a:cs typeface="Arial" charset="0"/>
              </a:rPr>
              <a:t>-Что нового вы узнали сегодня?</a:t>
            </a:r>
          </a:p>
          <a:p>
            <a:pPr eaLnBrk="1" hangingPunct="1">
              <a:defRPr/>
            </a:pPr>
            <a:r>
              <a:rPr lang="ru-RU" sz="2000" dirty="0">
                <a:latin typeface="Arial" charset="0"/>
                <a:cs typeface="Arial" charset="0"/>
              </a:rPr>
              <a:t>-Что было самым интересным?</a:t>
            </a:r>
          </a:p>
          <a:p>
            <a:pPr eaLnBrk="1" hangingPunct="1">
              <a:defRPr/>
            </a:pPr>
            <a:r>
              <a:rPr lang="ru-RU" sz="2000" dirty="0">
                <a:latin typeface="Arial" charset="0"/>
                <a:cs typeface="Arial" charset="0"/>
              </a:rPr>
              <a:t>-Какие трудности возникли?</a:t>
            </a: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pic>
        <p:nvPicPr>
          <p:cNvPr id="16387" name="Picture 4" descr="C:\Documents and Settings\User\Рабочий стол\фото Космос\DSC051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523" y="2708920"/>
            <a:ext cx="5852765" cy="3292333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684213" y="622300"/>
            <a:ext cx="7416800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latin typeface="Arial" panose="020B0604020202020204" pitchFamily="34" charset="0"/>
                <a:cs typeface="Times New Roman" panose="02020603050405020304" pitchFamily="18" charset="0"/>
              </a:rPr>
              <a:t>Цель: расширить знания дошкольников о космосе.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latin typeface="Arial" panose="020B0604020202020204" pitchFamily="34" charset="0"/>
                <a:cs typeface="Times New Roman" panose="02020603050405020304" pitchFamily="18" charset="0"/>
              </a:rPr>
              <a:t>Задачи:</a:t>
            </a:r>
            <a:endParaRPr lang="ru-RU" altLang="ru-RU" sz="2000"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u="sng">
                <a:latin typeface="Arial" panose="020B0604020202020204" pitchFamily="34" charset="0"/>
                <a:cs typeface="Times New Roman" panose="02020603050405020304" pitchFamily="18" charset="0"/>
              </a:rPr>
              <a:t>Воспитательные:</a:t>
            </a:r>
            <a:r>
              <a:rPr lang="ru-RU" altLang="ru-RU" sz="2000" b="1">
                <a:latin typeface="Arial" panose="020B0604020202020204" pitchFamily="34" charset="0"/>
                <a:cs typeface="Times New Roman" panose="02020603050405020304" pitchFamily="18" charset="0"/>
              </a:rPr>
              <a:t> воспитывать уважение к героям космоса, вызывать желание быть похожими на них.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000" b="1" u="sng">
                <a:latin typeface="Arial" panose="020B0604020202020204" pitchFamily="34" charset="0"/>
                <a:cs typeface="Times New Roman" panose="02020603050405020304" pitchFamily="18" charset="0"/>
              </a:rPr>
              <a:t>Развивающие: </a:t>
            </a:r>
            <a:r>
              <a:rPr lang="ru-RU" altLang="ru-RU" sz="2000" b="1">
                <a:latin typeface="Arial" panose="020B0604020202020204" pitchFamily="34" charset="0"/>
                <a:cs typeface="Times New Roman" panose="02020603050405020304" pitchFamily="18" charset="0"/>
              </a:rPr>
              <a:t>развивать  познавательные интересы у детей.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000" b="1" u="sng">
                <a:latin typeface="Arial" panose="020B0604020202020204" pitchFamily="34" charset="0"/>
                <a:cs typeface="Times New Roman" panose="02020603050405020304" pitchFamily="18" charset="0"/>
              </a:rPr>
              <a:t>Образовательные:</a:t>
            </a:r>
            <a:r>
              <a:rPr lang="ru-RU" altLang="ru-RU" sz="2000" b="1">
                <a:latin typeface="Arial" panose="020B0604020202020204" pitchFamily="34" charset="0"/>
                <a:cs typeface="Times New Roman" panose="02020603050405020304" pitchFamily="18" charset="0"/>
              </a:rPr>
              <a:t> расширять представления детей о космосе, подвести к пониманию того, что освоение космоса - это решение многих проблем на Земле, закрепить знания о Ю.А. Гагарине и других героях космоса, пояснить, что космонавты - это исследователи.</a:t>
            </a:r>
            <a:endParaRPr lang="ru-RU" altLang="ru-RU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549275"/>
            <a:ext cx="7113587" cy="7921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/>
                </a:solidFill>
              </a:rPr>
              <a:t>Оборудование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14400" y="2060575"/>
            <a:ext cx="7315200" cy="3744913"/>
          </a:xfrm>
        </p:spPr>
        <p:txBody>
          <a:bodyPr/>
          <a:lstStyle/>
          <a:p>
            <a:pPr algn="just" eaLnBrk="1" hangingPunct="1">
              <a:lnSpc>
                <a:spcPct val="115000"/>
              </a:lnSpc>
            </a:pPr>
            <a:r>
              <a:rPr lang="ru-RU" altLang="ru-RU" sz="2800" smtClean="0">
                <a:cs typeface="Times New Roman" panose="02020603050405020304" pitchFamily="18" charset="0"/>
              </a:rPr>
              <a:t>Мультимедийное оборудование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800" smtClean="0">
                <a:cs typeface="Times New Roman" panose="02020603050405020304" pitchFamily="18" charset="0"/>
              </a:rPr>
              <a:t>Магнитофон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800" smtClean="0">
                <a:cs typeface="Times New Roman" panose="02020603050405020304" pitchFamily="18" charset="0"/>
              </a:rPr>
              <a:t>Нетбук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800" smtClean="0">
                <a:cs typeface="Times New Roman" panose="02020603050405020304" pitchFamily="18" charset="0"/>
              </a:rPr>
              <a:t>Обручи</a:t>
            </a:r>
          </a:p>
          <a:p>
            <a:pPr algn="just" eaLnBrk="1" hangingPunct="1">
              <a:lnSpc>
                <a:spcPct val="115000"/>
              </a:lnSpc>
            </a:pPr>
            <a:r>
              <a:rPr lang="ru-RU" altLang="ru-RU" sz="2800" smtClean="0">
                <a:ea typeface="Calibri" panose="020F0502020204030204" pitchFamily="34" charset="0"/>
                <a:cs typeface="Times New Roman" panose="02020603050405020304" pitchFamily="18" charset="0"/>
              </a:rPr>
              <a:t>Листы бумаги, карандаши,</a:t>
            </a:r>
          </a:p>
          <a:p>
            <a:pPr eaLnBrk="1" hangingPunct="1"/>
            <a:r>
              <a:rPr lang="ru-RU" altLang="ru-RU" sz="2800" smtClean="0"/>
              <a:t>Конверты с пазлами «Планеты»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539750" y="781050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/>
              <a:t>Необычное «Здравствуйте»</a:t>
            </a:r>
          </a:p>
          <a:p>
            <a:pPr algn="ctr"/>
            <a:r>
              <a:rPr lang="ru-RU" altLang="ru-RU" sz="2400" b="1"/>
              <a:t>Здороваемся с детьми разными частями тела</a:t>
            </a:r>
          </a:p>
          <a:p>
            <a:pPr algn="ctr"/>
            <a:endParaRPr lang="ru-RU" altLang="ru-RU" sz="2400" b="1"/>
          </a:p>
        </p:txBody>
      </p:sp>
      <p:pic>
        <p:nvPicPr>
          <p:cNvPr id="8195" name="Picture 2" descr="C:\Documents and Settings\User\Рабочий стол\фото Космос\DSC051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2636838"/>
            <a:ext cx="5222875" cy="2938462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2124075" y="404813"/>
            <a:ext cx="5903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4000"/>
              <a:t>Применение ИКТ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533400" y="1519238"/>
            <a:ext cx="7054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/>
              <a:t>Показ презентации: «Космическое путешествие</a:t>
            </a:r>
          </a:p>
          <a:p>
            <a:r>
              <a:rPr lang="ru-RU" altLang="ru-RU" sz="2400"/>
              <a:t> с Незнайкой»</a:t>
            </a:r>
          </a:p>
          <a:p>
            <a:r>
              <a:rPr lang="ru-RU" altLang="ru-RU" sz="2400"/>
              <a:t>(О космосе и космонавтике)</a:t>
            </a:r>
          </a:p>
        </p:txBody>
      </p:sp>
      <p:pic>
        <p:nvPicPr>
          <p:cNvPr id="9220" name="Picture 4" descr="C:\Documents and Settings\User\Рабочий стол\Головина ИА\фото Космос\DSC051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5734050" cy="3225226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75612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latin typeface="Arial" panose="020B0604020202020204" pitchFamily="34" charset="0"/>
              </a:rPr>
              <a:t>Словесный и практический метод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Загадки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(Разгадывание загадок о солнце, луне, звездах, комете, спутнике, ракете, космонавте, ковше Большой медведицы)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" panose="020B0604020202020204" pitchFamily="34" charset="0"/>
            </a:endParaRPr>
          </a:p>
        </p:txBody>
      </p:sp>
      <p:pic>
        <p:nvPicPr>
          <p:cNvPr id="10243" name="Picture 3" descr="C:\Documents and Settings\User\Рабочий стол\Головина ИА\фото Космос\DSC051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726" y="3042265"/>
            <a:ext cx="4848924" cy="2726371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8713787" cy="661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400"/>
              <a:t>Физкультминутка</a:t>
            </a:r>
          </a:p>
          <a:p>
            <a:pPr algn="ctr"/>
            <a:endParaRPr lang="ru-RU" altLang="ru-RU" sz="2000"/>
          </a:p>
          <a:p>
            <a:pPr algn="ctr"/>
            <a:r>
              <a:rPr lang="ru-RU" altLang="ru-RU" sz="2000"/>
              <a:t>Начинаем тренировку (сгибаем и разгибаем локти)</a:t>
            </a:r>
          </a:p>
          <a:p>
            <a:pPr algn="ctr"/>
            <a:r>
              <a:rPr lang="ru-RU" altLang="ru-RU" sz="2000"/>
              <a:t>Чтобы сильным стать и ловким (вверх, вниз)</a:t>
            </a:r>
          </a:p>
          <a:p>
            <a:pPr algn="ctr"/>
            <a:r>
              <a:rPr lang="ru-RU" altLang="ru-RU" sz="2000"/>
              <a:t>Мы отправимся на Марс. (руки в стороны)</a:t>
            </a:r>
          </a:p>
          <a:p>
            <a:pPr algn="ctr"/>
            <a:r>
              <a:rPr lang="ru-RU" altLang="ru-RU" sz="2000"/>
              <a:t>Звезды в гости ждите нас! (руки вверх)</a:t>
            </a:r>
          </a:p>
          <a:p>
            <a:pPr algn="ctr"/>
            <a:r>
              <a:rPr lang="ru-RU" altLang="ru-RU" sz="2000"/>
              <a:t>3,2,1-летим! (приседания)</a:t>
            </a:r>
          </a:p>
          <a:p>
            <a:pPr algn="ctr"/>
            <a:r>
              <a:rPr lang="ru-RU" altLang="ru-RU" sz="2000"/>
              <a:t>В невесомости плывем (руки в стороны)</a:t>
            </a:r>
          </a:p>
          <a:p>
            <a:pPr algn="ctr"/>
            <a:r>
              <a:rPr lang="ru-RU" altLang="ru-RU" sz="2000"/>
              <a:t>Мы под самым потолком</a:t>
            </a:r>
          </a:p>
          <a:p>
            <a:pPr algn="ctr"/>
            <a:r>
              <a:rPr lang="ru-RU" altLang="ru-RU" sz="2000"/>
              <a:t>К Марсу путь был очень длинным</a:t>
            </a:r>
          </a:p>
          <a:p>
            <a:pPr algn="ctr"/>
            <a:r>
              <a:rPr lang="ru-RU" altLang="ru-RU" sz="2000"/>
              <a:t>Стоп, выходим из кабины.(останавливаются, руки опускаются)</a:t>
            </a:r>
          </a:p>
          <a:p>
            <a:pPr algn="ctr"/>
            <a:r>
              <a:rPr lang="ru-RU" altLang="ru-RU" sz="2000"/>
              <a:t>Мы с полета возвратились и на землю опустились.</a:t>
            </a:r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  <a:p>
            <a:pPr algn="ctr"/>
            <a:endParaRPr lang="ru-RU" altLang="ru-RU" sz="2000"/>
          </a:p>
        </p:txBody>
      </p:sp>
      <p:pic>
        <p:nvPicPr>
          <p:cNvPr id="11267" name="Picture 4" descr="C:\Documents and Settings\User\Рабочий стол\Головина ИА\фото Космос\DSC051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075367"/>
            <a:ext cx="4259238" cy="2396004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900113" y="549275"/>
            <a:ext cx="684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latin typeface="Arial" panose="020B0604020202020204" pitchFamily="34" charset="0"/>
              </a:rPr>
              <a:t>Наглядный и словесный метод</a:t>
            </a:r>
          </a:p>
        </p:txBody>
      </p:sp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468313" y="1133475"/>
            <a:ext cx="8653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/>
              <a:t>Викторина</a:t>
            </a:r>
          </a:p>
          <a:p>
            <a:r>
              <a:rPr lang="ru-RU" altLang="ru-RU"/>
              <a:t>-Кто является главным конструктором космических кораблей? (Сергей Королев)</a:t>
            </a:r>
          </a:p>
          <a:p>
            <a:r>
              <a:rPr lang="ru-RU" altLang="ru-RU"/>
              <a:t>-Как звали первых покорителей космоса? (Белка и Стрелка)</a:t>
            </a:r>
          </a:p>
          <a:p>
            <a:r>
              <a:rPr lang="ru-RU" altLang="ru-RU"/>
              <a:t>-Что сказал Ю.А. Гагарин в момент старта? (Поехали)</a:t>
            </a:r>
          </a:p>
          <a:p>
            <a:r>
              <a:rPr lang="ru-RU" altLang="ru-RU"/>
              <a:t>-Кто первым вышел в открытый космос? (А. Леонов)</a:t>
            </a:r>
          </a:p>
          <a:p>
            <a:r>
              <a:rPr lang="ru-RU" altLang="ru-RU"/>
              <a:t>-В чем космонавты хранят пищу? (В тюбиках)</a:t>
            </a:r>
          </a:p>
          <a:p>
            <a:r>
              <a:rPr lang="ru-RU" altLang="ru-RU"/>
              <a:t>-На каком из этих устройств можно выйти в космос? (На ракете)</a:t>
            </a:r>
          </a:p>
          <a:p>
            <a:r>
              <a:rPr lang="ru-RU" altLang="ru-RU"/>
              <a:t>-На чем летал барон Мюнхгаузен для разведки в тылу врага? (Ядро)</a:t>
            </a:r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</p:txBody>
      </p:sp>
      <p:pic>
        <p:nvPicPr>
          <p:cNvPr id="12292" name="Picture 4" descr="C:\Documents and Settings\User\Рабочий стол\Головина ИА\фото Космос\DSC051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819525"/>
            <a:ext cx="4967288" cy="2794000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051050" y="895350"/>
            <a:ext cx="5761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3600"/>
              <a:t>Гимнастика  для мозга</a:t>
            </a:r>
          </a:p>
        </p:txBody>
      </p:sp>
      <p:pic>
        <p:nvPicPr>
          <p:cNvPr id="13315" name="Picture 2" descr="C:\Documents and Settings\User\Рабочий стол\Головина ИА\фото Космос\DSC05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1916113"/>
            <a:ext cx="7807325" cy="4392612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799</TotalTime>
  <Words>443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Constantia</vt:lpstr>
      <vt:lpstr>Wingdings 2</vt:lpstr>
      <vt:lpstr>Times New Roman</vt:lpstr>
      <vt:lpstr>Wingdings</vt:lpstr>
      <vt:lpstr>Поток</vt:lpstr>
      <vt:lpstr>Презентация  НОД по познавательному развитию в подготовительной к школе группе «Космическое путешествие с Незнайкой» </vt:lpstr>
      <vt:lpstr>Презентация PowerPoint</vt:lpstr>
      <vt:lpstr>Оборудование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развитию речи в средней группе. Тема: «У солнышка в гостях»</dc:title>
  <dc:creator>Татьяна</dc:creator>
  <cp:lastModifiedBy>USER</cp:lastModifiedBy>
  <cp:revision>61</cp:revision>
  <dcterms:created xsi:type="dcterms:W3CDTF">2011-12-19T11:20:26Z</dcterms:created>
  <dcterms:modified xsi:type="dcterms:W3CDTF">2017-05-09T16:31:28Z</dcterms:modified>
</cp:coreProperties>
</file>