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0"/>
  </p:notesMasterIdLst>
  <p:sldIdLst>
    <p:sldId id="425" r:id="rId2"/>
    <p:sldId id="363" r:id="rId3"/>
    <p:sldId id="370" r:id="rId4"/>
    <p:sldId id="384" r:id="rId5"/>
    <p:sldId id="334" r:id="rId6"/>
    <p:sldId id="335" r:id="rId7"/>
    <p:sldId id="401" r:id="rId8"/>
    <p:sldId id="317" r:id="rId9"/>
    <p:sldId id="339" r:id="rId10"/>
    <p:sldId id="373" r:id="rId11"/>
    <p:sldId id="375" r:id="rId12"/>
    <p:sldId id="276" r:id="rId13"/>
    <p:sldId id="277" r:id="rId14"/>
    <p:sldId id="278" r:id="rId15"/>
    <p:sldId id="280" r:id="rId16"/>
    <p:sldId id="282" r:id="rId17"/>
    <p:sldId id="301" r:id="rId18"/>
    <p:sldId id="302" r:id="rId19"/>
    <p:sldId id="399" r:id="rId20"/>
    <p:sldId id="303" r:id="rId21"/>
    <p:sldId id="304" r:id="rId22"/>
    <p:sldId id="413" r:id="rId23"/>
    <p:sldId id="415" r:id="rId24"/>
    <p:sldId id="427" r:id="rId25"/>
    <p:sldId id="417" r:id="rId26"/>
    <p:sldId id="418" r:id="rId27"/>
    <p:sldId id="421" r:id="rId28"/>
    <p:sldId id="422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B00000"/>
    <a:srgbClr val="FB89AC"/>
    <a:srgbClr val="B1D3BF"/>
    <a:srgbClr val="01E136"/>
    <a:srgbClr val="552579"/>
    <a:srgbClr val="007000"/>
    <a:srgbClr val="004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0853C-02EC-48F4-B490-EEAEB029E5A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F7943-D01E-49E3-96D5-BFE23EB56A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37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F7943-D01E-49E3-96D5-BFE23EB56A97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168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24E1ED8D-50B2-45DA-AE30-C9661734C8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0541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4F98F016-5F4F-4A59-8CEC-1438FBD4D2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391454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4F98F016-5F4F-4A59-8CEC-1438FBD4D2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8257228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4F98F016-5F4F-4A59-8CEC-1438FBD4D2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833257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4F98F016-5F4F-4A59-8CEC-1438FBD4D2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989002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4F98F016-5F4F-4A59-8CEC-1438FBD4D2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413897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A4280D-65A7-4EA8-B0D2-2EC26228C5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651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A2847C-80D7-42D3-9058-9C250873B9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5343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49F785-3D8E-45FD-B0E3-C5749B0F60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8304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9A21C8E6-92AC-423A-94FF-C2304943A2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5535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98DC1F0E-F4ED-43DE-B2EB-7DF86AB138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2264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9973D727-548A-4C4F-B9C1-6BCAFC6BAA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839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B0FA15-EDF1-4EBF-8B07-91B007C08B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8026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BE97F-99D4-4E04-887F-94BA0AFEA7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6552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F8A0D-99B9-438F-A073-2C9295E9A9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3041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1F7A40F-7A59-48D7-A350-3471C3505F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0612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III Всероссийский дистанционный конкурс "Мастер мультимедийных технологий"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4F98F016-5F4F-4A59-8CEC-1438FBD4D2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724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</p:sldLayoutIdLst>
  <p:transition>
    <p:fade/>
  </p:transition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8;&#1085;&#1085;&#1072;\Desktop\&#1082;&#1086;&#1085;&#1082;&#1091;&#1088;&#1089;&#1099;\&#1086;%20&#1076;&#1077;&#1090;&#1089;&#1090;&#1074;&#1077;\&#1076;&#1077;&#1090;&#1080;%20&#1074;&#1086;&#1081;&#1085;&#1099;\&#1044;&#1077;&#1090;&#1080;%20&#1074;&#1086;&#1081;&#1085;&#1099;.mp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29.jpe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411760" y="1268760"/>
            <a:ext cx="45143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800000"/>
                </a:solidFill>
              </a:rPr>
              <a:t>ДЕТИ ВОЙНЫ</a:t>
            </a:r>
            <a:endParaRPr lang="ru-RU" sz="4800" b="1" dirty="0">
              <a:solidFill>
                <a:srgbClr val="8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204864"/>
            <a:ext cx="4942619" cy="3688430"/>
          </a:xfrm>
          <a:prstGeom prst="flowChartAlternateProcess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813" y="1412875"/>
            <a:ext cx="6192837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rgbClr val="FF0000"/>
                </a:solidFill>
              </a:rPr>
              <a:t>Вспомним всех поименно,</a:t>
            </a:r>
          </a:p>
          <a:p>
            <a:pPr>
              <a:defRPr/>
            </a:pPr>
            <a:r>
              <a:rPr lang="ru-RU" sz="4000" b="1" i="1" dirty="0">
                <a:solidFill>
                  <a:srgbClr val="FF0000"/>
                </a:solidFill>
              </a:rPr>
              <a:t>Сердцем вспомним своим.</a:t>
            </a:r>
          </a:p>
          <a:p>
            <a:pPr>
              <a:defRPr/>
            </a:pPr>
            <a:r>
              <a:rPr lang="ru-RU" sz="4000" b="1" i="1" dirty="0">
                <a:solidFill>
                  <a:srgbClr val="FF0000"/>
                </a:solidFill>
              </a:rPr>
              <a:t>Это нужно не </a:t>
            </a:r>
            <a:r>
              <a:rPr lang="ru-RU" sz="4000" b="1" i="1" dirty="0" smtClean="0">
                <a:solidFill>
                  <a:srgbClr val="FF0000"/>
                </a:solidFill>
              </a:rPr>
              <a:t>мёртвым</a:t>
            </a:r>
            <a:r>
              <a:rPr lang="ru-RU" sz="4000" b="1" i="1" dirty="0">
                <a:solidFill>
                  <a:srgbClr val="FF0000"/>
                </a:solidFill>
              </a:rPr>
              <a:t>.</a:t>
            </a:r>
          </a:p>
          <a:p>
            <a:pPr>
              <a:defRPr/>
            </a:pPr>
            <a:r>
              <a:rPr lang="ru-RU" sz="4000" b="1" i="1" dirty="0">
                <a:solidFill>
                  <a:srgbClr val="FF0000"/>
                </a:solidFill>
              </a:rPr>
              <a:t>Это надо живым!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548680"/>
            <a:ext cx="6435031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Знаем!   Помним!   Гордимся! </a:t>
            </a:r>
          </a:p>
        </p:txBody>
      </p:sp>
      <p:pic>
        <p:nvPicPr>
          <p:cNvPr id="22532" name="Рисунок 3" descr="C:\Documents and Settings\iddqd\My documents\Мои рисунки\pion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8888" y="4508500"/>
            <a:ext cx="6553200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827088" y="1125538"/>
            <a:ext cx="2214562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Аксён</a:t>
            </a:r>
            <a:r>
              <a:rPr lang="ru-RU" b="1" dirty="0">
                <a:solidFill>
                  <a:srgbClr val="FF0000"/>
                </a:solidFill>
              </a:rPr>
              <a:t> Тимонин</a:t>
            </a:r>
          </a:p>
          <a:p>
            <a:r>
              <a:rPr lang="ru-RU" b="1" dirty="0">
                <a:solidFill>
                  <a:srgbClr val="FF0000"/>
                </a:solidFill>
              </a:rPr>
              <a:t>Алёша Кузнецов</a:t>
            </a:r>
          </a:p>
          <a:p>
            <a:r>
              <a:rPr lang="ru-RU" b="1" dirty="0">
                <a:solidFill>
                  <a:srgbClr val="FF0000"/>
                </a:solidFill>
              </a:rPr>
              <a:t>Альберт </a:t>
            </a:r>
            <a:r>
              <a:rPr lang="ru-RU" b="1" dirty="0" err="1">
                <a:solidFill>
                  <a:srgbClr val="FF0000"/>
                </a:solidFill>
              </a:rPr>
              <a:t>Купша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Аркадий </a:t>
            </a:r>
            <a:r>
              <a:rPr lang="ru-RU" b="1" dirty="0" err="1">
                <a:solidFill>
                  <a:srgbClr val="FF0000"/>
                </a:solidFill>
              </a:rPr>
              <a:t>Каманин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>
                <a:solidFill>
                  <a:srgbClr val="FF0000"/>
                </a:solidFill>
              </a:rPr>
              <a:t>Валерий Волков </a:t>
            </a:r>
          </a:p>
          <a:p>
            <a:r>
              <a:rPr lang="ru-RU" b="1" dirty="0">
                <a:solidFill>
                  <a:srgbClr val="FF0000"/>
                </a:solidFill>
              </a:rPr>
              <a:t>Валя Зенкина</a:t>
            </a:r>
          </a:p>
          <a:p>
            <a:r>
              <a:rPr lang="ru-RU" b="1" dirty="0">
                <a:solidFill>
                  <a:srgbClr val="FF0000"/>
                </a:solidFill>
              </a:rPr>
              <a:t>Валя Котик </a:t>
            </a:r>
          </a:p>
          <a:p>
            <a:r>
              <a:rPr lang="ru-RU" b="1" dirty="0">
                <a:solidFill>
                  <a:srgbClr val="FF0000"/>
                </a:solidFill>
              </a:rPr>
              <a:t>Ваня Андрианов</a:t>
            </a:r>
          </a:p>
          <a:p>
            <a:r>
              <a:rPr lang="ru-RU" b="1" dirty="0">
                <a:solidFill>
                  <a:srgbClr val="FF0000"/>
                </a:solidFill>
              </a:rPr>
              <a:t>Ваня Васильченко</a:t>
            </a:r>
          </a:p>
          <a:p>
            <a:r>
              <a:rPr lang="ru-RU" b="1" dirty="0">
                <a:solidFill>
                  <a:srgbClr val="FF0000"/>
                </a:solidFill>
              </a:rPr>
              <a:t>Ваня </a:t>
            </a:r>
            <a:r>
              <a:rPr lang="ru-RU" b="1" dirty="0" err="1">
                <a:solidFill>
                  <a:srgbClr val="FF0000"/>
                </a:solidFill>
              </a:rPr>
              <a:t>Гриценко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>
                <a:solidFill>
                  <a:srgbClr val="FF0000"/>
                </a:solidFill>
              </a:rPr>
              <a:t>Вася </a:t>
            </a:r>
            <a:r>
              <a:rPr lang="ru-RU" b="1" dirty="0" err="1">
                <a:solidFill>
                  <a:srgbClr val="FF0000"/>
                </a:solidFill>
              </a:rPr>
              <a:t>Коробко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Вася </a:t>
            </a:r>
            <a:r>
              <a:rPr lang="ru-RU" b="1" dirty="0" err="1">
                <a:solidFill>
                  <a:srgbClr val="FF0000"/>
                </a:solidFill>
              </a:rPr>
              <a:t>Шишковский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>
                <a:solidFill>
                  <a:srgbClr val="FF0000"/>
                </a:solidFill>
              </a:rPr>
              <a:t>Витя Коваленко </a:t>
            </a:r>
          </a:p>
          <a:p>
            <a:r>
              <a:rPr lang="ru-RU" b="1" dirty="0">
                <a:solidFill>
                  <a:srgbClr val="FF0000"/>
                </a:solidFill>
              </a:rPr>
              <a:t>Витя Коробков </a:t>
            </a:r>
          </a:p>
          <a:p>
            <a:r>
              <a:rPr lang="ru-RU" b="1" dirty="0">
                <a:solidFill>
                  <a:srgbClr val="FF0000"/>
                </a:solidFill>
              </a:rPr>
              <a:t>Витя Хоменко</a:t>
            </a:r>
          </a:p>
          <a:p>
            <a:r>
              <a:rPr lang="ru-RU" b="1" dirty="0">
                <a:solidFill>
                  <a:srgbClr val="FF0000"/>
                </a:solidFill>
              </a:rPr>
              <a:t>Витя </a:t>
            </a:r>
            <a:r>
              <a:rPr lang="ru-RU" b="1" dirty="0" err="1">
                <a:solidFill>
                  <a:srgbClr val="FF0000"/>
                </a:solidFill>
              </a:rPr>
              <a:t>Черевичкин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>
                <a:solidFill>
                  <a:srgbClr val="FF0000"/>
                </a:solidFill>
              </a:rPr>
              <a:t>Володя Дубинин </a:t>
            </a:r>
          </a:p>
          <a:p>
            <a:r>
              <a:rPr lang="ru-RU" b="1" dirty="0">
                <a:solidFill>
                  <a:srgbClr val="FF0000"/>
                </a:solidFill>
              </a:rPr>
              <a:t>Володя Казначеев</a:t>
            </a:r>
          </a:p>
          <a:p>
            <a:r>
              <a:rPr lang="ru-RU" b="1" dirty="0">
                <a:solidFill>
                  <a:srgbClr val="FF0000"/>
                </a:solidFill>
              </a:rPr>
              <a:t>Володя </a:t>
            </a:r>
            <a:r>
              <a:rPr lang="ru-RU" b="1" dirty="0" err="1">
                <a:solidFill>
                  <a:srgbClr val="FF0000"/>
                </a:solidFill>
              </a:rPr>
              <a:t>Колядов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3348038" y="1125538"/>
            <a:ext cx="2376487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Володя </a:t>
            </a:r>
            <a:r>
              <a:rPr lang="ru-RU" b="1" dirty="0" err="1">
                <a:solidFill>
                  <a:srgbClr val="FF0000"/>
                </a:solidFill>
              </a:rPr>
              <a:t>Саморуха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>
                <a:solidFill>
                  <a:srgbClr val="FF0000"/>
                </a:solidFill>
              </a:rPr>
              <a:t>Володя </a:t>
            </a:r>
            <a:r>
              <a:rPr lang="ru-RU" b="1" dirty="0" err="1">
                <a:solidFill>
                  <a:srgbClr val="FF0000"/>
                </a:solidFill>
              </a:rPr>
              <a:t>Щербацевич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Галя Комлева </a:t>
            </a:r>
          </a:p>
          <a:p>
            <a:r>
              <a:rPr lang="ru-RU" b="1" dirty="0">
                <a:solidFill>
                  <a:srgbClr val="FF0000"/>
                </a:solidFill>
              </a:rPr>
              <a:t>Гриша Акопян </a:t>
            </a:r>
          </a:p>
          <a:p>
            <a:r>
              <a:rPr lang="ru-RU" b="1" dirty="0">
                <a:solidFill>
                  <a:srgbClr val="FF0000"/>
                </a:solidFill>
              </a:rPr>
              <a:t>Дима </a:t>
            </a:r>
            <a:r>
              <a:rPr lang="ru-RU" b="1" dirty="0" err="1">
                <a:solidFill>
                  <a:srgbClr val="FF0000"/>
                </a:solidFill>
              </a:rPr>
              <a:t>Потапенко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>
                <a:solidFill>
                  <a:srgbClr val="FF0000"/>
                </a:solidFill>
              </a:rPr>
              <a:t>Женя Попов</a:t>
            </a:r>
          </a:p>
          <a:p>
            <a:r>
              <a:rPr lang="ru-RU" b="1" dirty="0">
                <a:solidFill>
                  <a:srgbClr val="FF0000"/>
                </a:solidFill>
              </a:rPr>
              <a:t>Зина Портнова </a:t>
            </a:r>
          </a:p>
          <a:p>
            <a:r>
              <a:rPr lang="ru-RU" b="1" dirty="0" err="1">
                <a:solidFill>
                  <a:srgbClr val="FF0000"/>
                </a:solidFill>
              </a:rPr>
              <a:t>Камилия</a:t>
            </a:r>
            <a:r>
              <a:rPr lang="ru-RU" b="1" dirty="0">
                <a:solidFill>
                  <a:srgbClr val="FF0000"/>
                </a:solidFill>
              </a:rPr>
              <a:t> Шага </a:t>
            </a:r>
          </a:p>
          <a:p>
            <a:r>
              <a:rPr lang="ru-RU" b="1" dirty="0" err="1">
                <a:solidFill>
                  <a:srgbClr val="FF0000"/>
                </a:solidFill>
              </a:rPr>
              <a:t>Киря</a:t>
            </a:r>
            <a:r>
              <a:rPr lang="ru-RU" b="1" dirty="0">
                <a:solidFill>
                  <a:srgbClr val="FF0000"/>
                </a:solidFill>
              </a:rPr>
              <a:t> Баев</a:t>
            </a:r>
          </a:p>
          <a:p>
            <a:r>
              <a:rPr lang="ru-RU" b="1" dirty="0">
                <a:solidFill>
                  <a:srgbClr val="FF0000"/>
                </a:solidFill>
              </a:rPr>
              <a:t>Коля </a:t>
            </a:r>
            <a:r>
              <a:rPr lang="ru-RU" b="1" dirty="0" err="1">
                <a:solidFill>
                  <a:srgbClr val="FF0000"/>
                </a:solidFill>
              </a:rPr>
              <a:t>Мяготин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>
                <a:solidFill>
                  <a:srgbClr val="FF0000"/>
                </a:solidFill>
              </a:rPr>
              <a:t>Коля Рыжов</a:t>
            </a:r>
          </a:p>
          <a:p>
            <a:r>
              <a:rPr lang="ru-RU" b="1" dirty="0">
                <a:solidFill>
                  <a:srgbClr val="FF0000"/>
                </a:solidFill>
              </a:rPr>
              <a:t>Костя Кравчук</a:t>
            </a:r>
          </a:p>
          <a:p>
            <a:r>
              <a:rPr lang="ru-RU" b="1" dirty="0">
                <a:solidFill>
                  <a:srgbClr val="FF0000"/>
                </a:solidFill>
              </a:rPr>
              <a:t>Лара </a:t>
            </a:r>
            <a:r>
              <a:rPr lang="ru-RU" b="1" dirty="0" err="1">
                <a:solidFill>
                  <a:srgbClr val="FF0000"/>
                </a:solidFill>
              </a:rPr>
              <a:t>Михеенко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Лёня </a:t>
            </a:r>
            <a:r>
              <a:rPr lang="ru-RU" b="1" dirty="0" err="1">
                <a:solidFill>
                  <a:srgbClr val="FF0000"/>
                </a:solidFill>
              </a:rPr>
              <a:t>Анкинович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>
                <a:solidFill>
                  <a:srgbClr val="FF0000"/>
                </a:solidFill>
              </a:rPr>
              <a:t>Лёня Голиков </a:t>
            </a:r>
          </a:p>
          <a:p>
            <a:r>
              <a:rPr lang="ru-RU" b="1" dirty="0">
                <a:solidFill>
                  <a:srgbClr val="FF0000"/>
                </a:solidFill>
              </a:rPr>
              <a:t>Лида </a:t>
            </a:r>
            <a:r>
              <a:rPr lang="ru-RU" b="1" dirty="0" err="1">
                <a:solidFill>
                  <a:srgbClr val="FF0000"/>
                </a:solidFill>
              </a:rPr>
              <a:t>Вашкевич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Лида Матвеева </a:t>
            </a:r>
          </a:p>
          <a:p>
            <a:r>
              <a:rPr lang="ru-RU" b="1" dirty="0">
                <a:solidFill>
                  <a:srgbClr val="FF0000"/>
                </a:solidFill>
              </a:rPr>
              <a:t>Люся Герасименко</a:t>
            </a:r>
          </a:p>
          <a:p>
            <a:r>
              <a:rPr lang="ru-RU" b="1" dirty="0">
                <a:solidFill>
                  <a:srgbClr val="FF0000"/>
                </a:solidFill>
              </a:rPr>
              <a:t>Марат </a:t>
            </a:r>
            <a:r>
              <a:rPr lang="ru-RU" b="1" dirty="0" err="1">
                <a:solidFill>
                  <a:srgbClr val="FF0000"/>
                </a:solidFill>
              </a:rPr>
              <a:t>Казей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5867400" y="1125538"/>
            <a:ext cx="2305050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Мария Мухина </a:t>
            </a:r>
          </a:p>
          <a:p>
            <a:r>
              <a:rPr lang="ru-RU" b="1" dirty="0">
                <a:solidFill>
                  <a:srgbClr val="FF0000"/>
                </a:solidFill>
              </a:rPr>
              <a:t>Маркс Кротов </a:t>
            </a:r>
          </a:p>
          <a:p>
            <a:r>
              <a:rPr lang="ru-RU" b="1" dirty="0">
                <a:solidFill>
                  <a:srgbClr val="FF0000"/>
                </a:solidFill>
              </a:rPr>
              <a:t>Миша Гаврилов</a:t>
            </a:r>
          </a:p>
          <a:p>
            <a:r>
              <a:rPr lang="ru-RU" b="1" dirty="0">
                <a:solidFill>
                  <a:srgbClr val="FF0000"/>
                </a:solidFill>
              </a:rPr>
              <a:t>Надя Богданова</a:t>
            </a:r>
          </a:p>
          <a:p>
            <a:r>
              <a:rPr lang="ru-RU" b="1" dirty="0">
                <a:solidFill>
                  <a:srgbClr val="FF0000"/>
                </a:solidFill>
              </a:rPr>
              <a:t>Нина </a:t>
            </a:r>
            <a:r>
              <a:rPr lang="ru-RU" b="1" dirty="0" err="1">
                <a:solidFill>
                  <a:srgbClr val="FF0000"/>
                </a:solidFill>
              </a:rPr>
              <a:t>Куковерова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Нина Сагайдак </a:t>
            </a:r>
          </a:p>
          <a:p>
            <a:r>
              <a:rPr lang="ru-RU" b="1" dirty="0">
                <a:solidFill>
                  <a:srgbClr val="FF0000"/>
                </a:solidFill>
              </a:rPr>
              <a:t>Павлик Морозов </a:t>
            </a:r>
          </a:p>
          <a:p>
            <a:r>
              <a:rPr lang="ru-RU" b="1" dirty="0">
                <a:solidFill>
                  <a:srgbClr val="FF0000"/>
                </a:solidFill>
              </a:rPr>
              <a:t>Павлуша Андреев</a:t>
            </a:r>
          </a:p>
          <a:p>
            <a:r>
              <a:rPr lang="ru-RU" b="1" dirty="0">
                <a:solidFill>
                  <a:srgbClr val="FF0000"/>
                </a:solidFill>
              </a:rPr>
              <a:t>Пётр </a:t>
            </a:r>
            <a:r>
              <a:rPr lang="ru-RU" b="1" dirty="0" err="1">
                <a:solidFill>
                  <a:srgbClr val="FF0000"/>
                </a:solidFill>
              </a:rPr>
              <a:t>Зайченко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>
                <a:solidFill>
                  <a:srgbClr val="FF0000"/>
                </a:solidFill>
              </a:rPr>
              <a:t>Муся </a:t>
            </a:r>
            <a:r>
              <a:rPr lang="ru-RU" b="1" dirty="0" err="1">
                <a:solidFill>
                  <a:srgbClr val="FF0000"/>
                </a:solidFill>
              </a:rPr>
              <a:t>Пинкензон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>
                <a:solidFill>
                  <a:srgbClr val="FF0000"/>
                </a:solidFill>
              </a:rPr>
              <a:t>Саша Бородулин</a:t>
            </a:r>
          </a:p>
          <a:p>
            <a:r>
              <a:rPr lang="ru-RU" b="1" dirty="0">
                <a:solidFill>
                  <a:srgbClr val="FF0000"/>
                </a:solidFill>
              </a:rPr>
              <a:t>Саша Ковалёв </a:t>
            </a:r>
          </a:p>
          <a:p>
            <a:r>
              <a:rPr lang="ru-RU" b="1" dirty="0">
                <a:solidFill>
                  <a:srgbClr val="FF0000"/>
                </a:solidFill>
              </a:rPr>
              <a:t>Саша Колесников</a:t>
            </a:r>
          </a:p>
          <a:p>
            <a:r>
              <a:rPr lang="ru-RU" b="1" dirty="0">
                <a:solidFill>
                  <a:srgbClr val="FF0000"/>
                </a:solidFill>
              </a:rPr>
              <a:t>Тихон Баран </a:t>
            </a:r>
          </a:p>
          <a:p>
            <a:r>
              <a:rPr lang="ru-RU" b="1" dirty="0">
                <a:solidFill>
                  <a:srgbClr val="FF0000"/>
                </a:solidFill>
              </a:rPr>
              <a:t>Толя Шумов </a:t>
            </a:r>
          </a:p>
          <a:p>
            <a:r>
              <a:rPr lang="ru-RU" b="1" dirty="0">
                <a:solidFill>
                  <a:srgbClr val="FF0000"/>
                </a:solidFill>
              </a:rPr>
              <a:t>Шура </a:t>
            </a:r>
            <a:r>
              <a:rPr lang="ru-RU" b="1" dirty="0" err="1">
                <a:solidFill>
                  <a:srgbClr val="FF0000"/>
                </a:solidFill>
              </a:rPr>
              <a:t>Кобер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Шура Ефремов </a:t>
            </a:r>
          </a:p>
          <a:p>
            <a:r>
              <a:rPr lang="ru-RU" b="1" dirty="0">
                <a:solidFill>
                  <a:srgbClr val="FF0000"/>
                </a:solidFill>
              </a:rPr>
              <a:t>Юта </a:t>
            </a:r>
            <a:r>
              <a:rPr lang="ru-RU" b="1" dirty="0" err="1">
                <a:solidFill>
                  <a:srgbClr val="FF0000"/>
                </a:solidFill>
              </a:rPr>
              <a:t>Бондаровская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>
                <a:solidFill>
                  <a:srgbClr val="FF0000"/>
                </a:solidFill>
              </a:rPr>
              <a:t>Янин Костя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404664"/>
            <a:ext cx="712879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Земли Российской преданные дети, </a:t>
            </a:r>
          </a:p>
          <a:p>
            <a:pPr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Бессмертными вы стали на планете… 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pic>
        <p:nvPicPr>
          <p:cNvPr id="9" name="Дети войн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8424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2851683" y="260350"/>
            <a:ext cx="354699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4000" b="1" dirty="0">
                <a:solidFill>
                  <a:srgbClr val="FF0000"/>
                </a:solidFill>
              </a:rPr>
              <a:t>Лёня </a:t>
            </a:r>
            <a:r>
              <a:rPr lang="ru-RU" sz="4000" b="1" dirty="0" smtClean="0">
                <a:solidFill>
                  <a:srgbClr val="FF0000"/>
                </a:solidFill>
              </a:rPr>
              <a:t>Голиков.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4579" name="Объект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908050"/>
            <a:ext cx="314960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11"/>
          <p:cNvSpPr>
            <a:spLocks noChangeArrowheads="1"/>
          </p:cNvSpPr>
          <p:nvPr/>
        </p:nvSpPr>
        <p:spPr bwMode="auto">
          <a:xfrm>
            <a:off x="251520" y="1576536"/>
            <a:ext cx="4249291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defRPr/>
            </a:pPr>
            <a:r>
              <a:rPr lang="ru-RU" sz="2400" dirty="0" smtClean="0"/>
              <a:t>          Участвовал </a:t>
            </a:r>
            <a:r>
              <a:rPr lang="ru-RU" sz="2400" dirty="0"/>
              <a:t>в 27 боевых операциях. </a:t>
            </a:r>
          </a:p>
          <a:p>
            <a:pPr algn="just" eaLnBrk="0" hangingPunct="0">
              <a:defRPr/>
            </a:pPr>
            <a:r>
              <a:rPr lang="ru-RU" sz="2400" dirty="0" smtClean="0"/>
              <a:t>          Всего </a:t>
            </a:r>
            <a:r>
              <a:rPr lang="ru-RU" sz="2400" dirty="0"/>
              <a:t>им уничтожено: 78 немцев, два железнодорожных и 12 шоссейных мостов, два фуражных склада и 10 автомашин с боеприпасами. </a:t>
            </a:r>
          </a:p>
          <a:p>
            <a:pPr algn="just" eaLnBrk="0" hangingPunct="0">
              <a:defRPr/>
            </a:pPr>
            <a:r>
              <a:rPr lang="ru-RU" sz="2400" dirty="0"/>
              <a:t>          Сопровождал обоз с продовольствием (250 подвод) в блокадный Ленинград. </a:t>
            </a:r>
            <a:endParaRPr lang="ru-RU" sz="2400" dirty="0" smtClean="0"/>
          </a:p>
          <a:p>
            <a:pPr algn="just" eaLnBrk="0" hangingPunct="0">
              <a:defRPr/>
            </a:pPr>
            <a:endParaRPr lang="ru-RU" sz="2000" dirty="0" smtClean="0"/>
          </a:p>
          <a:p>
            <a:pPr algn="just" eaLnBrk="0" hangingPunct="0">
              <a:defRPr/>
            </a:pPr>
            <a:endParaRPr lang="ru-RU" sz="2000" dirty="0"/>
          </a:p>
        </p:txBody>
      </p:sp>
      <p:pic>
        <p:nvPicPr>
          <p:cNvPr id="24582" name="Рисунок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463" y="981075"/>
            <a:ext cx="695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2708275"/>
            <a:ext cx="114935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1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4365625"/>
            <a:ext cx="80803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4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4508500"/>
            <a:ext cx="14398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Рисунок 23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4292600"/>
            <a:ext cx="9350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763688" y="5661248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Погиб.</a:t>
            </a:r>
            <a:endParaRPr lang="ru-RU" sz="2800" b="1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3348038" y="333375"/>
            <a:ext cx="30471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Валя </a:t>
            </a:r>
            <a:r>
              <a:rPr lang="ru-RU" sz="4000" b="1" dirty="0" smtClean="0">
                <a:solidFill>
                  <a:srgbClr val="FF0000"/>
                </a:solidFill>
              </a:rPr>
              <a:t>Котик.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6627" name="Объект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125538"/>
            <a:ext cx="3371850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51520" y="1052736"/>
            <a:ext cx="47522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600" dirty="0" smtClean="0"/>
              <a:t>          </a:t>
            </a:r>
            <a:r>
              <a:rPr lang="ru-RU" sz="2400" dirty="0" smtClean="0"/>
              <a:t>    </a:t>
            </a:r>
            <a:r>
              <a:rPr lang="ru-RU" sz="2400" dirty="0"/>
              <a:t>С августа 1943 года действовал в партизанском отряде, был дважды ранен. </a:t>
            </a:r>
          </a:p>
          <a:p>
            <a:pPr algn="just">
              <a:defRPr/>
            </a:pPr>
            <a:r>
              <a:rPr lang="ru-RU" sz="2400" dirty="0"/>
              <a:t>         </a:t>
            </a:r>
            <a:r>
              <a:rPr lang="ru-RU" sz="2400" dirty="0" smtClean="0"/>
              <a:t>  29 </a:t>
            </a:r>
            <a:r>
              <a:rPr lang="ru-RU" sz="2400" dirty="0"/>
              <a:t>октября 1943 года, будучи в дозоре, заметил карателей, собиравшихся устроить облаву на отряд. Убив офицера, он поднял тревогу, а партизаны успели дать отпор врагу.</a:t>
            </a:r>
          </a:p>
          <a:p>
            <a:pPr algn="just">
              <a:defRPr/>
            </a:pPr>
            <a:r>
              <a:rPr lang="ru-RU" sz="2400" dirty="0"/>
              <a:t>          Участвовал в подрыве 6 железнодорожных эшелонов и склада</a:t>
            </a:r>
            <a:r>
              <a:rPr lang="ru-RU" sz="2400" dirty="0" smtClean="0"/>
              <a:t>.</a:t>
            </a:r>
          </a:p>
        </p:txBody>
      </p:sp>
      <p:pic>
        <p:nvPicPr>
          <p:cNvPr id="26629" name="Рисунок 1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4581525"/>
            <a:ext cx="695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50" y="4652963"/>
            <a:ext cx="11509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Рисунок 1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4508500"/>
            <a:ext cx="1008062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339752" y="5733256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Погиб.</a:t>
            </a:r>
            <a:endParaRPr lang="ru-RU" sz="2800" b="1" dirty="0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2636122" y="260350"/>
            <a:ext cx="33129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4000" b="1" dirty="0">
                <a:solidFill>
                  <a:srgbClr val="FF0000"/>
                </a:solidFill>
              </a:rPr>
              <a:t>Марат </a:t>
            </a:r>
            <a:r>
              <a:rPr lang="ru-RU" sz="4000" b="1" dirty="0" err="1" smtClean="0">
                <a:solidFill>
                  <a:srgbClr val="FF0000"/>
                </a:solidFill>
              </a:rPr>
              <a:t>Казей</a:t>
            </a:r>
            <a:r>
              <a:rPr lang="ru-RU" sz="4000" b="1" dirty="0" smtClean="0">
                <a:solidFill>
                  <a:srgbClr val="FF0000"/>
                </a:solidFill>
              </a:rPr>
              <a:t>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8675" name="Picture 7" descr="k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549275"/>
            <a:ext cx="2663825" cy="41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11560" y="1556792"/>
            <a:ext cx="46085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600" dirty="0" smtClean="0">
                <a:latin typeface="+mn-lt"/>
              </a:rPr>
              <a:t>          </a:t>
            </a:r>
            <a:r>
              <a:rPr lang="ru-RU" sz="2400" dirty="0" smtClean="0"/>
              <a:t>Разведчик в штабе партизанской бригады. Проникал во вражеские гарнизоны и доставлял командованию ценные сведения. </a:t>
            </a:r>
          </a:p>
          <a:p>
            <a:pPr algn="just">
              <a:defRPr/>
            </a:pPr>
            <a:r>
              <a:rPr lang="ru-RU" sz="2400" dirty="0" smtClean="0"/>
              <a:t>          Возвращаясь </a:t>
            </a:r>
            <a:r>
              <a:rPr lang="ru-RU" sz="2400" dirty="0"/>
              <a:t>из разведки и окружённый немцами, он сражался до последнего патрона, а когда осталась лишь одна граната, подпустил врагов поближе и взорвал их… и себя.</a:t>
            </a:r>
          </a:p>
        </p:txBody>
      </p:sp>
      <p:pic>
        <p:nvPicPr>
          <p:cNvPr id="28677" name="Рисунок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D6D6D6"/>
              </a:clrFrom>
              <a:clrTo>
                <a:srgbClr val="D6D6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4221163"/>
            <a:ext cx="1223962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1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650" y="4292600"/>
            <a:ext cx="9921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Рисунок 10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2349500"/>
            <a:ext cx="695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5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4292600"/>
            <a:ext cx="122713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339752" y="5877272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Погиб.</a:t>
            </a:r>
            <a:endParaRPr lang="ru-RU" sz="2800" b="1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2"/>
          <p:cNvSpPr>
            <a:spLocks noChangeArrowheads="1"/>
          </p:cNvSpPr>
          <p:nvPr/>
        </p:nvSpPr>
        <p:spPr bwMode="auto">
          <a:xfrm>
            <a:off x="1547813" y="333375"/>
            <a:ext cx="45989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Аркадий </a:t>
            </a:r>
            <a:r>
              <a:rPr lang="ru-RU" sz="4000" b="1" dirty="0" err="1">
                <a:solidFill>
                  <a:srgbClr val="FF0000"/>
                </a:solidFill>
              </a:rPr>
              <a:t>Каманин</a:t>
            </a:r>
            <a:r>
              <a:rPr lang="ru-RU" sz="4000" b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32771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1863" y="549275"/>
            <a:ext cx="25288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Rectangle 8"/>
          <p:cNvSpPr>
            <a:spLocks noChangeArrowheads="1"/>
          </p:cNvSpPr>
          <p:nvPr/>
        </p:nvSpPr>
        <p:spPr bwMode="auto">
          <a:xfrm>
            <a:off x="467544" y="980728"/>
            <a:ext cx="532765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400" dirty="0"/>
              <a:t>          Самый молодой лётчик Второй мировой войны. </a:t>
            </a:r>
          </a:p>
          <a:p>
            <a:pPr algn="just" eaLnBrk="0" hangingPunct="0"/>
            <a:r>
              <a:rPr lang="ru-RU" sz="2400" dirty="0" smtClean="0"/>
              <a:t>          Однажды </a:t>
            </a:r>
            <a:r>
              <a:rPr lang="ru-RU" sz="2400" dirty="0"/>
              <a:t>вражеской пулей было разбито стекло кабины. Лётчика ослепило. Теряя сознание, он успел передать Аркадию управление, и мальчик посадил самолёт на свой аэродром. </a:t>
            </a:r>
          </a:p>
          <a:p>
            <a:pPr algn="just" eaLnBrk="0" hangingPunct="0"/>
            <a:r>
              <a:rPr lang="ru-RU" sz="2400" dirty="0"/>
              <a:t>          Однажды с высоты юный пилот увидел наш самолёт, подбитый фашистами. Под сильнейшим миномётным огнём Аркадий приземлился, перенёс лётчика в свой самолёт, поднялся в воздух и вернулся к своим. </a:t>
            </a:r>
          </a:p>
        </p:txBody>
      </p:sp>
      <p:pic>
        <p:nvPicPr>
          <p:cNvPr id="32773" name="Picture 1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1725" y="2636838"/>
            <a:ext cx="1512888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2636838"/>
            <a:ext cx="14954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8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5463" y="4149725"/>
            <a:ext cx="10795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http://www.o-detstve.ru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2"/>
          <p:cNvSpPr>
            <a:spLocks noChangeArrowheads="1"/>
          </p:cNvSpPr>
          <p:nvPr/>
        </p:nvSpPr>
        <p:spPr bwMode="auto">
          <a:xfrm>
            <a:off x="1763713" y="260350"/>
            <a:ext cx="41386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Володя Дубинин.</a:t>
            </a:r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332656"/>
            <a:ext cx="26987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Прямоугольник 9"/>
          <p:cNvSpPr>
            <a:spLocks noChangeArrowheads="1"/>
          </p:cNvSpPr>
          <p:nvPr/>
        </p:nvSpPr>
        <p:spPr bwMode="auto">
          <a:xfrm>
            <a:off x="323528" y="980728"/>
            <a:ext cx="532859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         </a:t>
            </a:r>
            <a:r>
              <a:rPr lang="ru-RU" sz="2400" dirty="0" smtClean="0"/>
              <a:t>13-летний </a:t>
            </a:r>
            <a:r>
              <a:rPr lang="ru-RU" sz="2400" dirty="0"/>
              <a:t>партизан Дубинин успел стать глазами партизанского отряда. Командир группы юных разведчиков пионер В.  Дубинин ходил на поверхность семь раз. Он выходил из каменоломен и пробирался назад практически на глазах у немецких часовых. </a:t>
            </a:r>
          </a:p>
          <a:p>
            <a:pPr algn="just"/>
            <a:r>
              <a:rPr lang="ru-RU" sz="2400" dirty="0" smtClean="0"/>
              <a:t>          Уже </a:t>
            </a:r>
            <a:r>
              <a:rPr lang="ru-RU" sz="2400" dirty="0"/>
              <a:t>после освобождения Керчи  4 января 1942 г. Володя вызвался помогать сапёрам при разминировании подходов к каменоломням. От взрыва мины погибли сапёр и помогавший ему Володя Дубинин.</a:t>
            </a:r>
          </a:p>
        </p:txBody>
      </p:sp>
      <p:pic>
        <p:nvPicPr>
          <p:cNvPr id="36869" name="Picture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3861048"/>
            <a:ext cx="1081088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64088" y="5805264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Погиб.</a:t>
            </a:r>
            <a:endParaRPr lang="ru-RU" sz="2800" b="1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pic>
        <p:nvPicPr>
          <p:cNvPr id="44034" name="Picture 2" descr="C:\Documents and Settings\Игорь.28CAA13176574FE\Мои документы\Downloads\Portnova_Zina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710363" y="692150"/>
            <a:ext cx="2433637" cy="3671888"/>
          </a:xfrm>
        </p:spPr>
      </p:pic>
      <p:sp>
        <p:nvSpPr>
          <p:cNvPr id="44035" name="Прямоугольник 8"/>
          <p:cNvSpPr>
            <a:spLocks noChangeArrowheads="1"/>
          </p:cNvSpPr>
          <p:nvPr/>
        </p:nvSpPr>
        <p:spPr bwMode="auto">
          <a:xfrm>
            <a:off x="323528" y="908720"/>
            <a:ext cx="59046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         </a:t>
            </a:r>
            <a:r>
              <a:rPr lang="ru-RU" sz="2400" dirty="0" smtClean="0"/>
              <a:t>Работая </a:t>
            </a:r>
            <a:r>
              <a:rPr lang="ru-RU" sz="2400" dirty="0"/>
              <a:t>в немецкой столовой по указанию подполья отравила пищу. Во время разбирательств, желая доказать немцам свою непричастность, съела отравленный суп. Чудом осталась жива. </a:t>
            </a:r>
          </a:p>
          <a:p>
            <a:pPr algn="just"/>
            <a:r>
              <a:rPr lang="ru-RU" sz="2400" dirty="0"/>
              <a:t>          С августа 1943 года Зина - разведчик партизанского отряда.</a:t>
            </a:r>
          </a:p>
          <a:p>
            <a:pPr algn="just"/>
            <a:r>
              <a:rPr lang="ru-RU" sz="2400" dirty="0"/>
              <a:t>          В декабре 1943 года по доносу предателя была арестована. Во время одного из допросов Зина схватила со стола пистолет и в упор выстрелила в гестаповца. Вбежавший на выстрел офицер был также убит наповал. Зина пыталась бежать, но фашисты настигли ее... </a:t>
            </a:r>
          </a:p>
        </p:txBody>
      </p:sp>
      <p:sp>
        <p:nvSpPr>
          <p:cNvPr id="44036" name="Прямоугольник 2"/>
          <p:cNvSpPr>
            <a:spLocks noChangeArrowheads="1"/>
          </p:cNvSpPr>
          <p:nvPr/>
        </p:nvSpPr>
        <p:spPr bwMode="auto">
          <a:xfrm>
            <a:off x="2123728" y="188640"/>
            <a:ext cx="381793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Зина Портнова.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816" y="6165304"/>
            <a:ext cx="1655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Погибла.</a:t>
            </a:r>
            <a:endParaRPr lang="ru-RU" sz="2800" b="1" dirty="0"/>
          </a:p>
        </p:txBody>
      </p:sp>
      <p:pic>
        <p:nvPicPr>
          <p:cNvPr id="7" name="Рисунок 1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4365104"/>
            <a:ext cx="936104" cy="192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pic>
        <p:nvPicPr>
          <p:cNvPr id="46082" name="Picture 1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3025" y="836613"/>
            <a:ext cx="2720975" cy="3254375"/>
          </a:xfrm>
          <a:noFill/>
        </p:spPr>
      </p:pic>
      <p:sp>
        <p:nvSpPr>
          <p:cNvPr id="46083" name="Прямоугольник 5"/>
          <p:cNvSpPr>
            <a:spLocks noChangeArrowheads="1"/>
          </p:cNvSpPr>
          <p:nvPr/>
        </p:nvSpPr>
        <p:spPr bwMode="auto">
          <a:xfrm>
            <a:off x="323528" y="1196752"/>
            <a:ext cx="540042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          </a:t>
            </a:r>
            <a:r>
              <a:rPr lang="ru-RU" sz="1600" dirty="0" smtClean="0"/>
              <a:t>       </a:t>
            </a:r>
            <a:r>
              <a:rPr lang="ru-RU" sz="2400" dirty="0" smtClean="0"/>
              <a:t>Участник </a:t>
            </a:r>
            <a:r>
              <a:rPr lang="ru-RU" sz="2400" dirty="0"/>
              <a:t>партизанского движения, действующего в Севастополе. </a:t>
            </a:r>
          </a:p>
          <a:p>
            <a:pPr algn="just"/>
            <a:r>
              <a:rPr lang="ru-RU" sz="2400" dirty="0"/>
              <a:t>          Любил стихи и часто читал боевым товарищам Маяковского. Сам сочинял заметки и статьи в рукописную газету-листовку «Окопная правда</a:t>
            </a:r>
            <a:r>
              <a:rPr lang="ru-RU" sz="2400" dirty="0" smtClean="0"/>
              <a:t>». </a:t>
            </a:r>
            <a:endParaRPr lang="ru-RU" sz="2400" dirty="0"/>
          </a:p>
          <a:p>
            <a:pPr algn="just"/>
            <a:r>
              <a:rPr lang="ru-RU" sz="2400" dirty="0"/>
              <a:t>          В июле 1942 года Валерий вместе с горсткой храбрецов-разведчиков морской пехоты, отражая атаку противника и прикрывая отход воинских частей из Севастополя, героически погибает, бросив связку гранат под наступающий танк. </a:t>
            </a:r>
          </a:p>
        </p:txBody>
      </p:sp>
      <p:sp>
        <p:nvSpPr>
          <p:cNvPr id="46084" name="Прямоугольник 2"/>
          <p:cNvSpPr>
            <a:spLocks noChangeArrowheads="1"/>
          </p:cNvSpPr>
          <p:nvPr/>
        </p:nvSpPr>
        <p:spPr bwMode="auto">
          <a:xfrm>
            <a:off x="1692275" y="404813"/>
            <a:ext cx="37893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Валера Волков.</a:t>
            </a:r>
          </a:p>
        </p:txBody>
      </p:sp>
      <p:pic>
        <p:nvPicPr>
          <p:cNvPr id="46085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4221163"/>
            <a:ext cx="14398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868144" y="5661248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Погиб.</a:t>
            </a:r>
            <a:endParaRPr lang="ru-RU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683568" y="0"/>
            <a:ext cx="26099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Маркс Кротов.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2"/>
          <p:cNvSpPr>
            <a:spLocks noChangeArrowheads="1"/>
          </p:cNvSpPr>
          <p:nvPr/>
        </p:nvSpPr>
        <p:spPr bwMode="auto">
          <a:xfrm>
            <a:off x="3419872" y="0"/>
            <a:ext cx="28400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Альберт </a:t>
            </a:r>
            <a:r>
              <a:rPr lang="ru-RU" sz="2800" b="1" dirty="0" err="1" smtClean="0">
                <a:solidFill>
                  <a:srgbClr val="FF0000"/>
                </a:solidFill>
              </a:rPr>
              <a:t>Купша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6372200" y="0"/>
            <a:ext cx="22922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Коля Рыжов.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8" name="Picture 4" descr="47C46F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548680"/>
            <a:ext cx="2088232" cy="289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ADE5D56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548680"/>
            <a:ext cx="2232248" cy="2841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516216" y="620688"/>
            <a:ext cx="2016224" cy="28083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588224" y="1628800"/>
            <a:ext cx="1728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          К сожалению, фото Коли Рыжова в архивах отсутствует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3933056"/>
            <a:ext cx="8280920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       </a:t>
            </a:r>
            <a:r>
              <a:rPr lang="ru-RU" sz="2400" dirty="0" smtClean="0"/>
              <a:t>Друзья активно помогали партизанскому движению в  Ленинградской области. Собирали  продовольствие, оружие  и передавали его партизанам, выводили из окружения бойцов Красной Армии.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       По заданию партизанского командира мальчики пробрались к гитлеровскому аэродрому и, подавая световые сигналы, вывели на цель наши бомбардировщики. Самолеты врага были уничтожены. </a:t>
            </a:r>
            <a:r>
              <a:rPr lang="ru-RU" dirty="0" smtClean="0"/>
              <a:t>                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48264" y="3429000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Погиб.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39952" y="3429000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Погиб.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31640" y="3429000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Погиб.</a:t>
            </a:r>
            <a:endParaRPr lang="ru-RU" sz="2800" b="1" dirty="0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3779838" y="476250"/>
            <a:ext cx="16335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Эпиграф</a:t>
            </a:r>
          </a:p>
        </p:txBody>
      </p:sp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4283968" y="2852936"/>
            <a:ext cx="4572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Нет героев от рожденья</a:t>
            </a:r>
          </a:p>
          <a:p>
            <a:r>
              <a:rPr lang="ru-RU" sz="2400" dirty="0"/>
              <a:t>Они рождаются в боях.</a:t>
            </a:r>
          </a:p>
          <a:p>
            <a:pPr algn="r"/>
            <a:r>
              <a:rPr lang="ru-RU" dirty="0"/>
              <a:t> </a:t>
            </a:r>
            <a:r>
              <a:rPr lang="ru-RU" i="1" dirty="0"/>
              <a:t>А. Твардовский</a:t>
            </a:r>
          </a:p>
        </p:txBody>
      </p:sp>
      <p:pic>
        <p:nvPicPr>
          <p:cNvPr id="6" name="Picture 5" descr="http://ts1.mm.bing.net/th?id=H.4925873121853660&amp;pid=1.7&amp;w=204&amp;h=146&amp;c=7&amp;rs=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3765550"/>
            <a:ext cx="4321175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124744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…Нам в сорок третьем выдали медали,</a:t>
            </a:r>
          </a:p>
          <a:p>
            <a:r>
              <a:rPr lang="ru-RU" sz="2400" dirty="0" smtClean="0"/>
              <a:t> И только в сорок пятом — паспорта…</a:t>
            </a:r>
          </a:p>
          <a:p>
            <a:pPr algn="r"/>
            <a:r>
              <a:rPr lang="ru-RU" sz="2400" dirty="0" smtClean="0"/>
              <a:t> </a:t>
            </a:r>
            <a:r>
              <a:rPr lang="ru-RU" i="1" dirty="0" smtClean="0"/>
              <a:t>Ю. Воронов</a:t>
            </a:r>
            <a:endParaRPr lang="ru-RU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pic>
        <p:nvPicPr>
          <p:cNvPr id="48130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235700" y="549275"/>
            <a:ext cx="2908300" cy="3757613"/>
          </a:xfrm>
          <a:noFill/>
        </p:spPr>
      </p:pic>
      <p:sp>
        <p:nvSpPr>
          <p:cNvPr id="48131" name="Прямоугольник 2"/>
          <p:cNvSpPr>
            <a:spLocks noChangeArrowheads="1"/>
          </p:cNvSpPr>
          <p:nvPr/>
        </p:nvSpPr>
        <p:spPr bwMode="auto">
          <a:xfrm>
            <a:off x="1835150" y="333375"/>
            <a:ext cx="3489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 err="1">
                <a:solidFill>
                  <a:srgbClr val="FF0000"/>
                </a:solidFill>
              </a:rPr>
              <a:t>Коробко</a:t>
            </a:r>
            <a:r>
              <a:rPr lang="ru-RU" sz="4000" b="1" dirty="0">
                <a:solidFill>
                  <a:srgbClr val="FF0000"/>
                </a:solidFill>
              </a:rPr>
              <a:t> Вася.</a:t>
            </a:r>
          </a:p>
        </p:txBody>
      </p:sp>
      <p:sp>
        <p:nvSpPr>
          <p:cNvPr id="48132" name="Прямоугольник 9"/>
          <p:cNvSpPr>
            <a:spLocks noChangeArrowheads="1"/>
          </p:cNvSpPr>
          <p:nvPr/>
        </p:nvSpPr>
        <p:spPr bwMode="auto">
          <a:xfrm>
            <a:off x="395536" y="1124744"/>
            <a:ext cx="532859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         </a:t>
            </a:r>
            <a:r>
              <a:rPr lang="ru-RU" sz="2400" dirty="0" smtClean="0"/>
              <a:t>Был </a:t>
            </a:r>
            <a:r>
              <a:rPr lang="ru-RU" sz="2400" dirty="0"/>
              <a:t>разведчиком и связным, а впоследствии - подрывником. </a:t>
            </a:r>
          </a:p>
          <a:p>
            <a:pPr algn="just"/>
            <a:r>
              <a:rPr lang="ru-RU" sz="2400" dirty="0"/>
              <a:t>           Партизаны поручили Васе серьезное дело: стать разведчиком в логове врага. В штабе фашистов он топит печи, колет дрова, а сам присматривается, запоминает, передает партизанам сведения. </a:t>
            </a:r>
          </a:p>
          <a:p>
            <a:pPr algn="just"/>
            <a:r>
              <a:rPr lang="ru-RU" sz="2400" dirty="0" smtClean="0"/>
              <a:t>          Пустил </a:t>
            </a:r>
            <a:r>
              <a:rPr lang="ru-RU" sz="2400" dirty="0"/>
              <a:t>под откос </a:t>
            </a:r>
            <a:r>
              <a:rPr lang="ru-RU" sz="2400" dirty="0" smtClean="0"/>
              <a:t>16 </a:t>
            </a:r>
            <a:r>
              <a:rPr lang="ru-RU" sz="2400" dirty="0"/>
              <a:t>эшелонов с гитлеровскими солдатами и военной техникой, вывел из строя </a:t>
            </a:r>
            <a:r>
              <a:rPr lang="ru-RU" sz="2400" dirty="0" smtClean="0"/>
              <a:t>10 </a:t>
            </a:r>
            <a:r>
              <a:rPr lang="ru-RU" sz="2400" dirty="0"/>
              <a:t>паровозов, уничтожил лично около 400 гитлеровцев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8133" name="Picture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4581128"/>
            <a:ext cx="8731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1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4581128"/>
            <a:ext cx="12954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Рисунок 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D6D6D6"/>
              </a:clrFrom>
              <a:clrTo>
                <a:srgbClr val="D6D6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4509120"/>
            <a:ext cx="10366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4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3068638"/>
            <a:ext cx="143986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51920" y="5949280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Погиб.</a:t>
            </a:r>
            <a:endParaRPr lang="ru-RU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pic>
        <p:nvPicPr>
          <p:cNvPr id="50178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419850" y="1052513"/>
            <a:ext cx="2724150" cy="3336925"/>
          </a:xfrm>
          <a:noFill/>
        </p:spPr>
      </p:pic>
      <p:sp>
        <p:nvSpPr>
          <p:cNvPr id="50179" name="Прямоугольник 7"/>
          <p:cNvSpPr>
            <a:spLocks noChangeArrowheads="1"/>
          </p:cNvSpPr>
          <p:nvPr/>
        </p:nvSpPr>
        <p:spPr bwMode="auto">
          <a:xfrm>
            <a:off x="323528" y="981075"/>
            <a:ext cx="561662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         </a:t>
            </a:r>
            <a:r>
              <a:rPr lang="ru-RU" sz="2400" dirty="0" smtClean="0"/>
              <a:t>Вступила </a:t>
            </a:r>
            <a:r>
              <a:rPr lang="ru-RU" sz="2400" dirty="0"/>
              <a:t>в подпольную партизанскую бригаду разведчицей. </a:t>
            </a:r>
            <a:endParaRPr lang="ru-RU" sz="2400" dirty="0" smtClean="0"/>
          </a:p>
          <a:p>
            <a:pPr algn="just"/>
            <a:r>
              <a:rPr lang="ru-RU" sz="2400" dirty="0" smtClean="0"/>
              <a:t>          Переодевшись </a:t>
            </a:r>
            <a:r>
              <a:rPr lang="ru-RU" sz="2400" dirty="0"/>
              <a:t>мальчишкой-нищим, собирала по деревням сведения: где штаб фашистов, как он охраняется, сколько пулеметов. Распространяла сводки </a:t>
            </a:r>
            <a:r>
              <a:rPr lang="ru-RU" sz="2400" dirty="0" err="1"/>
              <a:t>Совинформбюро</a:t>
            </a:r>
            <a:r>
              <a:rPr lang="ru-RU" sz="2400" dirty="0"/>
              <a:t>, участвовала в боевых рейдах отряда в тыл врага</a:t>
            </a:r>
            <a:r>
              <a:rPr lang="ru-RU" sz="2400" dirty="0" smtClean="0"/>
              <a:t>. </a:t>
            </a:r>
            <a:endParaRPr lang="ru-RU" sz="2400" dirty="0"/>
          </a:p>
          <a:p>
            <a:pPr algn="just"/>
            <a:r>
              <a:rPr lang="ru-RU" sz="2400" dirty="0" smtClean="0"/>
              <a:t>           В конце одного </a:t>
            </a:r>
            <a:r>
              <a:rPr lang="ru-RU" sz="2400" dirty="0"/>
              <a:t>исключительно тяжелого перехода партизаны вынуждены были принять бой с </a:t>
            </a:r>
            <a:r>
              <a:rPr lang="ru-RU" sz="2400" dirty="0" smtClean="0"/>
              <a:t>фашистами. Этот бой стал последним для Юты.</a:t>
            </a:r>
            <a:endParaRPr lang="ru-RU" sz="2400" dirty="0"/>
          </a:p>
        </p:txBody>
      </p:sp>
      <p:sp>
        <p:nvSpPr>
          <p:cNvPr id="50180" name="Прямоугольник 2"/>
          <p:cNvSpPr>
            <a:spLocks noChangeArrowheads="1"/>
          </p:cNvSpPr>
          <p:nvPr/>
        </p:nvSpPr>
        <p:spPr bwMode="auto">
          <a:xfrm>
            <a:off x="1331913" y="333375"/>
            <a:ext cx="48006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Юта </a:t>
            </a:r>
            <a:r>
              <a:rPr lang="ru-RU" sz="4000" b="1" dirty="0" err="1">
                <a:solidFill>
                  <a:srgbClr val="FF0000"/>
                </a:solidFill>
              </a:rPr>
              <a:t>Бондаровская</a:t>
            </a:r>
            <a:r>
              <a:rPr lang="ru-RU" sz="4000" b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50181" name="Рисунок 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D6D6D6"/>
              </a:clrFrom>
              <a:clrTo>
                <a:srgbClr val="D6D6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4581128"/>
            <a:ext cx="10080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4725144"/>
            <a:ext cx="12239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139952" y="6021288"/>
            <a:ext cx="1655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Погибла.</a:t>
            </a:r>
            <a:endParaRPr lang="ru-RU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772816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    …Этим историям нет конца. И строки эти, рвущие душу, не нужно скрывать от сегодняшних школьников, оберегая их от потрясений.    Имена героев нужно свято чтить, испытывая благодарность за безмятежное детство сегодняшних дней. </a:t>
            </a:r>
          </a:p>
          <a:p>
            <a:pPr algn="just"/>
            <a:r>
              <a:rPr lang="ru-RU" sz="2400" dirty="0" smtClean="0"/>
              <a:t>             В Курске создан музей «Юные защитники Родины» — единственный в России. Его основала в 1977 году участница Великой Отечественной войны К. А. Рябова. Этой удивительной женщине удалось вырвать из забвения более трёх тысяч имён юных патриотов.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404664"/>
            <a:ext cx="6435031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Знаем!   Помним!   Гордимся!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1124744"/>
            <a:ext cx="161297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899592" y="1700808"/>
            <a:ext cx="7128792" cy="40318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Юные безусые герои,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Юными остались вы навек.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Перед вашим вдруг ожившим строем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стоим, не поднимая век.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Боль и гнев сейчас тому причиной,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Благодарность вечная вам всем,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Маленькие стойкие мужчины,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Девочки, достойные поэм.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620688"/>
            <a:ext cx="6435031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Знаем!   Помним!   Гордимся! 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11560" y="692696"/>
            <a:ext cx="79089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ВЕЧНАЯ ПАМЯТЬ ГЕРОЯМ!!!</a:t>
            </a:r>
          </a:p>
        </p:txBody>
      </p:sp>
      <p:pic>
        <p:nvPicPr>
          <p:cNvPr id="5" name="Picture 6" descr="0000011413-previe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62404" y="1755575"/>
            <a:ext cx="58293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827584" y="961563"/>
            <a:ext cx="741682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Время стремительно идет вперед.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Стала историей Великая Отечественная война. С каждым годом день Победы становится все более грустным праздником. Уходят ветераны Великой Отечественной войны. И приходится с печалью признавать, что с ними и память о войне. Война 1941-1945 гг. была самой жестокой, самой кровопролитной войной, которое только знало человечество.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827584" y="3789040"/>
            <a:ext cx="331236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У наших побед нет срока давности, на них воспитывались, и будут воспитываться новые поколения русских бойцов, которым откроется возможность вписать свои страницы в военную историю Отчизны.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260648"/>
            <a:ext cx="6435031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Знаем!   Помним!   Гордимся! </a:t>
            </a: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2996952"/>
            <a:ext cx="4554412" cy="3387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1"/>
          <p:cNvSpPr>
            <a:spLocks noChangeArrowheads="1"/>
          </p:cNvSpPr>
          <p:nvPr/>
        </p:nvSpPr>
        <p:spPr bwMode="auto">
          <a:xfrm>
            <a:off x="4067944" y="5013176"/>
            <a:ext cx="42484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Мечту пронесите через года</a:t>
            </a:r>
            <a:b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жизнью наполните!</a:t>
            </a:r>
            <a:b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о тех, кто уже не придет никогда, -</a:t>
            </a:r>
            <a:b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Заклинаю, - помните!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620688"/>
            <a:ext cx="388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Помните!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Через века, через года – 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Помните!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О тех, кто уже не придет никогда, -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Помните!</a:t>
            </a:r>
            <a:endParaRPr lang="ru-RU" sz="11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132856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Не плачьте!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В горле сдержите стоны,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Горькие стоны.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Памяти павших будьте достойны!</a:t>
            </a:r>
            <a:endParaRPr lang="ru-RU" sz="11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3429000"/>
            <a:ext cx="3528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dirty="0" smtClean="0">
                <a:ea typeface="Calibri" pitchFamily="34" charset="0"/>
              </a:rPr>
              <a:t> 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Встречайте трепетную весну,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Люди Земли.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Убейте войну,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Прокляните войну,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</a:rPr>
              <a:t>Люди Земли!</a:t>
            </a:r>
            <a:r>
              <a:rPr lang="ru-RU" sz="1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Инна\Desktop\конкурсы\пионеры-герои\Знаем! Помним! Гордимся!\366403-5c52435bfd94679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040" y="4053427"/>
            <a:ext cx="2151768" cy="2183885"/>
          </a:xfrm>
          <a:prstGeom prst="rect">
            <a:avLst/>
          </a:prstGeom>
          <a:noFill/>
        </p:spPr>
      </p:pic>
      <p:pic>
        <p:nvPicPr>
          <p:cNvPr id="9" name="Picture 4" descr="C:\Users\Инна\Desktop\конкурсы\пионеры-герои\Знаем! Помним! Гордимся!\363215-b8b64a91b4aff3f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630697"/>
            <a:ext cx="3250801" cy="2510271"/>
          </a:xfrm>
          <a:prstGeom prst="rect">
            <a:avLst/>
          </a:prstGeom>
          <a:noFill/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5580112" y="6381328"/>
            <a:ext cx="3352800" cy="2889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924944"/>
            <a:ext cx="76435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800000"/>
                </a:solidFill>
              </a:rPr>
              <a:t>СПАСИБО ЗА ВНИМАНИЕ.</a:t>
            </a:r>
            <a:endParaRPr lang="ru-RU" sz="4400" b="1" dirty="0">
              <a:solidFill>
                <a:srgbClr val="8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548680"/>
            <a:ext cx="2695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Используемые ресурсы:</a:t>
            </a:r>
            <a:endParaRPr lang="ru-RU" b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11560" y="1052736"/>
            <a:ext cx="799288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Набор открыток, «Советский художник», Москва, 1969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://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army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news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/2010/06/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geroi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sovetskogo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soyuza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iz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tvvaiu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://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pikabu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story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vyisshaya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nagrada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soyuza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sovetskikh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sotsialisticheskikh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respublik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_213019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://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shtuka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biz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events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/?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mode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event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&amp;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id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=716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://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vimpel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medal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ussr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awards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medals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/563-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medal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otvagu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html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://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redut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proekty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uchenikov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medal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index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act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=23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://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gumer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info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bibliotek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Buks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History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Koles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/93.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://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geraldika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org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/04_2006_06.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htm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http://f0xz.org.ua/_dr/2/20659520.jpg -  изображение ордена; Вечного огня;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http://im7-tub.yandex.net/i?id=128227282-22-72  - обложка книги «Сын полка»;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http://lell33.ucoz.ru/_ld/14/s12940607.jpg обложка  книги «Повесть о настоящем человеке»;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http://s.imhonet.ru/element/large/ea/81/ea814172adae29f4c556607d5fdbab9f.jpg - обложка  книги «Четвёртая высота»;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http://rl-team.net/uploads/posts/2011-01/1294123881_azzt.jpg - обложка  книги «А зори здесь тихие»;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http://literatura.by/covers/F0AB989A-8F87-4EFE-98D4-40F95B64ACF1.jpg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обложка  книги «Молодая гвардия»;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http://starokniga.narod.ru/sovet/bs104.jpg - обложки  книг из серии «Военная библиотека школьника».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827088" y="2205038"/>
            <a:ext cx="741680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          Памяти юных- мальчиков и девочек всех стран, тех, кто боролся и умирал за свободу, равенство и счастье людей, посвящается день 8 февраля. </a:t>
            </a:r>
          </a:p>
          <a:p>
            <a:r>
              <a:rPr lang="ru-RU" dirty="0"/>
              <a:t>          Их много погибло в борьбе. Многие остались живы и встретили Победную весну 1945 года. Имена у них разные, но их судьбы похожи – всё, что они делали, они делали ради освобождения своей страны от фашистских захватчиков. </a:t>
            </a:r>
          </a:p>
        </p:txBody>
      </p:sp>
      <p:sp>
        <p:nvSpPr>
          <p:cNvPr id="11267" name="TextBox 1"/>
          <p:cNvSpPr txBox="1">
            <a:spLocks noChangeArrowheads="1"/>
          </p:cNvSpPr>
          <p:nvPr/>
        </p:nvSpPr>
        <p:spPr bwMode="auto">
          <a:xfrm>
            <a:off x="468313" y="476250"/>
            <a:ext cx="8280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</a:rPr>
              <a:t>8 февраля </a:t>
            </a:r>
          </a:p>
          <a:p>
            <a:pPr algn="ctr"/>
            <a:r>
              <a:rPr lang="ru-RU" sz="4600">
                <a:solidFill>
                  <a:srgbClr val="B00000"/>
                </a:solidFill>
              </a:rPr>
              <a:t>День юного героя-антифашиста</a:t>
            </a:r>
          </a:p>
        </p:txBody>
      </p:sp>
      <p:pic>
        <p:nvPicPr>
          <p:cNvPr id="11268" name="Рисунок 8" descr="C:\Documents and Settings\iddqd\My documents\Мои рисунки\pion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8888" y="4508500"/>
            <a:ext cx="6553200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2276872"/>
            <a:ext cx="59046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         В те суровые первые военные дни любимый писатель советских ребят А.П.Гайдар обратился к ним со словами: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«Страна о вас всегда заботилась, она вас воспитывала, учила, ласкала… Пришло время и вам - не словами, а делом показать, как вы её цените, бережёте и любите». 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005064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          В трудных условиях военного времени детские судьбы складывались по-разному. </a:t>
            </a:r>
          </a:p>
          <a:p>
            <a:pPr algn="just"/>
            <a:r>
              <a:rPr lang="ru-RU" sz="1600" dirty="0" smtClean="0"/>
              <a:t>          Не всех успели вывезти в глубокий тыл, жили ребята и в прифронтовой полосе, и на территории, временно оккупированной врагом. </a:t>
            </a:r>
          </a:p>
          <a:p>
            <a:pPr algn="just"/>
            <a:r>
              <a:rPr lang="ru-RU" sz="1600" dirty="0" smtClean="0"/>
              <a:t>          Но где бы ни проходило военное детство наших ровесников, они оставались верны своему долгу. Дети тыла замещали старших в поле и на заводе, ухаживали за раненными. Большой радостью для солдат были детские письма и скромные подарки, которые отправляли на фронт ребята: тёплые носки, варежки, ватники, шапки-ушанки, кисеты.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484784"/>
            <a:ext cx="1728192" cy="2007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971600" y="404664"/>
            <a:ext cx="7540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Всё для фронта, всё для ПОБЕДЫ!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1124744"/>
            <a:ext cx="57606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</a:pPr>
            <a:r>
              <a:rPr lang="ru-RU" sz="1600" dirty="0" smtClean="0"/>
              <a:t>          Когда началась Великая Отечественная Война, в боевой строй встали не только взрослые мужчины и женщины. </a:t>
            </a:r>
          </a:p>
          <a:p>
            <a:pPr algn="just">
              <a:buFont typeface="Arial" charset="0"/>
              <a:buNone/>
            </a:pPr>
            <a:r>
              <a:rPr lang="ru-RU" sz="1600" dirty="0" smtClean="0"/>
              <a:t>          На защиту России поднялись тысячи мальчиков и девочек, наших ровесников.</a:t>
            </a:r>
            <a:endParaRPr lang="ru-RU" sz="160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981075"/>
            <a:ext cx="3167062" cy="2551113"/>
          </a:xfrm>
          <a:noFill/>
        </p:spPr>
      </p:pic>
      <p:pic>
        <p:nvPicPr>
          <p:cNvPr id="17411" name="Picture 7" descr="P102060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48263" y="1052513"/>
            <a:ext cx="3170237" cy="2449512"/>
          </a:xfrm>
          <a:noFill/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http://www.o-detstve.ru</a:t>
            </a:r>
            <a:endParaRPr lang="ru-RU" dirty="0"/>
          </a:p>
        </p:txBody>
      </p:sp>
      <p:sp>
        <p:nvSpPr>
          <p:cNvPr id="17412" name="Text Box 9"/>
          <p:cNvSpPr txBox="1">
            <a:spLocks noChangeArrowheads="1"/>
          </p:cNvSpPr>
          <p:nvPr/>
        </p:nvSpPr>
        <p:spPr bwMode="auto">
          <a:xfrm>
            <a:off x="468313" y="60325"/>
            <a:ext cx="2951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2339975" y="333375"/>
            <a:ext cx="4464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accent2"/>
                </a:solidFill>
              </a:rPr>
              <a:t>ДЕТИ ВОЙНЫ</a:t>
            </a:r>
          </a:p>
        </p:txBody>
      </p:sp>
      <p:pic>
        <p:nvPicPr>
          <p:cNvPr id="1741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538" y="3716338"/>
            <a:ext cx="3744912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Прямоугольник 10"/>
          <p:cNvSpPr>
            <a:spLocks noChangeArrowheads="1"/>
          </p:cNvSpPr>
          <p:nvPr/>
        </p:nvSpPr>
        <p:spPr bwMode="auto">
          <a:xfrm>
            <a:off x="611188" y="3933825"/>
            <a:ext cx="3529012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          Отложив недочитанные книжки и школьные учебники, юные патриоты неутомимо работали в цехах заводов и на колхозных полях, вдохновляемые одной мыслью: </a:t>
            </a:r>
            <a:r>
              <a:rPr lang="ru-RU" b="1">
                <a:solidFill>
                  <a:srgbClr val="FF0000"/>
                </a:solidFill>
              </a:rPr>
              <a:t>«Всё – для фронта, всё – для победы».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2339975" y="333375"/>
            <a:ext cx="4464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accent2"/>
                </a:solidFill>
              </a:rPr>
              <a:t>ДЕТИ ВОЙНЫ</a:t>
            </a:r>
          </a:p>
        </p:txBody>
      </p:sp>
      <p:pic>
        <p:nvPicPr>
          <p:cNvPr id="16387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200" y="2132856"/>
            <a:ext cx="375171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6"/>
          <p:cNvSpPr>
            <a:spLocks noChangeArrowheads="1"/>
          </p:cNvSpPr>
          <p:nvPr/>
        </p:nvSpPr>
        <p:spPr bwMode="auto">
          <a:xfrm>
            <a:off x="755650" y="1125538"/>
            <a:ext cx="77041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dirty="0"/>
              <a:t>          Грозный сорок первый… Как он изменил судьбы! Обагрил кровью и слезами детство. Сделал короткими жизни многих мальчишек и девчонок. Разрушил светлые мечты…</a:t>
            </a:r>
          </a:p>
        </p:txBody>
      </p:sp>
      <p:sp>
        <p:nvSpPr>
          <p:cNvPr id="16389" name="Прямоугольник 7"/>
          <p:cNvSpPr>
            <a:spLocks noChangeArrowheads="1"/>
          </p:cNvSpPr>
          <p:nvPr/>
        </p:nvSpPr>
        <p:spPr bwMode="auto">
          <a:xfrm>
            <a:off x="323528" y="2349500"/>
            <a:ext cx="460851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err="1">
                <a:solidFill>
                  <a:srgbClr val="002060"/>
                </a:solidFill>
              </a:rPr>
              <a:t>Горнили</a:t>
            </a:r>
            <a:r>
              <a:rPr lang="ru-RU" sz="2000" b="1" i="1" dirty="0">
                <a:solidFill>
                  <a:srgbClr val="002060"/>
                </a:solidFill>
              </a:rPr>
              <a:t> к бою трубы полковые,</a:t>
            </a:r>
          </a:p>
          <a:p>
            <a:pPr algn="just"/>
            <a:r>
              <a:rPr lang="ru-RU" sz="2000" b="1" i="1" dirty="0">
                <a:solidFill>
                  <a:srgbClr val="002060"/>
                </a:solidFill>
              </a:rPr>
              <a:t>Военный гром катился над страной. </a:t>
            </a:r>
          </a:p>
          <a:p>
            <a:pPr algn="just"/>
            <a:r>
              <a:rPr lang="ru-RU" sz="2000" b="1" i="1" dirty="0">
                <a:solidFill>
                  <a:srgbClr val="002060"/>
                </a:solidFill>
              </a:rPr>
              <a:t>Вставали в строй мальчишки боевые</a:t>
            </a:r>
          </a:p>
          <a:p>
            <a:pPr algn="just"/>
            <a:r>
              <a:rPr lang="ru-RU" sz="2000" b="1" i="1" dirty="0">
                <a:solidFill>
                  <a:srgbClr val="002060"/>
                </a:solidFill>
              </a:rPr>
              <a:t>На левый фланг, в солдатский строй. </a:t>
            </a:r>
          </a:p>
          <a:p>
            <a:pPr algn="just"/>
            <a:r>
              <a:rPr lang="ru-RU" sz="2000" b="1" i="1" dirty="0">
                <a:solidFill>
                  <a:srgbClr val="002060"/>
                </a:solidFill>
              </a:rPr>
              <a:t>Великоваты были им шинели,</a:t>
            </a:r>
          </a:p>
          <a:p>
            <a:pPr algn="just"/>
            <a:r>
              <a:rPr lang="ru-RU" sz="2000" b="1" i="1" dirty="0">
                <a:solidFill>
                  <a:srgbClr val="002060"/>
                </a:solidFill>
              </a:rPr>
              <a:t>Во всём полку сапог не подобрать</a:t>
            </a:r>
          </a:p>
          <a:p>
            <a:pPr algn="just"/>
            <a:r>
              <a:rPr lang="ru-RU" sz="2000" b="1" i="1" dirty="0">
                <a:solidFill>
                  <a:srgbClr val="002060"/>
                </a:solidFill>
              </a:rPr>
              <a:t>Но всё равно, в боях они умели</a:t>
            </a:r>
          </a:p>
          <a:p>
            <a:pPr algn="just"/>
            <a:r>
              <a:rPr lang="ru-RU" sz="2000" b="1" i="1" dirty="0">
                <a:solidFill>
                  <a:srgbClr val="002060"/>
                </a:solidFill>
              </a:rPr>
              <a:t>Не отступать и побеждать!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259632" y="1340768"/>
            <a:ext cx="676875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27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Сыны полка... Голодных и промерзших, их привозили в штабные землянки. Командиры и солдаты кормили их горячей похлебкой и часами терпеливо убеждали вернуться домой. Чаще всего мальчишки молчали. Их все-таки отправляли. Но через неделю-другую они снова появлялись в соседнем подразделении. Многим из них некуда было вернуться — война отняла у них дом, родных. И суровые командиры сами или по настоянию бывалых солдат сдавались, нарушая инструкции.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5157192"/>
            <a:ext cx="58991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  <p:pic>
        <p:nvPicPr>
          <p:cNvPr id="6" name="Picture 5" descr="http://ts1.mm.bing.net/th?id=H.4925873121853660&amp;pid=1.7&amp;w=204&amp;h=146&amp;c=7&amp;rs=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4149080"/>
            <a:ext cx="3096344" cy="2215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979613" y="188913"/>
            <a:ext cx="5184775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Цифры и факты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4162"/>
            <a:ext cx="7992888" cy="4525963"/>
          </a:xfrm>
        </p:spPr>
        <p:txBody>
          <a:bodyPr>
            <a:normAutofit fontScale="85000" lnSpcReduction="2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За боевые заслуги в годы Великой Отечественной войны десятки тысяч детей и пионеров были награждены орденами и медалями.</a:t>
            </a: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Четверо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пионеров-героев были удостоены звания 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Героя Советского Союза: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Лёня Голиков, Марат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Казей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Валя Котик, Зина Портнова. </a:t>
            </a: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Ордена Ленина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были удостоены —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Толя Шумов, Витя Коробков, Володя Казначеев;</a:t>
            </a: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Ордена Красного Знамени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Володя Дубинин, Юлий Кантемиров, Андрей Макарихин, Кравчук Костя;</a:t>
            </a: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Ордена Отечественной войны 1-й степени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Петя Клыпа, Валерий Волков, Саша Ковалёв;</a:t>
            </a: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Ордена Красной звезды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Володя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Саморуха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Шура Ефремов, Ваня Андрианов, Витя Коваленко, Лёня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Анкинович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Сотни пионеров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были награждены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медалью «Партизану Великой Отечественной войны»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свыше 15 000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 —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медалью «За оборону Ленинграда»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свыше 20 000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пионеров —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медалью «За оборону Москвы»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1196975"/>
            <a:ext cx="9112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1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1196975"/>
            <a:ext cx="10080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D6D6D6"/>
              </a:clrFrom>
              <a:clrTo>
                <a:srgbClr val="D6D6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1196975"/>
            <a:ext cx="10795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1268413"/>
            <a:ext cx="936625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10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49" y="1196975"/>
            <a:ext cx="1048003" cy="1871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Box 11"/>
          <p:cNvSpPr txBox="1">
            <a:spLocks noChangeArrowheads="1"/>
          </p:cNvSpPr>
          <p:nvPr/>
        </p:nvSpPr>
        <p:spPr bwMode="auto">
          <a:xfrm>
            <a:off x="7524750" y="3141663"/>
            <a:ext cx="1223963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/>
              <a:t>Медаль «Партизану Отечественной Войны </a:t>
            </a:r>
          </a:p>
          <a:p>
            <a:pPr algn="ctr"/>
            <a:r>
              <a:rPr lang="ru-RU" sz="1200" dirty="0"/>
              <a:t>2 степени»</a:t>
            </a:r>
          </a:p>
        </p:txBody>
      </p:sp>
      <p:sp>
        <p:nvSpPr>
          <p:cNvPr id="21512" name="TextBox 12"/>
          <p:cNvSpPr txBox="1">
            <a:spLocks noChangeArrowheads="1"/>
          </p:cNvSpPr>
          <p:nvPr/>
        </p:nvSpPr>
        <p:spPr bwMode="auto">
          <a:xfrm>
            <a:off x="4067175" y="3213100"/>
            <a:ext cx="1081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/>
              <a:t>Медаль </a:t>
            </a:r>
          </a:p>
          <a:p>
            <a:pPr algn="ctr"/>
            <a:r>
              <a:rPr lang="ru-RU" sz="1200" dirty="0"/>
              <a:t>«За отвагу»</a:t>
            </a:r>
          </a:p>
        </p:txBody>
      </p:sp>
      <p:pic>
        <p:nvPicPr>
          <p:cNvPr id="21513" name="Picture 3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4365104"/>
            <a:ext cx="1296987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4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4221088"/>
            <a:ext cx="143986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5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1196974"/>
            <a:ext cx="1101725" cy="201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8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1196975"/>
            <a:ext cx="94297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7" name="TextBox 20"/>
          <p:cNvSpPr txBox="1">
            <a:spLocks noChangeArrowheads="1"/>
          </p:cNvSpPr>
          <p:nvPr/>
        </p:nvSpPr>
        <p:spPr bwMode="auto">
          <a:xfrm>
            <a:off x="2700338" y="3141663"/>
            <a:ext cx="13763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/>
              <a:t>Орден Боевого </a:t>
            </a:r>
          </a:p>
          <a:p>
            <a:pPr algn="ctr"/>
            <a:r>
              <a:rPr lang="ru-RU" sz="1200" dirty="0"/>
              <a:t>Красного знамени</a:t>
            </a:r>
          </a:p>
        </p:txBody>
      </p:sp>
      <p:pic>
        <p:nvPicPr>
          <p:cNvPr id="21518" name="Picture 16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4149080"/>
            <a:ext cx="1584325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259632" y="548680"/>
            <a:ext cx="707629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Награды Великой Отечественной Войны</a:t>
            </a:r>
          </a:p>
        </p:txBody>
      </p:sp>
      <p:sp>
        <p:nvSpPr>
          <p:cNvPr id="21520" name="TextBox 11"/>
          <p:cNvSpPr txBox="1">
            <a:spLocks noChangeArrowheads="1"/>
          </p:cNvSpPr>
          <p:nvPr/>
        </p:nvSpPr>
        <p:spPr bwMode="auto">
          <a:xfrm>
            <a:off x="6300192" y="3212976"/>
            <a:ext cx="1223962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/>
              <a:t>Медаль «Партизану Отечественной Войны </a:t>
            </a:r>
          </a:p>
          <a:p>
            <a:pPr algn="ctr"/>
            <a:r>
              <a:rPr lang="ru-RU" sz="1200" dirty="0"/>
              <a:t>1 степени»</a:t>
            </a:r>
          </a:p>
        </p:txBody>
      </p:sp>
      <p:sp>
        <p:nvSpPr>
          <p:cNvPr id="21521" name="TextBox 20"/>
          <p:cNvSpPr txBox="1">
            <a:spLocks noChangeArrowheads="1"/>
          </p:cNvSpPr>
          <p:nvPr/>
        </p:nvSpPr>
        <p:spPr bwMode="auto">
          <a:xfrm>
            <a:off x="1907704" y="3140968"/>
            <a:ext cx="6715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/>
              <a:t>Орден </a:t>
            </a:r>
          </a:p>
          <a:p>
            <a:pPr algn="ctr"/>
            <a:r>
              <a:rPr lang="ru-RU" sz="1200" dirty="0"/>
              <a:t>Ленина</a:t>
            </a:r>
          </a:p>
        </p:txBody>
      </p:sp>
      <p:sp>
        <p:nvSpPr>
          <p:cNvPr id="21522" name="TextBox 20"/>
          <p:cNvSpPr txBox="1">
            <a:spLocks noChangeArrowheads="1"/>
          </p:cNvSpPr>
          <p:nvPr/>
        </p:nvSpPr>
        <p:spPr bwMode="auto">
          <a:xfrm>
            <a:off x="2987824" y="5805264"/>
            <a:ext cx="1223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/>
              <a:t>Орден </a:t>
            </a:r>
          </a:p>
          <a:p>
            <a:pPr algn="ctr"/>
            <a:r>
              <a:rPr lang="ru-RU" sz="1200" dirty="0"/>
              <a:t>Красной звезды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560" y="3212976"/>
            <a:ext cx="9986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/>
              <a:t>Звезда героя</a:t>
            </a:r>
            <a:endParaRPr lang="ru-RU" sz="1200" dirty="0"/>
          </a:p>
        </p:txBody>
      </p:sp>
      <p:sp>
        <p:nvSpPr>
          <p:cNvPr id="20" name="TextBox 20"/>
          <p:cNvSpPr txBox="1">
            <a:spLocks noChangeArrowheads="1"/>
          </p:cNvSpPr>
          <p:nvPr/>
        </p:nvSpPr>
        <p:spPr bwMode="auto">
          <a:xfrm>
            <a:off x="4355976" y="5589240"/>
            <a:ext cx="13436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/>
              <a:t>Орден </a:t>
            </a:r>
          </a:p>
          <a:p>
            <a:pPr algn="ctr"/>
            <a:r>
              <a:rPr lang="ru-RU" sz="1200" dirty="0" smtClean="0"/>
              <a:t>Отечественной</a:t>
            </a:r>
          </a:p>
          <a:p>
            <a:pPr algn="ctr"/>
            <a:r>
              <a:rPr lang="ru-RU" sz="1200" dirty="0" smtClean="0"/>
              <a:t>Войны 1 степени</a:t>
            </a:r>
            <a:endParaRPr lang="ru-RU" sz="1200" dirty="0"/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5148064" y="3284984"/>
            <a:ext cx="10810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/>
              <a:t>Медаль </a:t>
            </a:r>
          </a:p>
          <a:p>
            <a:pPr algn="ctr"/>
            <a:r>
              <a:rPr lang="ru-RU" sz="1200" dirty="0"/>
              <a:t>«За </a:t>
            </a:r>
            <a:r>
              <a:rPr lang="ru-RU" sz="1200" dirty="0" smtClean="0"/>
              <a:t>боевые заслуги»</a:t>
            </a:r>
            <a:endParaRPr lang="ru-RU" sz="1200" dirty="0"/>
          </a:p>
        </p:txBody>
      </p:sp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6084168" y="5661248"/>
            <a:ext cx="13051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/>
              <a:t>Орден </a:t>
            </a:r>
          </a:p>
          <a:p>
            <a:pPr algn="ctr"/>
            <a:r>
              <a:rPr lang="ru-RU" sz="1200" dirty="0" smtClean="0"/>
              <a:t>Отечественной</a:t>
            </a:r>
          </a:p>
          <a:p>
            <a:pPr algn="ctr"/>
            <a:r>
              <a:rPr lang="ru-RU" sz="1200" dirty="0" smtClean="0"/>
              <a:t>Войны 2 степени</a:t>
            </a:r>
            <a:endParaRPr lang="ru-RU" sz="1200" dirty="0"/>
          </a:p>
        </p:txBody>
      </p:sp>
      <p:pic>
        <p:nvPicPr>
          <p:cNvPr id="23" name="Рисунок 22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717032"/>
            <a:ext cx="122413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1043608" y="5661248"/>
            <a:ext cx="10810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/>
              <a:t>Медаль </a:t>
            </a:r>
          </a:p>
          <a:p>
            <a:pPr algn="ctr"/>
            <a:r>
              <a:rPr lang="ru-RU" sz="1200" dirty="0"/>
              <a:t>«За </a:t>
            </a:r>
            <a:r>
              <a:rPr lang="ru-RU" sz="1200" dirty="0" smtClean="0"/>
              <a:t>оборону Ленинграда»</a:t>
            </a:r>
            <a:endParaRPr lang="ru-RU" sz="1200" dirty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http://www.o-detstve.ru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3470</TotalTime>
  <Words>1759</Words>
  <Application>Microsoft Office PowerPoint</Application>
  <PresentationFormat>Экран (4:3)</PresentationFormat>
  <Paragraphs>249</Paragraphs>
  <Slides>28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Calibri</vt:lpstr>
      <vt:lpstr>Century Gothic</vt:lpstr>
      <vt:lpstr>Georgia</vt:lpstr>
      <vt:lpstr>Times New Roman</vt:lpstr>
      <vt:lpstr>Wingdings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Цифры и факты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днс</cp:lastModifiedBy>
  <cp:revision>417</cp:revision>
  <dcterms:created xsi:type="dcterms:W3CDTF">2013-03-16T20:41:41Z</dcterms:created>
  <dcterms:modified xsi:type="dcterms:W3CDTF">2017-05-10T13:04:49Z</dcterms:modified>
</cp:coreProperties>
</file>