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6" r:id="rId5"/>
    <p:sldId id="281" r:id="rId6"/>
    <p:sldId id="265" r:id="rId7"/>
    <p:sldId id="282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EA0C9E-04F7-4F9D-915A-163F2362E9B9}" type="doc">
      <dgm:prSet loTypeId="urn:microsoft.com/office/officeart/2005/8/layout/cycle3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46E98BD-D663-4870-B3F4-213D5E3E1A9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ЦЕЛЬ</a:t>
          </a:r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E2D0370-224E-4575-B5A3-77B869E5FFE7}" type="parTrans" cxnId="{4F2EB3DC-B62E-4AD7-BEBD-288C250DB918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20B7F7B-1141-4040-A941-2A46956428DB}" type="sibTrans" cxnId="{4F2EB3DC-B62E-4AD7-BEBD-288C250DB918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43EC04E-4A9C-4CF1-A813-A8CBABE0234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ПОДГОТОВКА </a:t>
          </a:r>
        </a:p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РЕБЁНКА К ВОСПРИЯТИЮ СКАЗКИ</a:t>
          </a:r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365152C-FC3B-40AE-A8DC-414F5A51D1E4}" type="parTrans" cxnId="{9651351B-C7B8-4D5E-A532-780F9E86E246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15E07BC-D197-4969-BF02-6A22409A2B16}" type="sibTrans" cxnId="{9651351B-C7B8-4D5E-A532-780F9E86E246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326E357-AD24-4CA8-BD5B-45ACA795F6E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ЗНАКОМСТВО СО СКАЗКОЙ</a:t>
          </a:r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9F7A0A3-EEF8-4F63-BEF0-2325BC436FE7}" type="parTrans" cxnId="{1EE5E855-A8D6-4E36-9F9A-76307C16AE9B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A6DEE5D-6590-4BC2-88FC-E92A700CB93B}" type="sibTrans" cxnId="{1EE5E855-A8D6-4E36-9F9A-76307C16AE9B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C59A19A-5B38-46BB-819E-916FE485FD00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ВВЕДЕНИЕ   «ОТКРЫТИЙ» </a:t>
          </a:r>
        </a:p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ПОВСЕДНЕВНУЮ ЖИЗНЬ РЕБЁНКА</a:t>
          </a:r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2D36DBC-4FC7-456F-A354-A3F5517E9E08}" type="parTrans" cxnId="{00363F09-DBD9-400C-BBBC-70A05AFD2DFE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318064E-BCD1-4C74-B62F-AF2EEDD71786}" type="sibTrans" cxnId="{00363F09-DBD9-400C-BBBC-70A05AFD2DFE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8CDD8C0-CF39-4873-876C-C35A054C3ED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СОВМЕСТНОЕ ОСМЫСЛЕНИЕ   СОДЕРЖАНИЯ</a:t>
          </a:r>
        </a:p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СКАЗКИ В НОВОЙ СИТУАЦИИ</a:t>
          </a:r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359B4C6-827E-45A9-A9ED-DECE7CAECCC1}" type="parTrans" cxnId="{D0A72AE2-2BA1-4F38-BE95-BB11633B141B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427C634-5F20-48AC-A512-095F99D8DBAD}" type="sibTrans" cxnId="{D0A72AE2-2BA1-4F38-BE95-BB11633B141B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D29126C-6DDC-491C-81E4-8E83E8B3997C}">
      <dgm:prSet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НОВОЕ   </a:t>
          </a:r>
        </a:p>
        <a:p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«ОТКРЫТИЕ»</a:t>
          </a:r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65798C2-38C0-490B-89B8-A7D1331D3CBD}" type="parTrans" cxnId="{11CADACC-B225-4307-8FC0-FD74294D693E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E9C5DD-A97C-4110-92B0-6FF8FFBD10CD}" type="sibTrans" cxnId="{11CADACC-B225-4307-8FC0-FD74294D693E}">
      <dgm:prSet/>
      <dgm:spPr/>
      <dgm:t>
        <a:bodyPr/>
        <a:lstStyle/>
        <a:p>
          <a:endParaRPr lang="ru-RU" sz="1600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0297DB1-FEEE-43FB-BD83-C690DB5F978E}" type="pres">
      <dgm:prSet presAssocID="{F9EA0C9E-04F7-4F9D-915A-163F2362E9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5A1A31-6D97-4BEC-98D4-6F01D0ABB31D}" type="pres">
      <dgm:prSet presAssocID="{F9EA0C9E-04F7-4F9D-915A-163F2362E9B9}" presName="cycle" presStyleCnt="0"/>
      <dgm:spPr/>
    </dgm:pt>
    <dgm:pt modelId="{DE096591-0A3E-4A38-8138-67776E73410C}" type="pres">
      <dgm:prSet presAssocID="{746E98BD-D663-4870-B3F4-213D5E3E1A98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39DF4-0436-4F43-8D74-300D9BBAAB2E}" type="pres">
      <dgm:prSet presAssocID="{320B7F7B-1141-4040-A941-2A46956428D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3FE04B9F-9CC6-4CFE-A9B1-549FF336305B}" type="pres">
      <dgm:prSet presAssocID="{443EC04E-4A9C-4CF1-A813-A8CBABE02344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E08A8-DDEE-449A-A5A2-3D4EBF6CDDBC}" type="pres">
      <dgm:prSet presAssocID="{F326E357-AD24-4CA8-BD5B-45ACA795F6EE}" presName="nodeFollowingNodes" presStyleLbl="node1" presStyleIdx="2" presStyleCnt="6" custRadScaleRad="104136" custRadScaleInc="-14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47D9D7-D2F4-47F1-9A4B-BCF379E693BB}" type="pres">
      <dgm:prSet presAssocID="{FD29126C-6DDC-491C-81E4-8E83E8B3997C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4244F2-4ADB-4C72-8095-8B9504A08AD5}" type="pres">
      <dgm:prSet presAssocID="{FC59A19A-5B38-46BB-819E-916FE485FD00}" presName="nodeFollowingNodes" presStyleLbl="node1" presStyleIdx="4" presStyleCnt="6" custRadScaleRad="113463" custRadScaleInc="22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0C404-4643-4A14-8386-9B0E37C8E7A1}" type="pres">
      <dgm:prSet presAssocID="{28CDD8C0-CF39-4873-876C-C35A054C3ED2}" presName="nodeFollowingNodes" presStyleLbl="node1" presStyleIdx="5" presStyleCnt="6" custRadScaleRad="116737" custRadScaleInc="-7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A6E44A-2922-4644-AEA9-8FEA7BA1343A}" type="presOf" srcId="{320B7F7B-1141-4040-A941-2A46956428DB}" destId="{7AC39DF4-0436-4F43-8D74-300D9BBAAB2E}" srcOrd="0" destOrd="0" presId="urn:microsoft.com/office/officeart/2005/8/layout/cycle3"/>
    <dgm:cxn modelId="{00363F09-DBD9-400C-BBBC-70A05AFD2DFE}" srcId="{F9EA0C9E-04F7-4F9D-915A-163F2362E9B9}" destId="{FC59A19A-5B38-46BB-819E-916FE485FD00}" srcOrd="4" destOrd="0" parTransId="{D2D36DBC-4FC7-456F-A354-A3F5517E9E08}" sibTransId="{C318064E-BCD1-4C74-B62F-AF2EEDD71786}"/>
    <dgm:cxn modelId="{1EE5E855-A8D6-4E36-9F9A-76307C16AE9B}" srcId="{F9EA0C9E-04F7-4F9D-915A-163F2362E9B9}" destId="{F326E357-AD24-4CA8-BD5B-45ACA795F6EE}" srcOrd="2" destOrd="0" parTransId="{C9F7A0A3-EEF8-4F63-BEF0-2325BC436FE7}" sibTransId="{4A6DEE5D-6590-4BC2-88FC-E92A700CB93B}"/>
    <dgm:cxn modelId="{D182E26E-BDCD-4644-8A79-2E854BD8D10F}" type="presOf" srcId="{443EC04E-4A9C-4CF1-A813-A8CBABE02344}" destId="{3FE04B9F-9CC6-4CFE-A9B1-549FF336305B}" srcOrd="0" destOrd="0" presId="urn:microsoft.com/office/officeart/2005/8/layout/cycle3"/>
    <dgm:cxn modelId="{7B6CB88C-CA50-4DAD-9D0A-EFAD2CB00111}" type="presOf" srcId="{F326E357-AD24-4CA8-BD5B-45ACA795F6EE}" destId="{4DDE08A8-DDEE-449A-A5A2-3D4EBF6CDDBC}" srcOrd="0" destOrd="0" presId="urn:microsoft.com/office/officeart/2005/8/layout/cycle3"/>
    <dgm:cxn modelId="{9651351B-C7B8-4D5E-A532-780F9E86E246}" srcId="{F9EA0C9E-04F7-4F9D-915A-163F2362E9B9}" destId="{443EC04E-4A9C-4CF1-A813-A8CBABE02344}" srcOrd="1" destOrd="0" parTransId="{B365152C-FC3B-40AE-A8DC-414F5A51D1E4}" sibTransId="{115E07BC-D197-4969-BF02-6A22409A2B16}"/>
    <dgm:cxn modelId="{EACC2507-CD45-4F6B-975C-598FFC48B30D}" type="presOf" srcId="{FC59A19A-5B38-46BB-819E-916FE485FD00}" destId="{FD4244F2-4ADB-4C72-8095-8B9504A08AD5}" srcOrd="0" destOrd="0" presId="urn:microsoft.com/office/officeart/2005/8/layout/cycle3"/>
    <dgm:cxn modelId="{11CADACC-B225-4307-8FC0-FD74294D693E}" srcId="{F9EA0C9E-04F7-4F9D-915A-163F2362E9B9}" destId="{FD29126C-6DDC-491C-81E4-8E83E8B3997C}" srcOrd="3" destOrd="0" parTransId="{065798C2-38C0-490B-89B8-A7D1331D3CBD}" sibTransId="{AEE9C5DD-A97C-4110-92B0-6FF8FFBD10CD}"/>
    <dgm:cxn modelId="{ECD2D891-42E1-497C-BC08-1D75A0DFA9D4}" type="presOf" srcId="{F9EA0C9E-04F7-4F9D-915A-163F2362E9B9}" destId="{10297DB1-FEEE-43FB-BD83-C690DB5F978E}" srcOrd="0" destOrd="0" presId="urn:microsoft.com/office/officeart/2005/8/layout/cycle3"/>
    <dgm:cxn modelId="{D62C053E-98EC-4EBA-BDAE-979B80DB28CD}" type="presOf" srcId="{FD29126C-6DDC-491C-81E4-8E83E8B3997C}" destId="{AD47D9D7-D2F4-47F1-9A4B-BCF379E693BB}" srcOrd="0" destOrd="0" presId="urn:microsoft.com/office/officeart/2005/8/layout/cycle3"/>
    <dgm:cxn modelId="{595A0807-49CE-4DCB-A65F-A5B00D4ED011}" type="presOf" srcId="{746E98BD-D663-4870-B3F4-213D5E3E1A98}" destId="{DE096591-0A3E-4A38-8138-67776E73410C}" srcOrd="0" destOrd="0" presId="urn:microsoft.com/office/officeart/2005/8/layout/cycle3"/>
    <dgm:cxn modelId="{4F2EB3DC-B62E-4AD7-BEBD-288C250DB918}" srcId="{F9EA0C9E-04F7-4F9D-915A-163F2362E9B9}" destId="{746E98BD-D663-4870-B3F4-213D5E3E1A98}" srcOrd="0" destOrd="0" parTransId="{8E2D0370-224E-4575-B5A3-77B869E5FFE7}" sibTransId="{320B7F7B-1141-4040-A941-2A46956428DB}"/>
    <dgm:cxn modelId="{6A499802-C09A-42A4-8F52-D8AC1A3C8F92}" type="presOf" srcId="{28CDD8C0-CF39-4873-876C-C35A054C3ED2}" destId="{C010C404-4643-4A14-8386-9B0E37C8E7A1}" srcOrd="0" destOrd="0" presId="urn:microsoft.com/office/officeart/2005/8/layout/cycle3"/>
    <dgm:cxn modelId="{D0A72AE2-2BA1-4F38-BE95-BB11633B141B}" srcId="{F9EA0C9E-04F7-4F9D-915A-163F2362E9B9}" destId="{28CDD8C0-CF39-4873-876C-C35A054C3ED2}" srcOrd="5" destOrd="0" parTransId="{9359B4C6-827E-45A9-A9ED-DECE7CAECCC1}" sibTransId="{C427C634-5F20-48AC-A512-095F99D8DBAD}"/>
    <dgm:cxn modelId="{01562310-9700-4FB8-9F51-58BA3B5F94BC}" type="presParOf" srcId="{10297DB1-FEEE-43FB-BD83-C690DB5F978E}" destId="{DA5A1A31-6D97-4BEC-98D4-6F01D0ABB31D}" srcOrd="0" destOrd="0" presId="urn:microsoft.com/office/officeart/2005/8/layout/cycle3"/>
    <dgm:cxn modelId="{C2BA447B-4668-4FE8-8AFB-26E4735E446C}" type="presParOf" srcId="{DA5A1A31-6D97-4BEC-98D4-6F01D0ABB31D}" destId="{DE096591-0A3E-4A38-8138-67776E73410C}" srcOrd="0" destOrd="0" presId="urn:microsoft.com/office/officeart/2005/8/layout/cycle3"/>
    <dgm:cxn modelId="{0B9905A0-4E96-4C63-8E9C-7F859879E826}" type="presParOf" srcId="{DA5A1A31-6D97-4BEC-98D4-6F01D0ABB31D}" destId="{7AC39DF4-0436-4F43-8D74-300D9BBAAB2E}" srcOrd="1" destOrd="0" presId="urn:microsoft.com/office/officeart/2005/8/layout/cycle3"/>
    <dgm:cxn modelId="{51D2E815-2D13-44AF-9D11-519D6D3D54E3}" type="presParOf" srcId="{DA5A1A31-6D97-4BEC-98D4-6F01D0ABB31D}" destId="{3FE04B9F-9CC6-4CFE-A9B1-549FF336305B}" srcOrd="2" destOrd="0" presId="urn:microsoft.com/office/officeart/2005/8/layout/cycle3"/>
    <dgm:cxn modelId="{323D3233-0EB0-4914-B8BF-24EB4C4FCAF0}" type="presParOf" srcId="{DA5A1A31-6D97-4BEC-98D4-6F01D0ABB31D}" destId="{4DDE08A8-DDEE-449A-A5A2-3D4EBF6CDDBC}" srcOrd="3" destOrd="0" presId="urn:microsoft.com/office/officeart/2005/8/layout/cycle3"/>
    <dgm:cxn modelId="{3885B0D9-C452-4F95-A0C3-769DD6E4ECD5}" type="presParOf" srcId="{DA5A1A31-6D97-4BEC-98D4-6F01D0ABB31D}" destId="{AD47D9D7-D2F4-47F1-9A4B-BCF379E693BB}" srcOrd="4" destOrd="0" presId="urn:microsoft.com/office/officeart/2005/8/layout/cycle3"/>
    <dgm:cxn modelId="{4D7CB687-F26C-457E-864F-354E3F5ED163}" type="presParOf" srcId="{DA5A1A31-6D97-4BEC-98D4-6F01D0ABB31D}" destId="{FD4244F2-4ADB-4C72-8095-8B9504A08AD5}" srcOrd="5" destOrd="0" presId="urn:microsoft.com/office/officeart/2005/8/layout/cycle3"/>
    <dgm:cxn modelId="{AFA6501E-9B6E-419F-B0B3-A568249055C3}" type="presParOf" srcId="{DA5A1A31-6D97-4BEC-98D4-6F01D0ABB31D}" destId="{C010C404-4643-4A14-8386-9B0E37C8E7A1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C39DF4-0436-4F43-8D74-300D9BBAAB2E}">
      <dsp:nvSpPr>
        <dsp:cNvPr id="0" name=""/>
        <dsp:cNvSpPr/>
      </dsp:nvSpPr>
      <dsp:spPr>
        <a:xfrm>
          <a:off x="1304579" y="-7515"/>
          <a:ext cx="6534841" cy="6534841"/>
        </a:xfrm>
        <a:prstGeom prst="circularArrow">
          <a:avLst>
            <a:gd name="adj1" fmla="val 5274"/>
            <a:gd name="adj2" fmla="val 312630"/>
            <a:gd name="adj3" fmla="val 14216888"/>
            <a:gd name="adj4" fmla="val 17133600"/>
            <a:gd name="adj5" fmla="val 5477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E096591-0A3E-4A38-8138-67776E73410C}">
      <dsp:nvSpPr>
        <dsp:cNvPr id="0" name=""/>
        <dsp:cNvSpPr/>
      </dsp:nvSpPr>
      <dsp:spPr>
        <a:xfrm>
          <a:off x="3321843" y="234"/>
          <a:ext cx="2500312" cy="125015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ЦЕЛЬ</a:t>
          </a:r>
          <a:endParaRPr lang="ru-RU" sz="16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82871" y="61262"/>
        <a:ext cx="2378256" cy="1128100"/>
      </dsp:txXfrm>
    </dsp:sp>
    <dsp:sp modelId="{3FE04B9F-9CC6-4CFE-A9B1-549FF336305B}">
      <dsp:nvSpPr>
        <dsp:cNvPr id="0" name=""/>
        <dsp:cNvSpPr/>
      </dsp:nvSpPr>
      <dsp:spPr>
        <a:xfrm>
          <a:off x="5617721" y="1325760"/>
          <a:ext cx="2500312" cy="1250156"/>
        </a:xfrm>
        <a:prstGeom prst="roundRect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ПОДГОТОВКА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РЕБЁНКА К ВОСПРИЯТИЮ СКАЗКИ</a:t>
          </a:r>
          <a:endParaRPr lang="ru-RU" sz="16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678749" y="1386788"/>
        <a:ext cx="2378256" cy="1128100"/>
      </dsp:txXfrm>
    </dsp:sp>
    <dsp:sp modelId="{4DDE08A8-DDEE-449A-A5A2-3D4EBF6CDDBC}">
      <dsp:nvSpPr>
        <dsp:cNvPr id="0" name=""/>
        <dsp:cNvSpPr/>
      </dsp:nvSpPr>
      <dsp:spPr>
        <a:xfrm>
          <a:off x="5868143" y="3717969"/>
          <a:ext cx="2500312" cy="1250156"/>
        </a:xfrm>
        <a:prstGeom prst="roundRect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ЗНАКОМСТВО СО СКАЗКОЙ</a:t>
          </a:r>
          <a:endParaRPr lang="ru-RU" sz="16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929171" y="3778997"/>
        <a:ext cx="2378256" cy="1128100"/>
      </dsp:txXfrm>
    </dsp:sp>
    <dsp:sp modelId="{AD47D9D7-D2F4-47F1-9A4B-BCF379E693BB}">
      <dsp:nvSpPr>
        <dsp:cNvPr id="0" name=""/>
        <dsp:cNvSpPr/>
      </dsp:nvSpPr>
      <dsp:spPr>
        <a:xfrm>
          <a:off x="3321843" y="5302337"/>
          <a:ext cx="2500312" cy="1250156"/>
        </a:xfrm>
        <a:prstGeom prst="roundRect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НОВОЕ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«ОТКРЫТИЕ»</a:t>
          </a:r>
          <a:endParaRPr lang="ru-RU" sz="16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82871" y="5363365"/>
        <a:ext cx="2378256" cy="1128100"/>
      </dsp:txXfrm>
    </dsp:sp>
    <dsp:sp modelId="{FD4244F2-4ADB-4C72-8095-8B9504A08AD5}">
      <dsp:nvSpPr>
        <dsp:cNvPr id="0" name=""/>
        <dsp:cNvSpPr/>
      </dsp:nvSpPr>
      <dsp:spPr>
        <a:xfrm>
          <a:off x="467545" y="3600401"/>
          <a:ext cx="2500312" cy="1250156"/>
        </a:xfrm>
        <a:prstGeom prst="roundRect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ВВЕДЕНИЕ   «ОТКРЫТИЙ»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ПОВСЕДНЕВНУЮ ЖИЗНЬ РЕБЁНКА</a:t>
          </a:r>
          <a:endParaRPr lang="ru-RU" sz="16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28573" y="3661429"/>
        <a:ext cx="2378256" cy="1128100"/>
      </dsp:txXfrm>
    </dsp:sp>
    <dsp:sp modelId="{C010C404-4643-4A14-8386-9B0E37C8E7A1}">
      <dsp:nvSpPr>
        <dsp:cNvPr id="0" name=""/>
        <dsp:cNvSpPr/>
      </dsp:nvSpPr>
      <dsp:spPr>
        <a:xfrm>
          <a:off x="539560" y="1296137"/>
          <a:ext cx="2500312" cy="125015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СОВМЕСТНОЕ ОСМЫСЛЕНИЕ   СОДЕРЖАНИЯ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СКАЗКИ В НОВОЙ СИТУАЦИИ</a:t>
          </a:r>
          <a:endParaRPr lang="ru-RU" sz="16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00588" y="1357165"/>
        <a:ext cx="2378256" cy="1128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5803D-4834-450D-9F26-BC5A40225F0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A218E-3A6B-4ECA-A686-2E7B61C834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8B274-E6AF-4773-AC84-F370AAF37BC0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8725E-B2B9-43ED-9B05-F370477B1F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05292-67BC-4B26-816F-8EE8087D26C9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611AB-666F-4744-8207-5E669BFD58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D0AB0-5608-4ABF-8D59-BEAA99AF87E2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D46E3-2E62-45FC-A85F-8E6AC35DD6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D6FD6-D06D-456F-BC9A-A224176C0982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42390-4B78-46EC-AC47-A28C689F99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3A168-3EA8-4372-B691-3B8BC56F76B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94119-83D7-4C9C-8899-5CDBB53D58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9D6DE-F083-4DF2-89C7-BCEB9914E9F4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63DC5-B3E3-41F9-851C-1DA903F194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688B3-D9DD-422E-8048-2DCAC555B270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FB4F9-ACC2-43F9-92E8-3810C77770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18B6E-53A5-4406-9F1D-1C87008E900E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0A637-27AD-44C2-BB26-8035D584E1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4F9D-DE1E-4722-9353-D3EBDCB5CD45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BBC02-FF9D-418E-85F7-70C2EE79F6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D8DBB-C8B3-4769-91A7-B0CF182EB7DF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14C1F-F74C-4545-83FB-ADD4628840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97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10C445-1668-4882-9D7C-8F956327175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3EE16F4-3621-4184-9B49-D6EBE6EF76E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4593847"/>
            <a:ext cx="8352928" cy="158417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Использование наследия </a:t>
            </a:r>
            <a:b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Василия Александровича Сухомлинского</a:t>
            </a:r>
            <a:b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 организации воспитательных диалогов с детьми</a:t>
            </a:r>
            <a:b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2400" b="1" dirty="0">
              <a:ln>
                <a:solidFill>
                  <a:srgbClr val="FF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4831" y="285021"/>
            <a:ext cx="4968552" cy="12709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"Чтение - это окошко, через которое дети видят и познают мир и самих себя" </a:t>
            </a:r>
          </a:p>
          <a:p>
            <a:pPr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В.А. Сухомлинский </a:t>
            </a:r>
            <a:br>
              <a:rPr lang="ru-RU" sz="1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1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1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1800" b="1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vip\Desktop\картинки\Suxoml_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4105275" cy="3078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39130" y="3501008"/>
            <a:ext cx="78657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0B0F0"/>
                </a:solidFill>
                <a:latin typeface="Cambria" panose="02040503050406030204" pitchFamily="18" charset="0"/>
              </a:rPr>
              <a:t>ДИАЛОГИ С РЕБЁНКОМ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836712"/>
            <a:ext cx="5379991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ГОВОРЯТ ДЕТИ…</a:t>
            </a:r>
          </a:p>
        </p:txBody>
      </p:sp>
      <p:pic>
        <p:nvPicPr>
          <p:cNvPr id="4099" name="Picture 2" descr="C:\Users\vip\Desktop\картинки\9308695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263"/>
            <a:ext cx="42481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" descr="C:\Users\vip\Desktop\картинки\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4797425"/>
            <a:ext cx="4824412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2519363" y="188913"/>
            <a:ext cx="6624637" cy="3348037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11960" y="373063"/>
            <a:ext cx="4765353" cy="2073275"/>
          </a:xfrm>
        </p:spPr>
        <p:txBody>
          <a:bodyPr/>
          <a:lstStyle/>
          <a:p>
            <a:pPr algn="r" eaLnBrk="1" hangingPunct="1"/>
            <a:r>
              <a:rPr lang="ru-RU" alt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«Ребенок- зеркало семьи, как в капле</a:t>
            </a:r>
            <a: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alt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воды отражается солнце,</a:t>
            </a:r>
            <a: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alt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так в детях отражается нравственная</a:t>
            </a:r>
            <a: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alt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чистота матери и отца»</a:t>
            </a:r>
            <a: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alt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В.А. Сухомлинский</a:t>
            </a:r>
            <a: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alt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5602" name="Picture 2" descr="C:\Users\vip\Desktop\картинки\9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2038290" cy="2935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3" descr="C:\Users\vip\Desktop\картинки\296_4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484784"/>
            <a:ext cx="2160240" cy="300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4" name="Picture 4" descr="C:\Users\vip\Desktop\картинки\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076325" cy="3017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10" name="Picture 10" descr="C:\Users\vip\Desktop\картинки\0_8b372_cf5d75c7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429000"/>
            <a:ext cx="2232273" cy="2877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6205" y="1844824"/>
            <a:ext cx="8820291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ДИАЛОГИ С РЕБЁНКОМ </a:t>
            </a:r>
          </a:p>
          <a:p>
            <a:pPr algn="ctr">
              <a:defRPr/>
            </a:pPr>
            <a:r>
              <a:rPr lang="ru-RU" sz="2800" b="1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ПО СКАЗКАМ В.А. СУХОМЛИНСКОГО</a:t>
            </a:r>
          </a:p>
          <a:p>
            <a:pPr algn="ctr">
              <a:defRPr/>
            </a:pPr>
            <a:r>
              <a:rPr lang="ru-RU" sz="2800" b="1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О </a:t>
            </a:r>
            <a:r>
              <a:rPr lang="ru-RU" sz="2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ЯВЛЕНИЯХ ПРИРОДЫ, </a:t>
            </a:r>
          </a:p>
          <a:p>
            <a:pPr algn="ctr">
              <a:defRPr/>
            </a:pPr>
            <a:r>
              <a:rPr lang="ru-RU" sz="2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О ДОБРОТЕ</a:t>
            </a:r>
            <a:r>
              <a:rPr lang="ru-RU" sz="2800" b="1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, </a:t>
            </a:r>
            <a:endParaRPr lang="ru-RU" sz="2800" b="1" dirty="0" smtClean="0">
              <a:ln w="9525">
                <a:solidFill>
                  <a:sysClr val="windowText" lastClr="000000"/>
                </a:solidFill>
                <a:prstDash val="solid"/>
              </a:ln>
              <a:solidFill>
                <a:srgbClr val="FF00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entury" panose="02040604050505020304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О ДРУЖБЕ</a:t>
            </a:r>
            <a:r>
              <a:rPr lang="ru-RU" sz="2800" b="1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, </a:t>
            </a:r>
            <a:r>
              <a:rPr lang="ru-RU" sz="2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О ЛЮБВИ</a:t>
            </a:r>
            <a:r>
              <a:rPr lang="ru-RU" sz="2800" b="1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, ЗАБОТЕ…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496944" cy="4149080"/>
          </a:xfrm>
        </p:spPr>
        <p:txBody>
          <a:bodyPr/>
          <a:lstStyle/>
          <a:p>
            <a:pPr algn="ctr">
              <a:buNone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>
              <a:buNone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>
              <a:buNone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>
              <a:buNone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dirty="0">
              <a:latin typeface="Century" pitchFamily="18" charset="0"/>
            </a:endParaRPr>
          </a:p>
        </p:txBody>
      </p:sp>
      <p:pic>
        <p:nvPicPr>
          <p:cNvPr id="3072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1784838" cy="1872208"/>
          </a:xfrm>
          <a:prstGeom prst="rect">
            <a:avLst/>
          </a:prstGeom>
          <a:noFill/>
        </p:spPr>
      </p:pic>
      <p:pic>
        <p:nvPicPr>
          <p:cNvPr id="30724" name="Picture 4" descr="Картинки по запросу клипарт капель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3601" y="404664"/>
            <a:ext cx="2190400" cy="25202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07704" y="260648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" pitchFamily="18" charset="0"/>
              </a:rPr>
              <a:t>«Снежинка и капелька».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437112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Бегала Аленка по льду. Падали снежинки. Будто плыли в воздухе. Одна снежинка опустилась на Аленкин рукав. Смотрит Аленка на пушистую снежинку. Шестиконечная звездочка, такая красивая, блестящая. Словно сказочный мастер вырезал ее из серебряной пластиночки.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Наклонила Аленка лицо к снежинке. Смотрит, любуется ею. И вдруг случилось чудо: снежинка стала капелькой 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6632"/>
          <a:ext cx="914400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1" name="Picture 2" descr="Картинки по запросу солнышко клипарт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556668"/>
            <a:ext cx="3672557" cy="367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827584" y="-16351"/>
            <a:ext cx="73448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Для чего говорят «Спасибо»? </a:t>
            </a:r>
            <a:endParaRPr kumimoji="0" lang="ru-RU" sz="3600" b="1" i="0" u="none" strike="noStrike" spc="300" normalizeH="0" baseline="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924944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По лесной дороге шли двое – дедушка и мальчик. Было жарко, захотелось им пить.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Путники подошли к ручью. Тихо журчала прохладная вода. Они наклонились, напились.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– Спасибо тебе, ручей, – сказал дедушка. Мальчик засмеялся.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– Вы зачем сказали ручью «спасибо»? – спросил он дедушку. – Ведь ручей не живой, не услышит ваших слов, не поймет вашей благодарности.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– Это так. Если бы напился волк, он бы «спасибо» не сказал. А мы не волки, мы – люди. Знаешь ли ты, для чего человек говорит «спасибо»?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Подумай, кому нужно это слово?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kumimoji="0" lang="ru-RU" i="0" u="none" strike="noStrike" normalizeH="0" baseline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Calibri" pitchFamily="34" charset="0"/>
                <a:cs typeface="Times New Roman" pitchFamily="18" charset="0"/>
              </a:rPr>
              <a:t>Мальчик задумался. Времени у него было много. Путь предстоял Долгий…</a:t>
            </a:r>
            <a:endParaRPr kumimoji="0" lang="ru-RU" i="0" u="none" strike="noStrike" normalizeH="0" baseline="0" dirty="0" smtClean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3810000" cy="273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3860800"/>
            <a:ext cx="5986463" cy="2409825"/>
          </a:xfrm>
        </p:spPr>
        <p:txBody>
          <a:bodyPr rtlCol="0"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"Чтобы заложить в годы детства основу человечности и гражданственности, надо дать ребенку правильное видение добра и зла"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738" y="692150"/>
            <a:ext cx="5148262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"Воспитывая своего ребенка, ты воспитываешь себя, утверждаешь свое человеческое достоинство"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3492500" y="333375"/>
            <a:ext cx="5651500" cy="3527425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107950" y="3213100"/>
            <a:ext cx="6192838" cy="3644900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325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Century</vt:lpstr>
      <vt:lpstr>Constantia</vt:lpstr>
      <vt:lpstr>Times New Roman</vt:lpstr>
      <vt:lpstr>Тема Office</vt:lpstr>
      <vt:lpstr> Использование наследия  Василия Александровича Сухомлинского  в организации воспитательных диалогов с детьми </vt:lpstr>
      <vt:lpstr>Презентация PowerPoint</vt:lpstr>
      <vt:lpstr>«Ребенок- зеркало семьи, как в капле воды отражается солнце, так в детях отражается нравственная чистота матери и отца» В.А. Сухомлинский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vip</dc:creator>
  <cp:lastModifiedBy>r</cp:lastModifiedBy>
  <cp:revision>74</cp:revision>
  <dcterms:created xsi:type="dcterms:W3CDTF">2017-03-21T17:46:18Z</dcterms:created>
  <dcterms:modified xsi:type="dcterms:W3CDTF">2017-05-10T20:55:02Z</dcterms:modified>
</cp:coreProperties>
</file>