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764704"/>
            <a:ext cx="7772400" cy="1470025"/>
          </a:xfrm>
        </p:spPr>
        <p:txBody>
          <a:bodyPr>
            <a:normAutofit fontScale="90000"/>
          </a:bodyPr>
          <a:lstStyle/>
          <a:p>
            <a:r>
              <a:rPr lang="ru-RU" b="1" dirty="0">
                <a:solidFill>
                  <a:srgbClr val="333333"/>
                </a:solidFill>
                <a:latin typeface="Arial"/>
              </a:rPr>
              <a:t>Основные формы работы с семьёй по формированию здорового образа жизни дошкольника.</a:t>
            </a:r>
            <a:endParaRPr lang="ru-RU" dirty="0"/>
          </a:p>
        </p:txBody>
      </p:sp>
      <p:sp>
        <p:nvSpPr>
          <p:cNvPr id="3" name="Подзаголовок 2"/>
          <p:cNvSpPr>
            <a:spLocks noGrp="1"/>
          </p:cNvSpPr>
          <p:nvPr>
            <p:ph type="subTitle" idx="1"/>
          </p:nvPr>
        </p:nvSpPr>
        <p:spPr>
          <a:xfrm>
            <a:off x="4860032" y="4149080"/>
            <a:ext cx="4104456" cy="2448272"/>
          </a:xfrm>
        </p:spPr>
        <p:txBody>
          <a:bodyPr>
            <a:normAutofit/>
          </a:bodyPr>
          <a:lstStyle/>
          <a:p>
            <a:endParaRPr lang="ru-RU" sz="2800" b="1" dirty="0">
              <a:solidFill>
                <a:schemeClr val="tx1"/>
              </a:solidFill>
            </a:endParaRPr>
          </a:p>
        </p:txBody>
      </p:sp>
    </p:spTree>
    <p:extLst>
      <p:ext uri="{BB962C8B-B14F-4D97-AF65-F5344CB8AC3E}">
        <p14:creationId xmlns:p14="http://schemas.microsoft.com/office/powerpoint/2010/main" val="3732116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322714"/>
          </a:xfrm>
        </p:spPr>
        <p:txBody>
          <a:bodyPr>
            <a:noAutofit/>
          </a:bodyPr>
          <a:lstStyle/>
          <a:p>
            <a:pPr algn="l"/>
            <a:r>
              <a:rPr lang="ru-RU" sz="2000" b="1" i="1" u="sng" dirty="0" smtClean="0">
                <a:solidFill>
                  <a:srgbClr val="333333"/>
                </a:solidFill>
                <a:latin typeface="Arial"/>
              </a:rPr>
              <a:t>8. Тематические консультации </a:t>
            </a:r>
            <a:r>
              <a:rPr lang="ru-RU" sz="2000" dirty="0" smtClean="0">
                <a:solidFill>
                  <a:srgbClr val="333333"/>
                </a:solidFill>
                <a:latin typeface="Arial"/>
              </a:rPr>
              <a:t>организуются </a:t>
            </a:r>
            <a:r>
              <a:rPr lang="ru-RU" sz="2000" dirty="0">
                <a:solidFill>
                  <a:srgbClr val="333333"/>
                </a:solidFill>
                <a:latin typeface="Arial"/>
              </a:rPr>
              <a:t>с целью ответить на все вопросы, интересующие родителей. Часть консультации посвящается трудностям воспитания детей. Они могут проводиться и специалистами по общим и специальным вопросам, например, развитию музыкальности у ребенка, охране его психики, обучению грамоте и др. Консультации близки к беседам, основная их разница в том, что последние предусматривают диалог, его ведет организатор бесед. Педагог стремится дать родителям квалифицированный совет, чему-то научить. Эта форма помогает ближе узнать жизнь семьи и оказать помощь там, где больше всего она нужна, побуждает родителей серьезно присматриваться к детям, задумываться над тем, какими путями их лучше воспитывать. Главное назначение консультации — родители убеждаются в том, что в детском саду они могут получить поддержку и совет. Существуют и </a:t>
            </a:r>
            <a:r>
              <a:rPr lang="ru-RU" sz="2000" i="1" dirty="0">
                <a:solidFill>
                  <a:srgbClr val="333333"/>
                </a:solidFill>
                <a:latin typeface="Arial"/>
              </a:rPr>
              <a:t>«заочные» консультации</a:t>
            </a:r>
            <a:r>
              <a:rPr lang="ru-RU" sz="2000" dirty="0">
                <a:solidFill>
                  <a:srgbClr val="333333"/>
                </a:solidFill>
                <a:latin typeface="Arial"/>
              </a:rPr>
              <a:t>. Готовится ящик (конверт) для вопросов родителей. Читая почту, педагог может заранее подготовить полный ответ, изучить литературу, посоветоваться с коллегами или переадресовать вопрос. Эта форма получила отклик у родителей. Как показал наш опыт проведения «заочной» консультации, родители задавали разнообразные вопросы, о которых не желали говорить вслух.</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2980239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466730"/>
          </a:xfrm>
        </p:spPr>
        <p:txBody>
          <a:bodyPr>
            <a:normAutofit/>
          </a:bodyPr>
          <a:lstStyle/>
          <a:p>
            <a:pPr algn="l"/>
            <a:r>
              <a:rPr lang="ru-RU" sz="2000" dirty="0" smtClean="0">
                <a:solidFill>
                  <a:srgbClr val="333333"/>
                </a:solidFill>
                <a:latin typeface="Arial"/>
              </a:rPr>
              <a:t>9. В </a:t>
            </a:r>
            <a:r>
              <a:rPr lang="ru-RU" sz="2000" dirty="0">
                <a:solidFill>
                  <a:srgbClr val="333333"/>
                </a:solidFill>
                <a:latin typeface="Arial"/>
              </a:rPr>
              <a:t>настоящее время особой популярностью как у педагогов, так и у родителей пользуются </a:t>
            </a:r>
            <a:r>
              <a:rPr lang="ru-RU" sz="2000" b="1" i="1" u="sng" dirty="0">
                <a:solidFill>
                  <a:srgbClr val="333333"/>
                </a:solidFill>
                <a:latin typeface="Arial"/>
              </a:rPr>
              <a:t>нетрадиционные формы общения с родителями</a:t>
            </a:r>
            <a:r>
              <a:rPr lang="ru-RU" sz="2000" b="1" i="1" u="sng" dirty="0" smtClean="0">
                <a:solidFill>
                  <a:srgbClr val="333333"/>
                </a:solidFill>
                <a:latin typeface="Arial"/>
              </a:rPr>
              <a:t>. </a:t>
            </a:r>
            <a:r>
              <a:rPr lang="ru-RU" sz="2000" dirty="0" smtClean="0">
                <a:solidFill>
                  <a:srgbClr val="333333"/>
                </a:solidFill>
                <a:latin typeface="Arial"/>
              </a:rPr>
              <a:t>Они </a:t>
            </a:r>
            <a:r>
              <a:rPr lang="ru-RU" sz="2000" dirty="0">
                <a:solidFill>
                  <a:srgbClr val="333333"/>
                </a:solidFill>
                <a:latin typeface="Arial"/>
              </a:rPr>
              <a:t>построены по типу телевизионных и развлекательных программ, игр и направлены на установление неформальных контактов с родителями, привлечение их внимания к детскому саду.</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1859517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372464139"/>
              </p:ext>
            </p:extLst>
          </p:nvPr>
        </p:nvGraphicFramePr>
        <p:xfrm>
          <a:off x="2" y="0"/>
          <a:ext cx="9143997" cy="6917055"/>
        </p:xfrm>
        <a:graphic>
          <a:graphicData uri="http://schemas.openxmlformats.org/drawingml/2006/table">
            <a:tbl>
              <a:tblPr/>
              <a:tblGrid>
                <a:gridCol w="3047999"/>
                <a:gridCol w="3047999"/>
                <a:gridCol w="3047999"/>
              </a:tblGrid>
              <a:tr h="428626">
                <a:tc>
                  <a:txBody>
                    <a:bodyPr/>
                    <a:lstStyle/>
                    <a:p>
                      <a:r>
                        <a:rPr lang="ru-RU" sz="1600" b="1" cap="all" dirty="0">
                          <a:effectLst/>
                          <a:latin typeface="Segoe UI"/>
                        </a:rPr>
                        <a:t>НАИМЕНОВАНИЕ</a:t>
                      </a:r>
                    </a:p>
                  </a:txBody>
                  <a:tcPr marL="0" marR="0" marT="0" marB="0" anchor="ctr">
                    <a:lnL>
                      <a:noFill/>
                    </a:lnL>
                    <a:lnR>
                      <a:noFill/>
                    </a:lnR>
                    <a:lnT>
                      <a:noFill/>
                    </a:lnT>
                    <a:lnB>
                      <a:noFill/>
                    </a:lnB>
                    <a:solidFill>
                      <a:srgbClr val="F2F2F2"/>
                    </a:solidFill>
                  </a:tcPr>
                </a:tc>
                <a:tc>
                  <a:txBody>
                    <a:bodyPr/>
                    <a:lstStyle/>
                    <a:p>
                      <a:r>
                        <a:rPr lang="ru-RU" sz="1600" b="1">
                          <a:effectLst/>
                        </a:rPr>
                        <a:t>С какой целью</a:t>
                      </a:r>
                      <a:br>
                        <a:rPr lang="ru-RU" sz="1600" b="1">
                          <a:effectLst/>
                        </a:rPr>
                      </a:br>
                      <a:r>
                        <a:rPr lang="ru-RU" sz="1600" b="1">
                          <a:effectLst/>
                        </a:rPr>
                        <a:t>используется эта форма</a:t>
                      </a:r>
                      <a:endParaRPr lang="ru-RU" sz="1600">
                        <a:effectLst/>
                      </a:endParaRPr>
                    </a:p>
                  </a:txBody>
                  <a:tcPr marL="0" marR="0" marT="0" marB="0" anchor="ctr">
                    <a:lnL>
                      <a:noFill/>
                    </a:lnL>
                    <a:lnR>
                      <a:noFill/>
                    </a:lnR>
                    <a:lnT>
                      <a:noFill/>
                    </a:lnT>
                    <a:lnB>
                      <a:noFill/>
                    </a:lnB>
                    <a:solidFill>
                      <a:srgbClr val="F2F2F2"/>
                    </a:solidFill>
                  </a:tcPr>
                </a:tc>
                <a:tc>
                  <a:txBody>
                    <a:bodyPr/>
                    <a:lstStyle/>
                    <a:p>
                      <a:r>
                        <a:rPr lang="ru-RU" sz="1600" b="1">
                          <a:effectLst/>
                        </a:rPr>
                        <a:t>Формы проведения</a:t>
                      </a:r>
                      <a:br>
                        <a:rPr lang="ru-RU" sz="1600" b="1">
                          <a:effectLst/>
                        </a:rPr>
                      </a:br>
                      <a:r>
                        <a:rPr lang="ru-RU" sz="1600" b="1">
                          <a:effectLst/>
                        </a:rPr>
                        <a:t>общения</a:t>
                      </a:r>
                      <a:endParaRPr lang="ru-RU" sz="1600">
                        <a:effectLst/>
                      </a:endParaRPr>
                    </a:p>
                  </a:txBody>
                  <a:tcPr marL="0" marR="0" marT="0" marB="0" anchor="ctr">
                    <a:lnL>
                      <a:noFill/>
                    </a:lnL>
                    <a:lnR>
                      <a:noFill/>
                    </a:lnR>
                    <a:lnT>
                      <a:noFill/>
                    </a:lnT>
                    <a:lnB>
                      <a:noFill/>
                    </a:lnB>
                    <a:solidFill>
                      <a:srgbClr val="F2F2F2"/>
                    </a:solidFill>
                  </a:tcPr>
                </a:tc>
              </a:tr>
              <a:tr h="1071563">
                <a:tc>
                  <a:txBody>
                    <a:bodyPr/>
                    <a:lstStyle/>
                    <a:p>
                      <a:r>
                        <a:rPr lang="ru-RU" sz="1600">
                          <a:effectLst/>
                        </a:rPr>
                        <a:t>Информационно - аналитические</a:t>
                      </a:r>
                    </a:p>
                  </a:txBody>
                  <a:tcPr marL="0" marR="0" marT="0" marB="0" anchor="ctr">
                    <a:lnL>
                      <a:noFill/>
                    </a:lnL>
                    <a:lnR>
                      <a:noFill/>
                    </a:lnR>
                    <a:lnT>
                      <a:noFill/>
                    </a:lnT>
                    <a:lnB>
                      <a:noFill/>
                    </a:lnB>
                    <a:solidFill>
                      <a:srgbClr val="F2F2F2"/>
                    </a:solidFill>
                  </a:tcPr>
                </a:tc>
                <a:tc>
                  <a:txBody>
                    <a:bodyPr/>
                    <a:lstStyle/>
                    <a:p>
                      <a:r>
                        <a:rPr lang="ru-RU" sz="1600">
                          <a:effectLst/>
                        </a:rPr>
                        <a:t>Выявление интересов, потребностей, запросов  родителей, уровня их педагогической грамотности</a:t>
                      </a:r>
                    </a:p>
                  </a:txBody>
                  <a:tcPr marL="0" marR="0" marT="0" marB="0" anchor="ctr">
                    <a:lnL>
                      <a:noFill/>
                    </a:lnL>
                    <a:lnR>
                      <a:noFill/>
                    </a:lnR>
                    <a:lnT>
                      <a:noFill/>
                    </a:lnT>
                    <a:lnB>
                      <a:noFill/>
                    </a:lnB>
                    <a:solidFill>
                      <a:srgbClr val="F2F2F2"/>
                    </a:solidFill>
                  </a:tcPr>
                </a:tc>
                <a:tc>
                  <a:txBody>
                    <a:bodyPr/>
                    <a:lstStyle/>
                    <a:p>
                      <a:r>
                        <a:rPr lang="ru-RU" sz="1600">
                          <a:effectLst/>
                        </a:rPr>
                        <a:t>Проведение социологических срезов, опросов, «Почтовый ящик» </a:t>
                      </a:r>
                    </a:p>
                  </a:txBody>
                  <a:tcPr marL="0" marR="0" marT="0" marB="0" anchor="ctr">
                    <a:lnL>
                      <a:noFill/>
                    </a:lnL>
                    <a:lnR>
                      <a:noFill/>
                    </a:lnR>
                    <a:lnT>
                      <a:noFill/>
                    </a:lnT>
                    <a:lnB>
                      <a:noFill/>
                    </a:lnB>
                    <a:solidFill>
                      <a:srgbClr val="F2F2F2"/>
                    </a:solidFill>
                  </a:tcPr>
                </a:tc>
              </a:tr>
              <a:tr h="857250">
                <a:tc>
                  <a:txBody>
                    <a:bodyPr/>
                    <a:lstStyle/>
                    <a:p>
                      <a:r>
                        <a:rPr lang="ru-RU" sz="1600">
                          <a:effectLst/>
                        </a:rPr>
                        <a:t>Досуговые</a:t>
                      </a:r>
                    </a:p>
                  </a:txBody>
                  <a:tcPr marL="0" marR="0" marT="0" marB="0" anchor="ctr">
                    <a:lnL>
                      <a:noFill/>
                    </a:lnL>
                    <a:lnR>
                      <a:noFill/>
                    </a:lnR>
                    <a:lnT>
                      <a:noFill/>
                    </a:lnT>
                    <a:lnB>
                      <a:noFill/>
                    </a:lnB>
                    <a:solidFill>
                      <a:srgbClr val="F2F2F2"/>
                    </a:solidFill>
                  </a:tcPr>
                </a:tc>
                <a:tc>
                  <a:txBody>
                    <a:bodyPr/>
                    <a:lstStyle/>
                    <a:p>
                      <a:r>
                        <a:rPr lang="ru-RU" sz="1600">
                          <a:effectLst/>
                        </a:rPr>
                        <a:t>Установление эмоционального контакта между педагогами, родителями, детьми</a:t>
                      </a:r>
                    </a:p>
                  </a:txBody>
                  <a:tcPr marL="0" marR="0" marT="0" marB="0" anchor="ctr">
                    <a:lnL>
                      <a:noFill/>
                    </a:lnL>
                    <a:lnR>
                      <a:noFill/>
                    </a:lnR>
                    <a:lnT>
                      <a:noFill/>
                    </a:lnT>
                    <a:lnB>
                      <a:noFill/>
                    </a:lnB>
                    <a:solidFill>
                      <a:srgbClr val="F2F2F2"/>
                    </a:solidFill>
                  </a:tcPr>
                </a:tc>
                <a:tc>
                  <a:txBody>
                    <a:bodyPr/>
                    <a:lstStyle/>
                    <a:p>
                      <a:r>
                        <a:rPr lang="ru-RU" sz="1600">
                          <a:effectLst/>
                        </a:rPr>
                        <a:t>Совместные досуги, праздники, участие родителей и детей в выставках</a:t>
                      </a:r>
                    </a:p>
                  </a:txBody>
                  <a:tcPr marL="0" marR="0" marT="0" marB="0" anchor="ctr">
                    <a:lnL>
                      <a:noFill/>
                    </a:lnL>
                    <a:lnR>
                      <a:noFill/>
                    </a:lnR>
                    <a:lnT>
                      <a:noFill/>
                    </a:lnT>
                    <a:lnB>
                      <a:noFill/>
                    </a:lnB>
                    <a:solidFill>
                      <a:srgbClr val="F2F2F2"/>
                    </a:solidFill>
                  </a:tcPr>
                </a:tc>
              </a:tr>
              <a:tr h="2571750">
                <a:tc>
                  <a:txBody>
                    <a:bodyPr/>
                    <a:lstStyle/>
                    <a:p>
                      <a:r>
                        <a:rPr lang="ru-RU" sz="1600" dirty="0">
                          <a:effectLst/>
                        </a:rPr>
                        <a:t>Познавательные</a:t>
                      </a:r>
                    </a:p>
                  </a:txBody>
                  <a:tcPr marL="0" marR="0" marT="0" marB="0" anchor="ctr">
                    <a:lnL>
                      <a:noFill/>
                    </a:lnL>
                    <a:lnR>
                      <a:noFill/>
                    </a:lnR>
                    <a:lnT>
                      <a:noFill/>
                    </a:lnT>
                    <a:lnB>
                      <a:noFill/>
                    </a:lnB>
                    <a:solidFill>
                      <a:srgbClr val="F2F2F2"/>
                    </a:solidFill>
                  </a:tcPr>
                </a:tc>
                <a:tc>
                  <a:txBody>
                    <a:bodyPr/>
                    <a:lstStyle/>
                    <a:p>
                      <a:r>
                        <a:rPr lang="ru-RU" sz="1600">
                          <a:effectLst/>
                        </a:rPr>
                        <a:t>Ознакомление родителей с возрастными и психологическими особенностями детей дошкольного возраста. Формирование у родителей практических навыков воспитания детей</a:t>
                      </a:r>
                    </a:p>
                  </a:txBody>
                  <a:tcPr marL="0" marR="0" marT="0" marB="0" anchor="ctr">
                    <a:lnL>
                      <a:noFill/>
                    </a:lnL>
                    <a:lnR>
                      <a:noFill/>
                    </a:lnR>
                    <a:lnT>
                      <a:noFill/>
                    </a:lnT>
                    <a:lnB>
                      <a:noFill/>
                    </a:lnB>
                    <a:solidFill>
                      <a:srgbClr val="F2F2F2"/>
                    </a:solidFill>
                  </a:tcPr>
                </a:tc>
                <a:tc>
                  <a:txBody>
                    <a:bodyPr/>
                    <a:lstStyle/>
                    <a:p>
                      <a:r>
                        <a:rPr lang="ru-RU" sz="1600" dirty="0">
                          <a:effectLst/>
                        </a:rPr>
                        <a:t>Семинары - практикумы, педагогический брифинг, педагогическая гостиная, проведение собраний, консультаций в нетрадиционной форме, устные педагогические журналы, игры с педагогическим содержанием, педагогическая библиотека для родителей</a:t>
                      </a:r>
                    </a:p>
                  </a:txBody>
                  <a:tcPr marL="0" marR="0" marT="0" marB="0" anchor="ctr">
                    <a:lnL>
                      <a:noFill/>
                    </a:lnL>
                    <a:lnR>
                      <a:noFill/>
                    </a:lnR>
                    <a:lnT>
                      <a:noFill/>
                    </a:lnT>
                    <a:lnB>
                      <a:noFill/>
                    </a:lnB>
                    <a:solidFill>
                      <a:srgbClr val="F2F2F2"/>
                    </a:solidFill>
                  </a:tcPr>
                </a:tc>
              </a:tr>
              <a:tr h="1928812">
                <a:tc>
                  <a:txBody>
                    <a:bodyPr/>
                    <a:lstStyle/>
                    <a:p>
                      <a:r>
                        <a:rPr lang="ru-RU" sz="1600">
                          <a:effectLst/>
                        </a:rPr>
                        <a:t>Наглядно – информационные:</a:t>
                      </a:r>
                    </a:p>
                    <a:p>
                      <a:r>
                        <a:rPr lang="ru-RU" sz="1600">
                          <a:effectLst/>
                        </a:rPr>
                        <a:t>Информационно – ознакомительные, информационно - просветительские</a:t>
                      </a:r>
                    </a:p>
                  </a:txBody>
                  <a:tcPr marL="0" marR="0" marT="0" marB="0" anchor="ctr">
                    <a:lnL>
                      <a:noFill/>
                    </a:lnL>
                    <a:lnR>
                      <a:noFill/>
                    </a:lnR>
                    <a:lnT>
                      <a:noFill/>
                    </a:lnT>
                    <a:lnB>
                      <a:noFill/>
                    </a:lnB>
                    <a:solidFill>
                      <a:srgbClr val="F2F2F2"/>
                    </a:solidFill>
                  </a:tcPr>
                </a:tc>
                <a:tc>
                  <a:txBody>
                    <a:bodyPr/>
                    <a:lstStyle/>
                    <a:p>
                      <a:r>
                        <a:rPr lang="ru-RU" sz="1600" dirty="0">
                          <a:effectLst/>
                        </a:rPr>
                        <a:t>Ознакомление родителей с работой дошкольного учреждения, особенностями воспитания детей. Формирование у родите лей знаний о воспитании развитии детей</a:t>
                      </a:r>
                    </a:p>
                  </a:txBody>
                  <a:tcPr marL="0" marR="0" marT="0" marB="0" anchor="ctr">
                    <a:lnL>
                      <a:noFill/>
                    </a:lnL>
                    <a:lnR>
                      <a:noFill/>
                    </a:lnR>
                    <a:lnT>
                      <a:noFill/>
                    </a:lnT>
                    <a:lnB>
                      <a:noFill/>
                    </a:lnB>
                    <a:solidFill>
                      <a:srgbClr val="F2F2F2"/>
                    </a:solidFill>
                  </a:tcPr>
                </a:tc>
                <a:tc>
                  <a:txBody>
                    <a:bodyPr/>
                    <a:lstStyle/>
                    <a:p>
                      <a:r>
                        <a:rPr lang="ru-RU" sz="1600" dirty="0">
                          <a:effectLst/>
                        </a:rPr>
                        <a:t>Информационные проспекты для родителей,  организация дней открытых дверей, открытых занятий и других видов деятельности детей, выпуск газет, организация мини-библиотек.</a:t>
                      </a:r>
                    </a:p>
                    <a:p>
                      <a:r>
                        <a:rPr lang="ru-RU" sz="1600" dirty="0">
                          <a:effectLst/>
                        </a:rPr>
                        <a:t> </a:t>
                      </a:r>
                    </a:p>
                  </a:txBody>
                  <a:tcPr marL="0" marR="0" marT="0" marB="0" anchor="ctr">
                    <a:lnL>
                      <a:noFill/>
                    </a:lnL>
                    <a:lnR>
                      <a:noFill/>
                    </a:lnR>
                    <a:lnT>
                      <a:noFill/>
                    </a:lnT>
                    <a:lnB>
                      <a:noFill/>
                    </a:lnB>
                    <a:solidFill>
                      <a:srgbClr val="F2F2F2"/>
                    </a:solidFill>
                  </a:tcPr>
                </a:tc>
              </a:tr>
            </a:tbl>
          </a:graphicData>
        </a:graphic>
      </p:graphicFrame>
    </p:spTree>
    <p:extLst>
      <p:ext uri="{BB962C8B-B14F-4D97-AF65-F5344CB8AC3E}">
        <p14:creationId xmlns:p14="http://schemas.microsoft.com/office/powerpoint/2010/main" val="1564898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856984" cy="6669360"/>
          </a:xfrm>
        </p:spPr>
        <p:txBody>
          <a:bodyPr>
            <a:normAutofit fontScale="90000"/>
          </a:bodyPr>
          <a:lstStyle/>
          <a:p>
            <a:pPr algn="l"/>
            <a:r>
              <a:rPr lang="ru-RU" sz="1600" b="1" dirty="0">
                <a:solidFill>
                  <a:srgbClr val="333333"/>
                </a:solidFill>
                <a:latin typeface="Arial"/>
              </a:rPr>
              <a:t>Планирование работы педагогов с семьей.</a:t>
            </a:r>
            <a:r>
              <a:rPr lang="ru-RU" sz="1600" dirty="0">
                <a:solidFill>
                  <a:srgbClr val="333333"/>
                </a:solidFill>
                <a:latin typeface="Arial"/>
              </a:rPr>
              <a:t/>
            </a:r>
            <a:br>
              <a:rPr lang="ru-RU" sz="1600" dirty="0">
                <a:solidFill>
                  <a:srgbClr val="333333"/>
                </a:solidFill>
                <a:latin typeface="Arial"/>
              </a:rPr>
            </a:br>
            <a:r>
              <a:rPr lang="ru-RU" sz="1600" dirty="0">
                <a:solidFill>
                  <a:srgbClr val="333333"/>
                </a:solidFill>
                <a:latin typeface="Arial"/>
              </a:rPr>
              <a:t> </a:t>
            </a:r>
            <a:r>
              <a:rPr lang="ru-RU" sz="1600" dirty="0" smtClean="0">
                <a:solidFill>
                  <a:srgbClr val="333333"/>
                </a:solidFill>
                <a:latin typeface="Arial"/>
              </a:rPr>
              <a:t/>
            </a:r>
            <a:br>
              <a:rPr lang="ru-RU" sz="1600" dirty="0" smtClean="0">
                <a:solidFill>
                  <a:srgbClr val="333333"/>
                </a:solidFill>
                <a:latin typeface="Arial"/>
              </a:rPr>
            </a:br>
            <a:r>
              <a:rPr lang="ru-RU" sz="1600" dirty="0" smtClean="0">
                <a:solidFill>
                  <a:srgbClr val="333333"/>
                </a:solidFill>
                <a:latin typeface="Arial"/>
              </a:rPr>
              <a:t>В </a:t>
            </a:r>
            <a:r>
              <a:rPr lang="ru-RU" sz="1600" dirty="0">
                <a:solidFill>
                  <a:srgbClr val="333333"/>
                </a:solidFill>
                <a:latin typeface="Arial"/>
              </a:rPr>
              <a:t>течение учебного года воспитатель еженедельно планирует работу с семьей, включая следующее:</a:t>
            </a:r>
            <a:br>
              <a:rPr lang="ru-RU" sz="1600" dirty="0">
                <a:solidFill>
                  <a:srgbClr val="333333"/>
                </a:solidFill>
                <a:latin typeface="Arial"/>
              </a:rPr>
            </a:br>
            <a:r>
              <a:rPr lang="ru-RU" sz="1600" dirty="0">
                <a:solidFill>
                  <a:srgbClr val="333333"/>
                </a:solidFill>
                <a:latin typeface="Arial"/>
              </a:rPr>
              <a:t>— наблюдения за характером детско-родительских отношений и особенностями поведения детей в моменты расставания и встречи с родителями;</a:t>
            </a:r>
            <a:br>
              <a:rPr lang="ru-RU" sz="1600" dirty="0">
                <a:solidFill>
                  <a:srgbClr val="333333"/>
                </a:solidFill>
                <a:latin typeface="Arial"/>
              </a:rPr>
            </a:br>
            <a:r>
              <a:rPr lang="ru-RU" sz="1600" dirty="0">
                <a:solidFill>
                  <a:srgbClr val="333333"/>
                </a:solidFill>
                <a:latin typeface="Arial"/>
              </a:rPr>
              <a:t>— плановые беседы с родителями по обсуждению индивидуального развития ребенка (неплановые беседы фиксируются в учете работы); например, в плане он отмечает: «Побеседовать с мамой Игоря Н. о необходимости выполнения режима дня» или: «Выяснить у мамы Наташи С. причины ее капризов»;</a:t>
            </a:r>
            <a:br>
              <a:rPr lang="ru-RU" sz="1600" dirty="0">
                <a:solidFill>
                  <a:srgbClr val="333333"/>
                </a:solidFill>
                <a:latin typeface="Arial"/>
              </a:rPr>
            </a:br>
            <a:r>
              <a:rPr lang="ru-RU" sz="1600" dirty="0">
                <a:solidFill>
                  <a:srgbClr val="333333"/>
                </a:solidFill>
                <a:latin typeface="Arial"/>
              </a:rPr>
              <a:t>— просмотр родителями разных видов детской деятельности, иногда видео, прослушивание аудиозаписи;</a:t>
            </a:r>
            <a:br>
              <a:rPr lang="ru-RU" sz="1600" dirty="0">
                <a:solidFill>
                  <a:srgbClr val="333333"/>
                </a:solidFill>
                <a:latin typeface="Arial"/>
              </a:rPr>
            </a:br>
            <a:r>
              <a:rPr lang="ru-RU" sz="1600" dirty="0">
                <a:solidFill>
                  <a:srgbClr val="333333"/>
                </a:solidFill>
                <a:latin typeface="Arial"/>
              </a:rPr>
              <a:t>— вовлечение родителей в детскую деятельность как равных по общению партнеров детей (совместное рисование, лейка, конструирование, участие в Игре-драматизации, спортивных играх);</a:t>
            </a:r>
            <a:br>
              <a:rPr lang="ru-RU" sz="1600" dirty="0">
                <a:solidFill>
                  <a:srgbClr val="333333"/>
                </a:solidFill>
                <a:latin typeface="Arial"/>
              </a:rPr>
            </a:br>
            <a:r>
              <a:rPr lang="ru-RU" sz="1600" dirty="0">
                <a:solidFill>
                  <a:srgbClr val="333333"/>
                </a:solidFill>
                <a:latin typeface="Arial"/>
              </a:rPr>
              <a:t>— привлечение родителей к знакомству с результатами продуктивных видов детской деятельности и творчества;</a:t>
            </a:r>
            <a:br>
              <a:rPr lang="ru-RU" sz="1600" dirty="0">
                <a:solidFill>
                  <a:srgbClr val="333333"/>
                </a:solidFill>
                <a:latin typeface="Arial"/>
              </a:rPr>
            </a:br>
            <a:r>
              <a:rPr lang="ru-RU" sz="1600" dirty="0">
                <a:solidFill>
                  <a:srgbClr val="333333"/>
                </a:solidFill>
                <a:latin typeface="Arial"/>
              </a:rPr>
              <a:t>— проведение опросов, анкетирования родителей с целью изучения их ожиданий от детского сада, отношения к различным проблемам семейного и общественного воспитания детей.</a:t>
            </a:r>
            <a:br>
              <a:rPr lang="ru-RU" sz="1600" dirty="0">
                <a:solidFill>
                  <a:srgbClr val="333333"/>
                </a:solidFill>
                <a:latin typeface="Arial"/>
              </a:rPr>
            </a:br>
            <a:r>
              <a:rPr lang="ru-RU" sz="1600" dirty="0">
                <a:solidFill>
                  <a:srgbClr val="333333"/>
                </a:solidFill>
                <a:latin typeface="Arial"/>
              </a:rPr>
              <a:t>Планирование работы с семьей должно предусматривать:</a:t>
            </a:r>
            <a:br>
              <a:rPr lang="ru-RU" sz="1600" dirty="0">
                <a:solidFill>
                  <a:srgbClr val="333333"/>
                </a:solidFill>
                <a:latin typeface="Arial"/>
              </a:rPr>
            </a:br>
            <a:r>
              <a:rPr lang="ru-RU" sz="1600" dirty="0">
                <a:solidFill>
                  <a:srgbClr val="333333"/>
                </a:solidFill>
                <a:latin typeface="Arial"/>
              </a:rPr>
              <a:t>- ознакомление родителей с результатами диагностики состояния здоровья и физического развития ребенка, с индивидуальным планом его оздоровления, необходимость рационального режима и полноценного, сбалансированного питания, закаливания;</a:t>
            </a:r>
            <a:br>
              <a:rPr lang="ru-RU" sz="1600" dirty="0">
                <a:solidFill>
                  <a:srgbClr val="333333"/>
                </a:solidFill>
                <a:latin typeface="Arial"/>
              </a:rPr>
            </a:br>
            <a:r>
              <a:rPr lang="ru-RU" sz="1600" dirty="0">
                <a:solidFill>
                  <a:srgbClr val="333333"/>
                </a:solidFill>
                <a:latin typeface="Arial"/>
              </a:rPr>
              <a:t>- формирование у родителей основ </a:t>
            </a:r>
            <a:r>
              <a:rPr lang="ru-RU" sz="1600" dirty="0" err="1" smtClean="0">
                <a:solidFill>
                  <a:srgbClr val="333333"/>
                </a:solidFill>
                <a:latin typeface="Arial"/>
              </a:rPr>
              <a:t>валелологической</a:t>
            </a:r>
            <a:r>
              <a:rPr lang="ru-RU" sz="1600" dirty="0" smtClean="0">
                <a:solidFill>
                  <a:srgbClr val="333333"/>
                </a:solidFill>
                <a:latin typeface="Arial"/>
              </a:rPr>
              <a:t> </a:t>
            </a:r>
            <a:r>
              <a:rPr lang="ru-RU" sz="1600" dirty="0">
                <a:solidFill>
                  <a:srgbClr val="333333"/>
                </a:solidFill>
                <a:latin typeface="Arial"/>
              </a:rPr>
              <a:t>грамотности через знакомство с содержанием физкультурно-оздоровительной работы в детском саду и в семье, обучение основным методам профилактики детской заболеваемости (разнообразным приемам закаливания, массажа, дыхательной гимнастики);</a:t>
            </a:r>
            <a:br>
              <a:rPr lang="ru-RU" sz="1600" dirty="0">
                <a:solidFill>
                  <a:srgbClr val="333333"/>
                </a:solidFill>
                <a:latin typeface="Arial"/>
              </a:rPr>
            </a:br>
            <a:r>
              <a:rPr lang="ru-RU" sz="1600" dirty="0">
                <a:solidFill>
                  <a:srgbClr val="333333"/>
                </a:solidFill>
                <a:latin typeface="Arial"/>
              </a:rPr>
              <a:t>- обучение родителей разнообразным техникам общения с детьми.</a:t>
            </a:r>
            <a:r>
              <a:rPr lang="ru-RU" sz="1800" dirty="0">
                <a:solidFill>
                  <a:srgbClr val="333333"/>
                </a:solidFill>
                <a:latin typeface="Arial"/>
              </a:rPr>
              <a:t/>
            </a:r>
            <a:br>
              <a:rPr lang="ru-RU" sz="1800" dirty="0">
                <a:solidFill>
                  <a:srgbClr val="333333"/>
                </a:solidFill>
                <a:latin typeface="Arial"/>
              </a:rPr>
            </a:br>
            <a:endParaRPr lang="ru-RU" sz="1800" dirty="0"/>
          </a:p>
        </p:txBody>
      </p:sp>
    </p:spTree>
    <p:extLst>
      <p:ext uri="{BB962C8B-B14F-4D97-AF65-F5344CB8AC3E}">
        <p14:creationId xmlns:p14="http://schemas.microsoft.com/office/powerpoint/2010/main" val="1349136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466730"/>
          </a:xfrm>
        </p:spPr>
        <p:txBody>
          <a:bodyPr>
            <a:normAutofit fontScale="90000"/>
          </a:bodyPr>
          <a:lstStyle/>
          <a:p>
            <a:pPr algn="l"/>
            <a:r>
              <a:rPr lang="ru-RU" sz="2000" dirty="0">
                <a:solidFill>
                  <a:srgbClr val="333333"/>
                </a:solidFill>
                <a:latin typeface="Arial"/>
              </a:rPr>
              <a:t>В течение учебного года воспитатель периодически планирует фронтальные встречи с родителями детей. Это традиционные родительские собрания, «Круглые столы», «Устные журналы» и т.д. В календарном плане указывается тема встречи, форма ее проведения. Кратко можно обозначить методы активизации родителей.</a:t>
            </a:r>
            <a:br>
              <a:rPr lang="ru-RU" sz="2000" dirty="0">
                <a:solidFill>
                  <a:srgbClr val="333333"/>
                </a:solidFill>
                <a:latin typeface="Arial"/>
              </a:rPr>
            </a:br>
            <a:r>
              <a:rPr lang="ru-RU" sz="2000" dirty="0">
                <a:solidFill>
                  <a:srgbClr val="333333"/>
                </a:solidFill>
                <a:latin typeface="Arial"/>
              </a:rPr>
              <a:t>Добиться успехов в укреплении здоровья и полноценном физическом развитии детей, в повышении их двигательной активности можно только при единых подходах к физическому воспитанию в детском саду и дома. Однако во многих семьях потребность дошкольников в движении удовлетворяется далеко не полностью, предпочтение отдается телевизору, в лучшем случае «сидячим» играм (мозаика, лото и т.п.). При этом не принимается во внимание следующее: стать усидчивым ребенок сможет только в том случае, если будет полностью удовлетворена его естественная потребность в движении: дети овладевают сначала навыками управления движениями, а затем статикой.</a:t>
            </a:r>
            <a:br>
              <a:rPr lang="ru-RU" sz="2000" dirty="0">
                <a:solidFill>
                  <a:srgbClr val="333333"/>
                </a:solidFill>
                <a:latin typeface="Arial"/>
              </a:rPr>
            </a:br>
            <a:r>
              <a:rPr lang="ru-RU" sz="2000" dirty="0">
                <a:solidFill>
                  <a:srgbClr val="333333"/>
                </a:solidFill>
                <a:latin typeface="Arial"/>
              </a:rPr>
              <a:t>Следовательно, одной из главных задач взрослого является организация правильного двигательного режима ребенка </a:t>
            </a:r>
            <a:r>
              <a:rPr lang="ru-RU" sz="2000" dirty="0" smtClean="0">
                <a:solidFill>
                  <a:srgbClr val="333333"/>
                </a:solidFill>
                <a:latin typeface="Arial"/>
              </a:rPr>
              <a:t>с одновременным </a:t>
            </a:r>
            <a:r>
              <a:rPr lang="ru-RU" sz="2000" dirty="0">
                <a:solidFill>
                  <a:srgbClr val="333333"/>
                </a:solidFill>
                <a:latin typeface="Arial"/>
              </a:rPr>
              <a:t>обеспечением разнообразия двигательной деятельности, как по содержанию, так и по составу движений. </a:t>
            </a:r>
            <a:r>
              <a:rPr lang="ru-RU" sz="2000" dirty="0" smtClean="0">
                <a:solidFill>
                  <a:srgbClr val="333333"/>
                </a:solidFill>
                <a:latin typeface="Arial"/>
              </a:rPr>
              <a:t>А для </a:t>
            </a:r>
            <a:r>
              <a:rPr lang="ru-RU" sz="2000" dirty="0">
                <a:solidFill>
                  <a:srgbClr val="333333"/>
                </a:solidFill>
                <a:latin typeface="Arial"/>
              </a:rPr>
              <a:t>этого необходимо тесное сотрудничество семьи и детского сада.</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372941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6178698"/>
          </a:xfrm>
        </p:spPr>
        <p:txBody>
          <a:bodyPr>
            <a:normAutofit/>
          </a:bodyPr>
          <a:lstStyle/>
          <a:p>
            <a:pPr algn="l"/>
            <a:r>
              <a:rPr lang="ru-RU" sz="2400" dirty="0">
                <a:solidFill>
                  <a:srgbClr val="333333"/>
                </a:solidFill>
                <a:latin typeface="Arial"/>
              </a:rPr>
              <a:t>    </a:t>
            </a:r>
            <a:r>
              <a:rPr lang="ru-RU" sz="2400" u="sng" dirty="0">
                <a:solidFill>
                  <a:srgbClr val="333333"/>
                </a:solidFill>
                <a:latin typeface="Arial"/>
              </a:rPr>
              <a:t>Цель совместной деятельности </a:t>
            </a:r>
            <a:r>
              <a:rPr lang="ru-RU" sz="2400" dirty="0">
                <a:solidFill>
                  <a:srgbClr val="333333"/>
                </a:solidFill>
                <a:latin typeface="Arial"/>
              </a:rPr>
              <a:t>– вовлечение родителей в педагогический   процесс.</a:t>
            </a:r>
            <a:br>
              <a:rPr lang="ru-RU" sz="2400" dirty="0">
                <a:solidFill>
                  <a:srgbClr val="333333"/>
                </a:solidFill>
                <a:latin typeface="Arial"/>
              </a:rPr>
            </a:br>
            <a:r>
              <a:rPr lang="ru-RU" sz="2400" dirty="0">
                <a:solidFill>
                  <a:srgbClr val="333333"/>
                </a:solidFill>
                <a:latin typeface="Arial"/>
              </a:rPr>
              <a:t> </a:t>
            </a:r>
            <a:br>
              <a:rPr lang="ru-RU" sz="2400" dirty="0">
                <a:solidFill>
                  <a:srgbClr val="333333"/>
                </a:solidFill>
                <a:latin typeface="Arial"/>
              </a:rPr>
            </a:br>
            <a:r>
              <a:rPr lang="ru-RU" sz="2400" dirty="0">
                <a:solidFill>
                  <a:srgbClr val="333333"/>
                </a:solidFill>
                <a:latin typeface="Arial"/>
              </a:rPr>
              <a:t>       Основой работы педагога с семьёй в ДОУ является взаимодействие:</a:t>
            </a:r>
            <a:br>
              <a:rPr lang="ru-RU" sz="2400" dirty="0">
                <a:solidFill>
                  <a:srgbClr val="333333"/>
                </a:solidFill>
                <a:latin typeface="Arial"/>
              </a:rPr>
            </a:br>
            <a:r>
              <a:rPr lang="ru-RU" sz="2400" dirty="0">
                <a:solidFill>
                  <a:srgbClr val="333333"/>
                </a:solidFill>
                <a:latin typeface="Arial"/>
              </a:rPr>
              <a:t>Диалог с родителями (обмен мнениями, опытом, переживаниями)</a:t>
            </a:r>
            <a:br>
              <a:rPr lang="ru-RU" sz="2400" dirty="0">
                <a:solidFill>
                  <a:srgbClr val="333333"/>
                </a:solidFill>
                <a:latin typeface="Arial"/>
              </a:rPr>
            </a:br>
            <a:r>
              <a:rPr lang="ru-RU" sz="2400" dirty="0">
                <a:solidFill>
                  <a:srgbClr val="333333"/>
                </a:solidFill>
                <a:latin typeface="Arial"/>
              </a:rPr>
              <a:t>Совместная деятельность (педагог + дети + родители)</a:t>
            </a:r>
            <a:br>
              <a:rPr lang="ru-RU" sz="2400" dirty="0">
                <a:solidFill>
                  <a:srgbClr val="333333"/>
                </a:solidFill>
                <a:latin typeface="Arial"/>
              </a:rPr>
            </a:br>
            <a:r>
              <a:rPr lang="ru-RU" sz="2400" dirty="0">
                <a:solidFill>
                  <a:srgbClr val="333333"/>
                </a:solidFill>
                <a:latin typeface="Arial"/>
              </a:rPr>
              <a:t>       Во время совместной деятельности формируются практические умения родителей:</a:t>
            </a:r>
            <a:br>
              <a:rPr lang="ru-RU" sz="2400" dirty="0">
                <a:solidFill>
                  <a:srgbClr val="333333"/>
                </a:solidFill>
                <a:latin typeface="Arial"/>
              </a:rPr>
            </a:br>
            <a:r>
              <a:rPr lang="ru-RU" sz="2400" dirty="0">
                <a:solidFill>
                  <a:srgbClr val="333333"/>
                </a:solidFill>
                <a:latin typeface="Arial"/>
              </a:rPr>
              <a:t>умение общаться;</a:t>
            </a:r>
            <a:br>
              <a:rPr lang="ru-RU" sz="2400" dirty="0">
                <a:solidFill>
                  <a:srgbClr val="333333"/>
                </a:solidFill>
                <a:latin typeface="Arial"/>
              </a:rPr>
            </a:br>
            <a:r>
              <a:rPr lang="ru-RU" sz="2400" dirty="0">
                <a:solidFill>
                  <a:srgbClr val="333333"/>
                </a:solidFill>
                <a:latin typeface="Arial"/>
              </a:rPr>
              <a:t>умение играть вместе с ребёнком.</a:t>
            </a:r>
            <a:br>
              <a:rPr lang="ru-RU" sz="2400" dirty="0">
                <a:solidFill>
                  <a:srgbClr val="333333"/>
                </a:solidFill>
                <a:latin typeface="Arial"/>
              </a:rPr>
            </a:br>
            <a:endParaRPr lang="ru-RU" sz="2400" dirty="0"/>
          </a:p>
        </p:txBody>
      </p:sp>
    </p:spTree>
    <p:extLst>
      <p:ext uri="{BB962C8B-B14F-4D97-AF65-F5344CB8AC3E}">
        <p14:creationId xmlns:p14="http://schemas.microsoft.com/office/powerpoint/2010/main" val="314482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6347048" cy="5674642"/>
          </a:xfrm>
        </p:spPr>
        <p:txBody>
          <a:bodyPr>
            <a:normAutofit/>
          </a:bodyPr>
          <a:lstStyle/>
          <a:p>
            <a:pPr algn="l"/>
            <a:r>
              <a:rPr lang="ru-RU" sz="2400" b="1" dirty="0">
                <a:solidFill>
                  <a:srgbClr val="333333"/>
                </a:solidFill>
                <a:latin typeface="Arial"/>
              </a:rPr>
              <a:t>Направления работы с семьёй:</a:t>
            </a:r>
            <a:r>
              <a:rPr lang="ru-RU" sz="2400" dirty="0">
                <a:solidFill>
                  <a:srgbClr val="333333"/>
                </a:solidFill>
                <a:latin typeface="Arial"/>
              </a:rPr>
              <a:t/>
            </a:r>
            <a:br>
              <a:rPr lang="ru-RU" sz="2400" dirty="0">
                <a:solidFill>
                  <a:srgbClr val="333333"/>
                </a:solidFill>
                <a:latin typeface="Arial"/>
              </a:rPr>
            </a:br>
            <a:r>
              <a:rPr lang="ru-RU" sz="2400" dirty="0">
                <a:solidFill>
                  <a:srgbClr val="333333"/>
                </a:solidFill>
                <a:latin typeface="Arial"/>
              </a:rPr>
              <a:t>      </a:t>
            </a:r>
            <a:br>
              <a:rPr lang="ru-RU" sz="2400" dirty="0">
                <a:solidFill>
                  <a:srgbClr val="333333"/>
                </a:solidFill>
                <a:latin typeface="Arial"/>
              </a:rPr>
            </a:br>
            <a:r>
              <a:rPr lang="ru-RU" sz="2400" dirty="0">
                <a:solidFill>
                  <a:srgbClr val="333333"/>
                </a:solidFill>
                <a:latin typeface="Arial"/>
              </a:rPr>
              <a:t>Совместная деятельность с родителями.</a:t>
            </a:r>
            <a:br>
              <a:rPr lang="ru-RU" sz="2400" dirty="0">
                <a:solidFill>
                  <a:srgbClr val="333333"/>
                </a:solidFill>
                <a:latin typeface="Arial"/>
              </a:rPr>
            </a:br>
            <a:r>
              <a:rPr lang="ru-RU" sz="2400" dirty="0">
                <a:solidFill>
                  <a:srgbClr val="333333"/>
                </a:solidFill>
                <a:latin typeface="Arial"/>
              </a:rPr>
              <a:t>Обучение родителей.</a:t>
            </a:r>
            <a:br>
              <a:rPr lang="ru-RU" sz="2400" dirty="0">
                <a:solidFill>
                  <a:srgbClr val="333333"/>
                </a:solidFill>
                <a:latin typeface="Arial"/>
              </a:rPr>
            </a:br>
            <a:r>
              <a:rPr lang="ru-RU" sz="2400" dirty="0">
                <a:solidFill>
                  <a:srgbClr val="333333"/>
                </a:solidFill>
                <a:latin typeface="Arial"/>
              </a:rPr>
              <a:t>Консультирование родителей</a:t>
            </a:r>
            <a:br>
              <a:rPr lang="ru-RU" sz="2400" dirty="0">
                <a:solidFill>
                  <a:srgbClr val="333333"/>
                </a:solidFill>
                <a:latin typeface="Arial"/>
              </a:rPr>
            </a:br>
            <a:r>
              <a:rPr lang="ru-RU" sz="2400" dirty="0">
                <a:solidFill>
                  <a:srgbClr val="333333"/>
                </a:solidFill>
                <a:latin typeface="Arial"/>
              </a:rPr>
              <a:t>Просвещение родителей</a:t>
            </a:r>
            <a:br>
              <a:rPr lang="ru-RU" sz="2400" dirty="0">
                <a:solidFill>
                  <a:srgbClr val="333333"/>
                </a:solidFill>
                <a:latin typeface="Arial"/>
              </a:rPr>
            </a:br>
            <a:r>
              <a:rPr lang="ru-RU" sz="2400" dirty="0" smtClean="0">
                <a:solidFill>
                  <a:srgbClr val="333333"/>
                </a:solidFill>
                <a:latin typeface="Arial"/>
              </a:rPr>
              <a:t>Информирование</a:t>
            </a:r>
            <a:br>
              <a:rPr lang="ru-RU" sz="2400" dirty="0" smtClean="0">
                <a:solidFill>
                  <a:srgbClr val="333333"/>
                </a:solidFill>
                <a:latin typeface="Arial"/>
              </a:rPr>
            </a:br>
            <a:r>
              <a:rPr lang="ru-RU" sz="2400" dirty="0">
                <a:solidFill>
                  <a:srgbClr val="333333"/>
                </a:solidFill>
                <a:latin typeface="Arial"/>
              </a:rPr>
              <a:t>На основании этого педагог изучает каждую семью и выясняет её образовательные потребности.</a:t>
            </a:r>
            <a:br>
              <a:rPr lang="ru-RU" sz="2400" dirty="0">
                <a:solidFill>
                  <a:srgbClr val="333333"/>
                </a:solidFill>
                <a:latin typeface="Arial"/>
              </a:rPr>
            </a:br>
            <a:r>
              <a:rPr lang="ru-RU" sz="2400" dirty="0">
                <a:solidFill>
                  <a:srgbClr val="333333"/>
                </a:solidFill>
                <a:latin typeface="Arial"/>
              </a:rPr>
              <a:t> </a:t>
            </a:r>
            <a:br>
              <a:rPr lang="ru-RU" sz="2400" dirty="0">
                <a:solidFill>
                  <a:srgbClr val="333333"/>
                </a:solidFill>
                <a:latin typeface="Arial"/>
              </a:rPr>
            </a:br>
            <a:endParaRPr lang="ru-RU" sz="2400" dirty="0"/>
          </a:p>
        </p:txBody>
      </p:sp>
      <p:pic>
        <p:nvPicPr>
          <p:cNvPr id="4098" name="Picture 2" descr="C:\Users\Администратор\Desktop\i.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860032" y="2558143"/>
            <a:ext cx="4299857" cy="4299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567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5386610"/>
          </a:xfrm>
        </p:spPr>
        <p:txBody>
          <a:bodyPr>
            <a:normAutofit/>
          </a:bodyPr>
          <a:lstStyle/>
          <a:p>
            <a:pPr algn="l"/>
            <a:r>
              <a:rPr lang="ru-RU" sz="2700" b="1" dirty="0" smtClean="0">
                <a:solidFill>
                  <a:srgbClr val="333333"/>
                </a:solidFill>
                <a:latin typeface="Arial"/>
              </a:rPr>
              <a:t>          Принципы </a:t>
            </a:r>
            <a:r>
              <a:rPr lang="ru-RU" sz="2700" b="1" dirty="0">
                <a:solidFill>
                  <a:srgbClr val="333333"/>
                </a:solidFill>
                <a:latin typeface="Arial"/>
              </a:rPr>
              <a:t>работы с семьёй:</a:t>
            </a:r>
            <a:r>
              <a:rPr lang="ru-RU" sz="2700" dirty="0">
                <a:solidFill>
                  <a:srgbClr val="333333"/>
                </a:solidFill>
                <a:latin typeface="Arial"/>
              </a:rPr>
              <a:t/>
            </a:r>
            <a:br>
              <a:rPr lang="ru-RU" sz="2700" dirty="0">
                <a:solidFill>
                  <a:srgbClr val="333333"/>
                </a:solidFill>
                <a:latin typeface="Arial"/>
              </a:rPr>
            </a:br>
            <a:r>
              <a:rPr lang="ru-RU" sz="2700" dirty="0">
                <a:solidFill>
                  <a:srgbClr val="333333"/>
                </a:solidFill>
                <a:latin typeface="Arial"/>
              </a:rPr>
              <a:t> </a:t>
            </a:r>
            <a:br>
              <a:rPr lang="ru-RU" sz="2700" dirty="0">
                <a:solidFill>
                  <a:srgbClr val="333333"/>
                </a:solidFill>
                <a:latin typeface="Arial"/>
              </a:rPr>
            </a:br>
            <a:r>
              <a:rPr lang="ru-RU" sz="2700" dirty="0" smtClean="0">
                <a:solidFill>
                  <a:srgbClr val="333333"/>
                </a:solidFill>
                <a:latin typeface="Arial"/>
              </a:rPr>
              <a:t>1. Активность </a:t>
            </a:r>
            <a:r>
              <a:rPr lang="ru-RU" sz="2700" dirty="0">
                <a:solidFill>
                  <a:srgbClr val="333333"/>
                </a:solidFill>
                <a:latin typeface="Arial"/>
              </a:rPr>
              <a:t>педагога.</a:t>
            </a:r>
            <a:br>
              <a:rPr lang="ru-RU" sz="2700" dirty="0">
                <a:solidFill>
                  <a:srgbClr val="333333"/>
                </a:solidFill>
                <a:latin typeface="Arial"/>
              </a:rPr>
            </a:br>
            <a:r>
              <a:rPr lang="ru-RU" sz="2700" dirty="0" smtClean="0">
                <a:solidFill>
                  <a:srgbClr val="333333"/>
                </a:solidFill>
                <a:latin typeface="Arial"/>
              </a:rPr>
              <a:t>2. Дифференцированный </a:t>
            </a:r>
            <a:r>
              <a:rPr lang="ru-RU" sz="2700" dirty="0">
                <a:solidFill>
                  <a:srgbClr val="333333"/>
                </a:solidFill>
                <a:latin typeface="Arial"/>
              </a:rPr>
              <a:t>подход к родителям.</a:t>
            </a:r>
            <a:br>
              <a:rPr lang="ru-RU" sz="2700" dirty="0">
                <a:solidFill>
                  <a:srgbClr val="333333"/>
                </a:solidFill>
                <a:latin typeface="Arial"/>
              </a:rPr>
            </a:br>
            <a:r>
              <a:rPr lang="ru-RU" sz="2700" dirty="0" smtClean="0">
                <a:solidFill>
                  <a:srgbClr val="333333"/>
                </a:solidFill>
                <a:latin typeface="Arial"/>
              </a:rPr>
              <a:t>3. Системность </a:t>
            </a:r>
            <a:r>
              <a:rPr lang="ru-RU" sz="2700" dirty="0">
                <a:solidFill>
                  <a:srgbClr val="333333"/>
                </a:solidFill>
                <a:latin typeface="Arial"/>
              </a:rPr>
              <a:t>работы.</a:t>
            </a:r>
            <a:br>
              <a:rPr lang="ru-RU" sz="2700" dirty="0">
                <a:solidFill>
                  <a:srgbClr val="333333"/>
                </a:solidFill>
                <a:latin typeface="Arial"/>
              </a:rPr>
            </a:br>
            <a:r>
              <a:rPr lang="ru-RU" sz="2700" dirty="0" smtClean="0">
                <a:solidFill>
                  <a:srgbClr val="333333"/>
                </a:solidFill>
                <a:latin typeface="Arial"/>
              </a:rPr>
              <a:t>4. Продуктивность </a:t>
            </a:r>
            <a:r>
              <a:rPr lang="ru-RU" sz="2700" dirty="0">
                <a:solidFill>
                  <a:srgbClr val="333333"/>
                </a:solidFill>
                <a:latin typeface="Arial"/>
              </a:rPr>
              <a:t>любой встречи с родителями.</a:t>
            </a:r>
            <a:br>
              <a:rPr lang="ru-RU" sz="2700" dirty="0">
                <a:solidFill>
                  <a:srgbClr val="333333"/>
                </a:solidFill>
                <a:latin typeface="Arial"/>
              </a:rPr>
            </a:br>
            <a:r>
              <a:rPr lang="ru-RU" dirty="0">
                <a:solidFill>
                  <a:srgbClr val="333333"/>
                </a:solidFill>
                <a:latin typeface="Arial"/>
              </a:rPr>
              <a:t> </a:t>
            </a:r>
            <a:br>
              <a:rPr lang="ru-RU" dirty="0">
                <a:solidFill>
                  <a:srgbClr val="333333"/>
                </a:solidFill>
                <a:latin typeface="Arial"/>
              </a:rPr>
            </a:br>
            <a:endParaRPr lang="ru-RU" dirty="0"/>
          </a:p>
        </p:txBody>
      </p:sp>
      <p:pic>
        <p:nvPicPr>
          <p:cNvPr id="5122" name="Picture 2" descr="C:\Users\Администратор\Desktop\4440.jpg"/>
          <p:cNvPicPr>
            <a:picLocks noChangeAspect="1" noChangeArrowheads="1"/>
          </p:cNvPicPr>
          <p:nvPr/>
        </p:nvPicPr>
        <p:blipFill>
          <a:blip r:embed="rId2">
            <a:clrChange>
              <a:clrFrom>
                <a:srgbClr val="C7D9F1"/>
              </a:clrFrom>
              <a:clrTo>
                <a:srgbClr val="C7D9F1">
                  <a:alpha val="0"/>
                </a:srgbClr>
              </a:clrTo>
            </a:clrChange>
            <a:extLst>
              <a:ext uri="{28A0092B-C50C-407E-A947-70E740481C1C}">
                <a14:useLocalDpi xmlns:a14="http://schemas.microsoft.com/office/drawing/2010/main" val="0"/>
              </a:ext>
            </a:extLst>
          </a:blip>
          <a:srcRect/>
          <a:stretch>
            <a:fillRect/>
          </a:stretch>
        </p:blipFill>
        <p:spPr bwMode="auto">
          <a:xfrm>
            <a:off x="3506071" y="3789040"/>
            <a:ext cx="5637929" cy="3084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042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92696"/>
            <a:ext cx="8280920" cy="720080"/>
          </a:xfrm>
        </p:spPr>
        <p:txBody>
          <a:bodyPr>
            <a:normAutofit fontScale="90000"/>
          </a:bodyPr>
          <a:lstStyle/>
          <a:p>
            <a:pPr algn="ctr"/>
            <a:r>
              <a:rPr lang="ru-RU" sz="3100" dirty="0">
                <a:solidFill>
                  <a:srgbClr val="333333"/>
                </a:solidFill>
                <a:latin typeface="Arial"/>
              </a:rPr>
              <a:t>Формы работы с родителями:</a:t>
            </a:r>
            <a:r>
              <a:rPr lang="ru-RU" b="0" dirty="0">
                <a:solidFill>
                  <a:srgbClr val="333333"/>
                </a:solidFill>
                <a:latin typeface="Arial"/>
              </a:rPr>
              <a:t/>
            </a:r>
            <a:br>
              <a:rPr lang="ru-RU" b="0" dirty="0">
                <a:solidFill>
                  <a:srgbClr val="333333"/>
                </a:solidFill>
                <a:latin typeface="Arial"/>
              </a:rPr>
            </a:br>
            <a:r>
              <a:rPr lang="ru-RU" b="0" dirty="0">
                <a:solidFill>
                  <a:srgbClr val="333333"/>
                </a:solidFill>
                <a:latin typeface="Arial"/>
              </a:rPr>
              <a:t> </a:t>
            </a:r>
            <a:br>
              <a:rPr lang="ru-RU" b="0" dirty="0">
                <a:solidFill>
                  <a:srgbClr val="333333"/>
                </a:solidFill>
                <a:latin typeface="Arial"/>
              </a:rPr>
            </a:br>
            <a:endParaRPr lang="ru-RU" dirty="0"/>
          </a:p>
        </p:txBody>
      </p:sp>
      <p:sp>
        <p:nvSpPr>
          <p:cNvPr id="3" name="Текст 2"/>
          <p:cNvSpPr>
            <a:spLocks noGrp="1"/>
          </p:cNvSpPr>
          <p:nvPr>
            <p:ph type="body" idx="1"/>
          </p:nvPr>
        </p:nvSpPr>
        <p:spPr>
          <a:xfrm>
            <a:off x="107504" y="1700808"/>
            <a:ext cx="8712968" cy="4464496"/>
          </a:xfrm>
        </p:spPr>
        <p:txBody>
          <a:bodyPr>
            <a:normAutofit/>
          </a:bodyPr>
          <a:lstStyle/>
          <a:p>
            <a:pPr marL="457200" indent="-457200">
              <a:buFont typeface="+mj-lt"/>
              <a:buAutoNum type="arabicPeriod"/>
            </a:pPr>
            <a:r>
              <a:rPr lang="ru-RU" b="1" i="1" u="sng" dirty="0" smtClean="0">
                <a:solidFill>
                  <a:srgbClr val="333333"/>
                </a:solidFill>
                <a:latin typeface="Arial"/>
              </a:rPr>
              <a:t>Общее </a:t>
            </a:r>
            <a:r>
              <a:rPr lang="ru-RU" b="1" i="1" u="sng" dirty="0">
                <a:solidFill>
                  <a:srgbClr val="333333"/>
                </a:solidFill>
                <a:latin typeface="Arial"/>
              </a:rPr>
              <a:t>родительское собрание</a:t>
            </a:r>
            <a:r>
              <a:rPr lang="ru-RU" dirty="0" smtClean="0">
                <a:solidFill>
                  <a:srgbClr val="333333"/>
                </a:solidFill>
                <a:latin typeface="Arial"/>
              </a:rPr>
              <a:t>.</a:t>
            </a:r>
          </a:p>
          <a:p>
            <a:pPr marL="457200" indent="-457200">
              <a:buFont typeface="+mj-lt"/>
              <a:buAutoNum type="arabicPeriod"/>
            </a:pPr>
            <a:r>
              <a:rPr lang="ru-RU" b="1" i="1" u="sng" dirty="0">
                <a:solidFill>
                  <a:srgbClr val="333333"/>
                </a:solidFill>
                <a:latin typeface="Arial"/>
              </a:rPr>
              <a:t>Круглый стол. по проблеме интеллектуального развития </a:t>
            </a:r>
            <a:r>
              <a:rPr lang="ru-RU" b="1" i="1" u="sng" dirty="0" smtClean="0">
                <a:solidFill>
                  <a:srgbClr val="333333"/>
                </a:solidFill>
                <a:latin typeface="Arial"/>
              </a:rPr>
              <a:t>дошкольников</a:t>
            </a:r>
          </a:p>
          <a:p>
            <a:pPr marL="457200" indent="-457200">
              <a:buFont typeface="+mj-lt"/>
              <a:buAutoNum type="arabicPeriod"/>
            </a:pPr>
            <a:r>
              <a:rPr lang="ru-RU" b="1" i="1" u="sng" dirty="0">
                <a:solidFill>
                  <a:srgbClr val="333333"/>
                </a:solidFill>
                <a:latin typeface="Arial"/>
              </a:rPr>
              <a:t>Наглядные формы работы с </a:t>
            </a:r>
            <a:r>
              <a:rPr lang="ru-RU" b="1" i="1" u="sng" dirty="0" smtClean="0">
                <a:solidFill>
                  <a:srgbClr val="333333"/>
                </a:solidFill>
                <a:latin typeface="Arial"/>
              </a:rPr>
              <a:t>родителями</a:t>
            </a:r>
          </a:p>
          <a:p>
            <a:pPr marL="457200" indent="-457200">
              <a:buFont typeface="+mj-lt"/>
              <a:buAutoNum type="arabicPeriod"/>
            </a:pPr>
            <a:r>
              <a:rPr lang="ru-RU" b="1" i="1" u="sng" dirty="0">
                <a:solidFill>
                  <a:srgbClr val="333333"/>
                </a:solidFill>
                <a:latin typeface="Arial"/>
              </a:rPr>
              <a:t>Консультации для </a:t>
            </a:r>
            <a:r>
              <a:rPr lang="ru-RU" b="1" i="1" u="sng" dirty="0" smtClean="0">
                <a:solidFill>
                  <a:srgbClr val="333333"/>
                </a:solidFill>
                <a:latin typeface="Arial"/>
              </a:rPr>
              <a:t>родителей</a:t>
            </a:r>
          </a:p>
          <a:p>
            <a:pPr marL="457200" indent="-457200">
              <a:buFont typeface="+mj-lt"/>
              <a:buAutoNum type="arabicPeriod"/>
            </a:pPr>
            <a:r>
              <a:rPr lang="ru-RU" b="1" i="1" u="sng" dirty="0">
                <a:solidFill>
                  <a:srgbClr val="333333"/>
                </a:solidFill>
                <a:latin typeface="Arial"/>
              </a:rPr>
              <a:t>Дискуссия по проблеме умственного воспитания </a:t>
            </a:r>
            <a:r>
              <a:rPr lang="ru-RU" b="1" i="1" u="sng" dirty="0" smtClean="0">
                <a:solidFill>
                  <a:srgbClr val="333333"/>
                </a:solidFill>
                <a:latin typeface="Arial"/>
              </a:rPr>
              <a:t>детей</a:t>
            </a:r>
          </a:p>
          <a:p>
            <a:pPr marL="457200" indent="-457200">
              <a:buFont typeface="+mj-lt"/>
              <a:buAutoNum type="arabicPeriod"/>
            </a:pPr>
            <a:r>
              <a:rPr lang="ru-RU" b="1" i="1" u="sng" dirty="0">
                <a:solidFill>
                  <a:srgbClr val="333333"/>
                </a:solidFill>
                <a:latin typeface="Arial"/>
              </a:rPr>
              <a:t>«Устные журналы</a:t>
            </a:r>
            <a:r>
              <a:rPr lang="ru-RU" b="1" i="1" u="sng" dirty="0" smtClean="0">
                <a:solidFill>
                  <a:srgbClr val="333333"/>
                </a:solidFill>
                <a:latin typeface="Arial"/>
              </a:rPr>
              <a:t>»</a:t>
            </a:r>
          </a:p>
          <a:p>
            <a:pPr marL="457200" indent="-457200">
              <a:buFont typeface="+mj-lt"/>
              <a:buAutoNum type="arabicPeriod"/>
            </a:pPr>
            <a:r>
              <a:rPr lang="ru-RU" b="1" i="1" u="sng" dirty="0">
                <a:solidFill>
                  <a:srgbClr val="333333"/>
                </a:solidFill>
                <a:latin typeface="Arial"/>
              </a:rPr>
              <a:t>К индивидуальным </a:t>
            </a:r>
            <a:r>
              <a:rPr lang="ru-RU" b="1" i="1" u="sng" dirty="0" smtClean="0">
                <a:solidFill>
                  <a:srgbClr val="333333"/>
                </a:solidFill>
                <a:latin typeface="Arial"/>
              </a:rPr>
              <a:t>формам</a:t>
            </a:r>
          </a:p>
          <a:p>
            <a:pPr marL="457200" indent="-457200">
              <a:buFont typeface="+mj-lt"/>
              <a:buAutoNum type="arabicPeriod"/>
            </a:pPr>
            <a:r>
              <a:rPr lang="ru-RU" b="1" i="1" u="sng" dirty="0">
                <a:solidFill>
                  <a:srgbClr val="333333"/>
                </a:solidFill>
                <a:latin typeface="Arial"/>
              </a:rPr>
              <a:t>Тематические </a:t>
            </a:r>
            <a:r>
              <a:rPr lang="ru-RU" b="1" i="1" u="sng" dirty="0" smtClean="0">
                <a:solidFill>
                  <a:srgbClr val="333333"/>
                </a:solidFill>
                <a:latin typeface="Arial"/>
              </a:rPr>
              <a:t>консультации</a:t>
            </a:r>
            <a:endParaRPr lang="ru-RU" b="1" dirty="0" smtClean="0">
              <a:solidFill>
                <a:srgbClr val="333333"/>
              </a:solidFill>
              <a:latin typeface="Arial"/>
            </a:endParaRPr>
          </a:p>
          <a:p>
            <a:r>
              <a:rPr lang="ru-RU" dirty="0">
                <a:solidFill>
                  <a:srgbClr val="333333"/>
                </a:solidFill>
                <a:latin typeface="Arial"/>
              </a:rPr>
              <a:t> </a:t>
            </a:r>
            <a:r>
              <a:rPr lang="ru-RU" b="1" i="1" u="sng" dirty="0">
                <a:solidFill>
                  <a:srgbClr val="333333"/>
                </a:solidFill>
                <a:latin typeface="Arial"/>
              </a:rPr>
              <a:t> нетрадиционные формы общения с родителями.</a:t>
            </a:r>
            <a:endParaRPr lang="ru-RU" dirty="0">
              <a:solidFill>
                <a:srgbClr val="333333"/>
              </a:solidFill>
              <a:latin typeface="Arial"/>
            </a:endParaRPr>
          </a:p>
          <a:p>
            <a:endParaRPr lang="ru-RU" dirty="0"/>
          </a:p>
        </p:txBody>
      </p:sp>
    </p:spTree>
    <p:extLst>
      <p:ext uri="{BB962C8B-B14F-4D97-AF65-F5344CB8AC3E}">
        <p14:creationId xmlns:p14="http://schemas.microsoft.com/office/powerpoint/2010/main" val="1096925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178698"/>
          </a:xfrm>
        </p:spPr>
        <p:txBody>
          <a:bodyPr>
            <a:normAutofit fontScale="90000"/>
          </a:bodyPr>
          <a:lstStyle/>
          <a:p>
            <a:pPr algn="l"/>
            <a:r>
              <a:rPr lang="ru-RU" sz="2200" b="1" i="1" u="sng" dirty="0" smtClean="0">
                <a:solidFill>
                  <a:srgbClr val="333333"/>
                </a:solidFill>
                <a:latin typeface="Arial"/>
              </a:rPr>
              <a:t>1. Общее </a:t>
            </a:r>
            <a:r>
              <a:rPr lang="ru-RU" sz="2200" b="1" i="1" u="sng" dirty="0">
                <a:solidFill>
                  <a:srgbClr val="333333"/>
                </a:solidFill>
                <a:latin typeface="Arial"/>
              </a:rPr>
              <a:t>родительское собрание</a:t>
            </a:r>
            <a:r>
              <a:rPr lang="ru-RU" sz="2200" dirty="0">
                <a:solidFill>
                  <a:srgbClr val="333333"/>
                </a:solidFill>
                <a:latin typeface="Arial"/>
              </a:rPr>
              <a:t>. Познакомить родителей с сущностью приоритетного направления ДОУ. Кратко и доступно раскрыть суть Программы, по которой работает учреждение, задачи, стоящие перед ним. Можно познакомить родителей с результатами проведенной диагностики психического развития </a:t>
            </a:r>
            <a:r>
              <a:rPr lang="ru-RU" sz="2200" dirty="0" smtClean="0">
                <a:solidFill>
                  <a:srgbClr val="333333"/>
                </a:solidFill>
                <a:latin typeface="Arial"/>
              </a:rPr>
              <a:t>детей.</a:t>
            </a:r>
            <a:br>
              <a:rPr lang="ru-RU" sz="2200" dirty="0" smtClean="0">
                <a:solidFill>
                  <a:srgbClr val="333333"/>
                </a:solidFill>
                <a:latin typeface="Arial"/>
              </a:rPr>
            </a:br>
            <a:r>
              <a:rPr lang="ru-RU" sz="2200" dirty="0" smtClean="0">
                <a:solidFill>
                  <a:srgbClr val="333333"/>
                </a:solidFill>
                <a:latin typeface="Arial"/>
              </a:rPr>
              <a:t>2. </a:t>
            </a:r>
            <a:r>
              <a:rPr lang="ru-RU" sz="2200" b="1" i="1" u="sng" dirty="0" smtClean="0">
                <a:solidFill>
                  <a:srgbClr val="333333"/>
                </a:solidFill>
                <a:latin typeface="Arial"/>
              </a:rPr>
              <a:t>Круглый </a:t>
            </a:r>
            <a:r>
              <a:rPr lang="ru-RU" sz="2200" b="1" i="1" u="sng" dirty="0">
                <a:solidFill>
                  <a:srgbClr val="333333"/>
                </a:solidFill>
                <a:latin typeface="Arial"/>
              </a:rPr>
              <a:t>стол. по проблеме интеллектуального развития </a:t>
            </a:r>
            <a:r>
              <a:rPr lang="ru-RU" sz="2200" b="1" i="1" u="sng" dirty="0" err="1">
                <a:solidFill>
                  <a:srgbClr val="333333"/>
                </a:solidFill>
                <a:latin typeface="Arial"/>
              </a:rPr>
              <a:t>дошкольников.</a:t>
            </a:r>
            <a:r>
              <a:rPr lang="ru-RU" sz="2200" dirty="0" err="1">
                <a:solidFill>
                  <a:srgbClr val="333333"/>
                </a:solidFill>
                <a:latin typeface="Arial"/>
              </a:rPr>
              <a:t>В</a:t>
            </a:r>
            <a:r>
              <a:rPr lang="ru-RU" sz="2200" dirty="0">
                <a:solidFill>
                  <a:srgbClr val="333333"/>
                </a:solidFill>
                <a:latin typeface="Arial"/>
              </a:rPr>
              <a:t> нем принимают участие старший воспитатель, психолог, воспитатели групп и другие специалисты. Участники свободно общаются друг с другом. Такие заседания можно провести в каждой из возрастных групп, ставя акценты на задачах программы, по которой работает ДОУ. Целесообразно использовать такие методы, как постановка дискуссионных вопросов,  сообщения специалистов по проблеме, обмен опытом родителей, ответы на их вопросы специалистов. Здесь же можно показать родителям открытое (или в видеозаписи) занятие с детьми, организовать выставку литературы для детей и родителей по проблеме</a:t>
            </a:r>
            <a:r>
              <a:rPr lang="ru-RU" sz="2800" dirty="0">
                <a:solidFill>
                  <a:srgbClr val="333333"/>
                </a:solidFill>
                <a:latin typeface="Arial"/>
              </a:rPr>
              <a:t>.</a:t>
            </a:r>
            <a:br>
              <a:rPr lang="ru-RU" sz="2800" dirty="0">
                <a:solidFill>
                  <a:srgbClr val="333333"/>
                </a:solidFill>
                <a:latin typeface="Arial"/>
              </a:rPr>
            </a:br>
            <a:endParaRPr lang="ru-RU" sz="2800" dirty="0"/>
          </a:p>
        </p:txBody>
      </p:sp>
    </p:spTree>
    <p:extLst>
      <p:ext uri="{BB962C8B-B14F-4D97-AF65-F5344CB8AC3E}">
        <p14:creationId xmlns:p14="http://schemas.microsoft.com/office/powerpoint/2010/main" val="2887363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6322714"/>
          </a:xfrm>
        </p:spPr>
        <p:txBody>
          <a:bodyPr>
            <a:normAutofit fontScale="90000"/>
          </a:bodyPr>
          <a:lstStyle/>
          <a:p>
            <a:pPr algn="l"/>
            <a:r>
              <a:rPr lang="ru-RU" sz="2000" b="1" i="1" u="sng" dirty="0" smtClean="0">
                <a:solidFill>
                  <a:srgbClr val="333333"/>
                </a:solidFill>
                <a:latin typeface="Arial"/>
              </a:rPr>
              <a:t>3. Наглядные </a:t>
            </a:r>
            <a:r>
              <a:rPr lang="ru-RU" sz="2000" b="1" i="1" u="sng" dirty="0">
                <a:solidFill>
                  <a:srgbClr val="333333"/>
                </a:solidFill>
                <a:latin typeface="Arial"/>
              </a:rPr>
              <a:t>формы работы с </a:t>
            </a:r>
            <a:r>
              <a:rPr lang="ru-RU" sz="2000" b="1" i="1" u="sng" dirty="0" err="1">
                <a:solidFill>
                  <a:srgbClr val="333333"/>
                </a:solidFill>
                <a:latin typeface="Arial"/>
              </a:rPr>
              <a:t>родителями</a:t>
            </a:r>
            <a:r>
              <a:rPr lang="ru-RU" sz="2000" dirty="0" err="1">
                <a:solidFill>
                  <a:srgbClr val="333333"/>
                </a:solidFill>
                <a:latin typeface="Arial"/>
              </a:rPr>
              <a:t>включают</a:t>
            </a:r>
            <a:r>
              <a:rPr lang="ru-RU" sz="2000" dirty="0">
                <a:solidFill>
                  <a:srgbClr val="333333"/>
                </a:solidFill>
                <a:latin typeface="Arial"/>
              </a:rPr>
              <a:t> подготовку памяток, папок-передвижек, материала на стендах, фотовыставки и др. Например, можно подготовить для родителей в письменном виде показатели умственного развития детей по возрастам или предложить наглядный материал, на формирование памяти, внимания, воображения, мышления, а также варианты проведения дидактических игр с детьми.</a:t>
            </a:r>
            <a:br>
              <a:rPr lang="ru-RU" sz="2000" dirty="0">
                <a:solidFill>
                  <a:srgbClr val="333333"/>
                </a:solidFill>
                <a:latin typeface="Arial"/>
              </a:rPr>
            </a:br>
            <a:r>
              <a:rPr lang="ru-RU" sz="2000" dirty="0" smtClean="0">
                <a:solidFill>
                  <a:srgbClr val="333333"/>
                </a:solidFill>
                <a:latin typeface="Arial"/>
              </a:rPr>
              <a:t>4. </a:t>
            </a:r>
            <a:r>
              <a:rPr lang="ru-RU" sz="2000" b="1" i="1" u="sng" dirty="0" smtClean="0">
                <a:solidFill>
                  <a:srgbClr val="333333"/>
                </a:solidFill>
                <a:latin typeface="Arial"/>
              </a:rPr>
              <a:t>Консультации </a:t>
            </a:r>
            <a:r>
              <a:rPr lang="ru-RU" sz="2000" b="1" i="1" u="sng" dirty="0">
                <a:solidFill>
                  <a:srgbClr val="333333"/>
                </a:solidFill>
                <a:latin typeface="Arial"/>
              </a:rPr>
              <a:t>для родителей</a:t>
            </a:r>
            <a:r>
              <a:rPr lang="ru-RU" sz="2000" dirty="0">
                <a:solidFill>
                  <a:srgbClr val="333333"/>
                </a:solidFill>
                <a:latin typeface="Arial"/>
              </a:rPr>
              <a:t>  могут быть устными и письменными, плановыми и неплановыми, т.е. стихийно возникающими по инициативе одной из сторон. Тематика консультаций разнообразная, например, «Развитие представлений об окружающем», «Способы получения ребенком знаний», «Развитие инициативы детей». Письменные (заочные) консультации удобны тем, что у педагога есть время подготовиться к освещению проблемы, выявить потребности родителей в знаниях. Так, готовится ящичек или конвертик для вопросов родителей с изображенным на нем вопросительным знаком, в который родители опускают записки с вопросами. Педагог обрабатывает «почту», готовит ответы на интересующие вопросы в разной форме, например, информации на стенде «Консультация по вашей просьбе», «Спрашивали — отвечаем» или «Вечер вопросов и ответов».</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2503784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394722"/>
          </a:xfrm>
        </p:spPr>
        <p:txBody>
          <a:bodyPr>
            <a:normAutofit/>
          </a:bodyPr>
          <a:lstStyle/>
          <a:p>
            <a:pPr algn="l"/>
            <a:r>
              <a:rPr lang="ru-RU" sz="2000" b="1" i="1" u="sng" dirty="0" smtClean="0">
                <a:solidFill>
                  <a:srgbClr val="333333"/>
                </a:solidFill>
                <a:latin typeface="Arial"/>
              </a:rPr>
              <a:t>5. Дискуссия </a:t>
            </a:r>
            <a:r>
              <a:rPr lang="ru-RU" sz="2000" b="1" i="1" u="sng" dirty="0">
                <a:solidFill>
                  <a:srgbClr val="333333"/>
                </a:solidFill>
                <a:latin typeface="Arial"/>
              </a:rPr>
              <a:t>по проблеме умственного воспитания </a:t>
            </a:r>
            <a:r>
              <a:rPr lang="ru-RU" sz="2000" b="1" i="1" u="sng" dirty="0" err="1">
                <a:solidFill>
                  <a:srgbClr val="333333"/>
                </a:solidFill>
                <a:latin typeface="Arial"/>
              </a:rPr>
              <a:t>детей.</a:t>
            </a:r>
            <a:r>
              <a:rPr lang="ru-RU" sz="2000" dirty="0" err="1">
                <a:solidFill>
                  <a:srgbClr val="333333"/>
                </a:solidFill>
                <a:latin typeface="Arial"/>
              </a:rPr>
              <a:t>Такую</a:t>
            </a:r>
            <a:r>
              <a:rPr lang="ru-RU" sz="2000" dirty="0">
                <a:solidFill>
                  <a:srgbClr val="333333"/>
                </a:solidFill>
                <a:latin typeface="Arial"/>
              </a:rPr>
              <a:t> дискуссию хорошо провести с родителями подготовительной группы, заранее пригласив специалистов: учителей начальных классов, психолога, воспитателей подготовительной группы. Можно использовать такие методы, как постановка спорных вопросов, ознакомление родителей с результатами тестирования детей, предоставление слова специалистам, анализ педагогических ситуаций.</a:t>
            </a:r>
            <a:br>
              <a:rPr lang="ru-RU" sz="2000" dirty="0">
                <a:solidFill>
                  <a:srgbClr val="333333"/>
                </a:solidFill>
                <a:latin typeface="Arial"/>
              </a:rPr>
            </a:br>
            <a:r>
              <a:rPr lang="ru-RU" sz="2000" dirty="0" smtClean="0">
                <a:solidFill>
                  <a:srgbClr val="333333"/>
                </a:solidFill>
                <a:latin typeface="Arial"/>
              </a:rPr>
              <a:t>6. </a:t>
            </a:r>
            <a:r>
              <a:rPr lang="ru-RU" sz="2000" b="1" i="1" u="sng" dirty="0" smtClean="0">
                <a:solidFill>
                  <a:srgbClr val="333333"/>
                </a:solidFill>
                <a:latin typeface="Arial"/>
              </a:rPr>
              <a:t>«Устные </a:t>
            </a:r>
            <a:r>
              <a:rPr lang="ru-RU" sz="2000" b="1" i="1" u="sng" dirty="0" err="1">
                <a:solidFill>
                  <a:srgbClr val="333333"/>
                </a:solidFill>
                <a:latin typeface="Arial"/>
              </a:rPr>
              <a:t>журналы».</a:t>
            </a:r>
            <a:r>
              <a:rPr lang="ru-RU" sz="2000" dirty="0" err="1">
                <a:solidFill>
                  <a:srgbClr val="333333"/>
                </a:solidFill>
                <a:latin typeface="Arial"/>
              </a:rPr>
              <a:t>Эта</a:t>
            </a:r>
            <a:r>
              <a:rPr lang="ru-RU" sz="2000" dirty="0">
                <a:solidFill>
                  <a:srgbClr val="333333"/>
                </a:solidFill>
                <a:latin typeface="Arial"/>
              </a:rPr>
              <a:t> форма может проводиться регулярно с заданными рубриками, имеющими место в том или ином журнале. Например, «Советы специалиста», «Это интересно знать», «Говорят дети», «Чем и как занять ребенка» и др.; рубрики наполняются педагогическим содержанием по теме. Например, советы может дать психолог, физиолог, врач и другие специалисты. Главное — сделать эти встречи неформальными, а заинтересовать родителей, отвечать на волнующие их вопросы, не увлекаться теорией вопроса, а преподносить материал убедительно, доступно, опираясь на их опыт.</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253355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6322714"/>
          </a:xfrm>
        </p:spPr>
        <p:txBody>
          <a:bodyPr>
            <a:normAutofit/>
          </a:bodyPr>
          <a:lstStyle/>
          <a:p>
            <a:pPr algn="l"/>
            <a:r>
              <a:rPr lang="ru-RU" sz="2000" b="1" i="1" u="sng" dirty="0" smtClean="0">
                <a:solidFill>
                  <a:srgbClr val="333333"/>
                </a:solidFill>
                <a:latin typeface="Arial"/>
              </a:rPr>
              <a:t>7. К </a:t>
            </a:r>
            <a:r>
              <a:rPr lang="ru-RU" sz="2000" b="1" i="1" u="sng" dirty="0">
                <a:solidFill>
                  <a:srgbClr val="333333"/>
                </a:solidFill>
                <a:latin typeface="Arial"/>
              </a:rPr>
              <a:t>индивидуальным </a:t>
            </a:r>
            <a:r>
              <a:rPr lang="ru-RU" sz="2000" b="1" i="1" u="sng" dirty="0" err="1">
                <a:solidFill>
                  <a:srgbClr val="333333"/>
                </a:solidFill>
                <a:latin typeface="Arial"/>
              </a:rPr>
              <a:t>формам</a:t>
            </a:r>
            <a:r>
              <a:rPr lang="ru-RU" sz="2000" dirty="0" err="1">
                <a:solidFill>
                  <a:srgbClr val="333333"/>
                </a:solidFill>
                <a:latin typeface="Arial"/>
              </a:rPr>
              <a:t>относятся</a:t>
            </a:r>
            <a:r>
              <a:rPr lang="ru-RU" sz="2000" dirty="0">
                <a:solidFill>
                  <a:srgbClr val="333333"/>
                </a:solidFill>
                <a:latin typeface="Arial"/>
              </a:rPr>
              <a:t> педагогические беседы с родителями; это одна из наиболее доступных форм установления связи с семьей. Беседа может быть как самостоятельной формой, так и применяться в сочетании с другими, например, она может быть включена в собрание, посещение семьи. Цель педагогической беседы — обмен мнениями по тому или иному вопросу; ее особенность — активное участие и воспитателя и родителей. Беседа может возникать стихийно по инициативе и родителей и педагога. Последний продумывает, какие вопросы задаст родителям, сообщает тему и просит их подготовить вопросы, на которые бы они хотели получить ответ. Планируя тематику бесед, надо стремиться к охвату по возможности всех сторон воспитания. В результате беседы родители должны получить новые знания по вопросам обучения и воспитания дошкольника.</a:t>
            </a:r>
            <a:br>
              <a:rPr lang="ru-RU" sz="2000" dirty="0">
                <a:solidFill>
                  <a:srgbClr val="333333"/>
                </a:solidFill>
                <a:latin typeface="Arial"/>
              </a:rPr>
            </a:br>
            <a:r>
              <a:rPr lang="ru-RU" sz="2000" dirty="0">
                <a:solidFill>
                  <a:srgbClr val="333333"/>
                </a:solidFill>
                <a:latin typeface="Arial"/>
              </a:rPr>
              <a:t>       Беседа начинается с общих вопросов, надо обязательно приводить факты, положительно характеризующие ребенка. Рекомендуется детально продумать ее начало, от которого зависит успех и ход. Беседа индивидуальна и адресуется конкретным людям.</a:t>
            </a:r>
            <a:br>
              <a:rPr lang="ru-RU" sz="2000" dirty="0">
                <a:solidFill>
                  <a:srgbClr val="333333"/>
                </a:solidFill>
                <a:latin typeface="Arial"/>
              </a:rPr>
            </a:br>
            <a:endParaRPr lang="ru-RU" sz="2000" dirty="0"/>
          </a:p>
        </p:txBody>
      </p:sp>
    </p:spTree>
    <p:extLst>
      <p:ext uri="{BB962C8B-B14F-4D97-AF65-F5344CB8AC3E}">
        <p14:creationId xmlns:p14="http://schemas.microsoft.com/office/powerpoint/2010/main" val="37861671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692</Words>
  <Application>Microsoft Office PowerPoint</Application>
  <PresentationFormat>Экран (4:3)</PresentationFormat>
  <Paragraphs>39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Основные формы работы с семьёй по формированию здорового образа жизни дошкольника.</vt:lpstr>
      <vt:lpstr>    Цель совместной деятельности – вовлечение родителей в педагогический   процесс.          Основой работы педагога с семьёй в ДОУ является взаимодействие: Диалог с родителями (обмен мнениями, опытом, переживаниями) Совместная деятельность (педагог + дети + родители)        Во время совместной деятельности формируются практические умения родителей: умение общаться; умение играть вместе с ребёнком. </vt:lpstr>
      <vt:lpstr>Направления работы с семьёй:        Совместная деятельность с родителями. Обучение родителей. Консультирование родителей Просвещение родителей Информирование На основании этого педагог изучает каждую семью и выясняет её образовательные потребности.   </vt:lpstr>
      <vt:lpstr>          Принципы работы с семьёй:   1. Активность педагога. 2. Дифференцированный подход к родителям. 3. Системность работы. 4. Продуктивность любой встречи с родителями.   </vt:lpstr>
      <vt:lpstr>Формы работы с родителями:   </vt:lpstr>
      <vt:lpstr>1. Общее родительское собрание. Познакомить родителей с сущностью приоритетного направления ДОУ. Кратко и доступно раскрыть суть Программы, по которой работает учреждение, задачи, стоящие перед ним. Можно познакомить родителей с результатами проведенной диагностики психического развития детей. 2. Круглый стол. по проблеме интеллектуального развития дошкольников.В нем принимают участие старший воспитатель, психолог, воспитатели групп и другие специалисты. Участники свободно общаются друг с другом. Такие заседания можно провести в каждой из возрастных групп, ставя акценты на задачах программы, по которой работает ДОУ. Целесообразно использовать такие методы, как постановка дискуссионных вопросов,  сообщения специалистов по проблеме, обмен опытом родителей, ответы на их вопросы специалистов. Здесь же можно показать родителям открытое (или в видеозаписи) занятие с детьми, организовать выставку литературы для детей и родителей по проблеме. </vt:lpstr>
      <vt:lpstr>3. Наглядные формы работы с родителямивключают подготовку памяток, папок-передвижек, материала на стендах, фотовыставки и др. Например, можно подготовить для родителей в письменном виде показатели умственного развития детей по возрастам или предложить наглядный материал, на формирование памяти, внимания, воображения, мышления, а также варианты проведения дидактических игр с детьми. 4. Консультации для родителей  могут быть устными и письменными, плановыми и неплановыми, т.е. стихийно возникающими по инициативе одной из сторон. Тематика консультаций разнообразная, например, «Развитие представлений об окружающем», «Способы получения ребенком знаний», «Развитие инициативы детей». Письменные (заочные) консультации удобны тем, что у педагога есть время подготовиться к освещению проблемы, выявить потребности родителей в знаниях. Так, готовится ящичек или конвертик для вопросов родителей с изображенным на нем вопросительным знаком, в который родители опускают записки с вопросами. Педагог обрабатывает «почту», готовит ответы на интересующие вопросы в разной форме, например, информации на стенде «Консультация по вашей просьбе», «Спрашивали — отвечаем» или «Вечер вопросов и ответов». </vt:lpstr>
      <vt:lpstr>5. Дискуссия по проблеме умственного воспитания детей.Такую дискуссию хорошо провести с родителями подготовительной группы, заранее пригласив специалистов: учителей начальных классов, психолога, воспитателей подготовительной группы. Можно использовать такие методы, как постановка спорных вопросов, ознакомление родителей с результатами тестирования детей, предоставление слова специалистам, анализ педагогических ситуаций. 6. «Устные журналы».Эта форма может проводиться регулярно с заданными рубриками, имеющими место в том или ином журнале. Например, «Советы специалиста», «Это интересно знать», «Говорят дети», «Чем и как занять ребенка» и др.; рубрики наполняются педагогическим содержанием по теме. Например, советы может дать психолог, физиолог, врач и другие специалисты. Главное — сделать эти встречи неформальными, а заинтересовать родителей, отвечать на волнующие их вопросы, не увлекаться теорией вопроса, а преподносить материал убедительно, доступно, опираясь на их опыт. </vt:lpstr>
      <vt:lpstr>7. К индивидуальным формамотносятся педагогические беседы с родителями; это одна из наиболее доступных форм установления связи с семьей. Беседа может быть как самостоятельной формой, так и применяться в сочетании с другими, например, она может быть включена в собрание, посещение семьи. Цель педагогической беседы — обмен мнениями по тому или иному вопросу; ее особенность — активное участие и воспитателя и родителей. Беседа может возникать стихийно по инициативе и родителей и педагога. Последний продумывает, какие вопросы задаст родителям, сообщает тему и просит их подготовить вопросы, на которые бы они хотели получить ответ. Планируя тематику бесед, надо стремиться к охвату по возможности всех сторон воспитания. В результате беседы родители должны получить новые знания по вопросам обучения и воспитания дошкольника.        Беседа начинается с общих вопросов, надо обязательно приводить факты, положительно характеризующие ребенка. Рекомендуется детально продумать ее начало, от которого зависит успех и ход. Беседа индивидуальна и адресуется конкретным людям. </vt:lpstr>
      <vt:lpstr>8. Тематические консультации организуются с целью ответить на все вопросы, интересующие родителей. Часть консультации посвящается трудностям воспитания детей. Они могут проводиться и специалистами по общим и специальным вопросам, например, развитию музыкальности у ребенка, охране его психики, обучению грамоте и др. Консультации близки к беседам, основная их разница в том, что последние предусматривают диалог, его ведет организатор бесед. Педагог стремится дать родителям квалифицированный совет, чему-то научить. Эта форма помогает ближе узнать жизнь семьи и оказать помощь там, где больше всего она нужна, побуждает родителей серьезно присматриваться к детям, задумываться над тем, какими путями их лучше воспитывать. Главное назначение консультации — родители убеждаются в том, что в детском саду они могут получить поддержку и совет. Существуют и «заочные» консультации. Готовится ящик (конверт) для вопросов родителей. Читая почту, педагог может заранее подготовить полный ответ, изучить литературу, посоветоваться с коллегами или переадресовать вопрос. Эта форма получила отклик у родителей. Как показал наш опыт проведения «заочной» консультации, родители задавали разнообразные вопросы, о которых не желали говорить вслух. </vt:lpstr>
      <vt:lpstr>9. В настоящее время особой популярностью как у педагогов, так и у родителей пользуются нетрадиционные формы общения с родителями. Они построены по типу телевизионных и развлекательных программ, игр и направлены на установление неформальных контактов с родителями, привлечение их внимания к детскому саду. </vt:lpstr>
      <vt:lpstr>Презентация PowerPoint</vt:lpstr>
      <vt:lpstr>Планирование работы педагогов с семьей.   В течение учебного года воспитатель еженедельно планирует работу с семьей, включая следующее: — наблюдения за характером детско-родительских отношений и особенностями поведения детей в моменты расставания и встречи с родителями; — плановые беседы с родителями по обсуждению индивидуального развития ребенка (неплановые беседы фиксируются в учете работы); например, в плане он отмечает: «Побеседовать с мамой Игоря Н. о необходимости выполнения режима дня» или: «Выяснить у мамы Наташи С. причины ее капризов»; — просмотр родителями разных видов детской деятельности, иногда видео, прослушивание аудиозаписи; — вовлечение родителей в детскую деятельность как равных по общению партнеров детей (совместное рисование, лейка, конструирование, участие в Игре-драматизации, спортивных играх); — привлечение родителей к знакомству с результатами продуктивных видов детской деятельности и творчества; — проведение опросов, анкетирования родителей с целью изучения их ожиданий от детского сада, отношения к различным проблемам семейного и общественного воспитания детей. Планирование работы с семьей должно предусматривать: - ознакомление родителей с результатами диагностики состояния здоровья и физического развития ребенка, с индивидуальным планом его оздоровления, необходимость рационального режима и полноценного, сбалансированного питания, закаливания; - формирование у родителей основ валелологической грамотности через знакомство с содержанием физкультурно-оздоровительной работы в детском саду и в семье, обучение основным методам профилактики детской заболеваемости (разнообразным приемам закаливания, массажа, дыхательной гимнастики); - обучение родителей разнообразным техникам общения с детьми. </vt:lpstr>
      <vt:lpstr>В течение учебного года воспитатель периодически планирует фронтальные встречи с родителями детей. Это традиционные родительские собрания, «Круглые столы», «Устные журналы» и т.д. В календарном плане указывается тема встречи, форма ее проведения. Кратко можно обозначить методы активизации родителей. Добиться успехов в укреплении здоровья и полноценном физическом развитии детей, в повышении их двигательной активности можно только при единых подходах к физическому воспитанию в детском саду и дома. Однако во многих семьях потребность дошкольников в движении удовлетворяется далеко не полностью, предпочтение отдается телевизору, в лучшем случае «сидячим» играм (мозаика, лото и т.п.). При этом не принимается во внимание следующее: стать усидчивым ребенок сможет только в том случае, если будет полностью удовлетворена его естественная потребность в движении: дети овладевают сначала навыками управления движениями, а затем статикой. Следовательно, одной из главных задач взрослого является организация правильного двигательного режима ребенка с одновременным обеспечением разнообразия двигательной деятельности, как по содержанию, так и по составу движений. А для этого необходимо тесное сотрудничество семьи и детского сада.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формы работы с семьёй по формированию здорового образа жизни дошкольника.</dc:title>
  <dc:creator>Администратор</dc:creator>
  <cp:lastModifiedBy>GYPNORION</cp:lastModifiedBy>
  <cp:revision>11</cp:revision>
  <dcterms:created xsi:type="dcterms:W3CDTF">2016-10-06T12:19:33Z</dcterms:created>
  <dcterms:modified xsi:type="dcterms:W3CDTF">2017-05-10T16:55:03Z</dcterms:modified>
</cp:coreProperties>
</file>