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1"/>
  </p:handoutMasterIdLst>
  <p:sldIdLst>
    <p:sldId id="268" r:id="rId2"/>
    <p:sldId id="259" r:id="rId3"/>
    <p:sldId id="262" r:id="rId4"/>
    <p:sldId id="263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64" r:id="rId15"/>
    <p:sldId id="289" r:id="rId16"/>
    <p:sldId id="265" r:id="rId17"/>
    <p:sldId id="290" r:id="rId18"/>
    <p:sldId id="291" r:id="rId19"/>
    <p:sldId id="278" r:id="rId20"/>
    <p:sldId id="279" r:id="rId21"/>
    <p:sldId id="266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5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1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Художественный текст  как способ формирования всесторонне развитой личности   обучающегося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Фрагмент</a:t>
            </a:r>
            <a:r>
              <a:rPr lang="ru-RU" sz="2700" dirty="0" smtClean="0"/>
              <a:t> </a:t>
            </a:r>
            <a:r>
              <a:rPr lang="ru-RU" sz="2700" b="1" dirty="0" smtClean="0"/>
              <a:t>урока</a:t>
            </a:r>
            <a:r>
              <a:rPr lang="ru-RU" sz="2700" b="1" dirty="0" smtClean="0"/>
              <a:t>«Трагическая судьба героини в рассказе А.И. Солженицына "Матренин двор</a:t>
            </a:r>
            <a:r>
              <a:rPr lang="ru-RU" b="1" dirty="0" smtClean="0"/>
              <a:t>"»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6367" y="1442434"/>
            <a:ext cx="8269310" cy="504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Фрагмент урока»Трагическая судьба героини в рассказе А.И.Солженицына » Матренин двор»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Беседа на выявление восприятия – Посмотрите на репродукцию картины художника В.Попкова «Старость». Мысленно погрузитесь в жизнь Российской деревни. Попробуйте охарактеризовать идею картины, что вас затронуло, о чем подумалось?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(Картина об одиночестве, привычке работать не покладая рук. На картине изображена опрятная, строгая старая женщина. Стилизованный интерьер, в котором нет ни единой лишней детали, свидетельствует не столько о быте, сколько 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Фрагмент урока»Трагическая судьба героини в рассказе А.И.Солженицына » Матренин двор»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мифопоэтической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идее дома, в котором главное место занимает печь (тепло) и дверь, ждущая хоть кого-нибудь, способного скрасить одиночество. Фигура хозяйки с тусклым, обращенным внутрь, в душу (и через нее к нам и ко всему миру) взглядом олицетворяет идею сохранения в большом враждебном мире «огонька», защищенного угла, в котором может спастись человек, заплутавший в метелях ненастного времени.)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Фрагмент урока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«Уходящий мир как основная тема пьесы А.П.Чехова «Вишневый сад». Жизненная неустроенность, разобщенность героев»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«Метод интроспективного анализа»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(вызов к проблемному общению)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когда-нибудь возвращались домой после долгого отсутствия?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Встречали очень близкого человека после разлуки?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Каковы ваши чувства, эмоции в эти моменты?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как происходит встреча наших героев в пьесе А. П. Чехова?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Испытываете ли вы неловкость за поступки, поведение, слова кого-либо из героев?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Почему?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Приемы эмоционального погружения   обучающихся в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пространство художественного произведения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одключения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воображения и ассоциативного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мышления)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Приемы:</a:t>
            </a:r>
          </a:p>
          <a:p>
            <a:pPr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Ассоциативные  переживания каждого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отдельного ученика (создание ассоциаций, составление ассоциативного круга, ассоциативной гирлянды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«Раскрась свои чувства»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Прием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«Создание коллажа», «Создание афиши»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Фрагмент урока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литературы в 11-м классе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«Лирика М. Цветаевой – напряженный монолог-исповедь»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какое же это имя – МАРИНА ЦВЕТАЕВА? Что слышите вы в этом имени?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-цветочное: ей дано краткое время цветения, жизни, трагически мгновенное, быстротечное, но оригинальное и яркое;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морское: зеленоглазая гениальная поэтесса Мрина Цветаева всю жизнь гордилась своим именем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подчѐркивала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«морское» в его происхождении, ощущая себя безгранично преданной морской стихии. Многие мгновения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детства и юности Марины Цветаевой дышали морем. Именно на море, в Коктебеле, в доме Максимилиана Волошина, произошла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встреча с мужем Сергеем Эфроном;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летящее: она ветер, стихия, свобода, сверкание таланта, страсть,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полѐт,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ритм;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трагическое: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жизнь – ринг, рана, борьба за «право быть и созидать»;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-загадочное: тайна, мечта.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Приемы эмоционального погружения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пространство художественного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произведения (этап (творческая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на основе полученных знаний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впечатлений)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Жанры: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Эссе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письма, этюды, стихотворения собственного сочинения, составление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сценария.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Фрагмент письма к Базарову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ругали все романтическое, а сами невольно осознали себя романтиком. Вы просто не понимали, Евгений Базаров, что нельзя уйти от способности человеческой - чувствовать, как нельзя уйти от самого себя. А из дома Одинцовой вы отправились в лес, забрались на сеновал, мучительно пытаясь «переболеть» любовь, как болезнь.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 как же насчет того, что природа не храм? А? Почему же, когда волновалось Ваше сердце, вы шли в сумрачный лес? Значит, все-таки именно там вы находили успокоение? Не в храм ли идут за этим?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Вам, как и всякому другому человеку, свойственны такие чувства как любовь, страсть, переживания, даже, если хотите, они Вам свойственны более, чем кому-либо. И это здорово! Вы счастливый человек, Базаров! Не всем дано так любить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Рецензия на фильм Э.Рязанова «Жестокий романс»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Жестокий романс» мне хотелось посмотреть только для того, чтобы иметь более яркое представление о произведении. Оказалось, этот фильм сделал для меня гораздо больше.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фильм заставил меня заново взглянуть на советское кино. Фильм смог кардинально изменить мое мнение о пьесе. Совершенно в иную сторону. Потому что, ручаюсь, вы не сможете понять эту историю, не посмотрев фильм. До него мне легко было рассуждать логично о том, как и что следовало сделать тому или иному герою. Признаться, я осуждал Ларису. Я осуждал ее за неумение сдерживать себя, свои чувства, за то, что она не могла принять жизнь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Элементы технологии критического мышления как способ развития мышления обучающихся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1.Кластер.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2.Синквейн.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2.Фишбоун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9859"/>
            <a:ext cx="8229600" cy="2627289"/>
          </a:xfrm>
        </p:spPr>
        <p:txBody>
          <a:bodyPr>
            <a:noAutofit/>
          </a:bodyPr>
          <a:lstStyle/>
          <a:p>
            <a:r>
              <a:rPr lang="ru-RU" sz="2800" b="1" dirty="0"/>
              <a:t>Каждое художественное слово тем и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отличается от нехудожественного, что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        вызывает бесчисленное множество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мыслей, представлений и объяснений.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                                                                                                                                    Л.Н.Толстой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Кластер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Приём, в котором информация располагается в виде «гроздей винограда». При этом между всеми «гроздьями»  должна быть чёткая логическая связь. Нашей отправной точкой являются герои романа «Евгений Онегин». Первых «ягод» будет четыре по числу основных героев романа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Существительное.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 Прилагательных два (допускаются причастия).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 Глаголов три (допускаются пояснения).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 Предложение из четырех слов.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5. Существительное (вывод, обобщение</a:t>
            </a:r>
            <a:r>
              <a:rPr lang="ru-RU" dirty="0"/>
              <a:t>).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СИНКВЕЙН(путь мысли)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Пример 1: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 Онегин.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 Скучающий, «лишний».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 Отвергает, убивает, влюбляется.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 Онегин отвергает любовь Татьяны.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5. Пессимист.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СИНКВЕЙН(путь мысли)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Пример 2:</a:t>
            </a:r>
            <a:br>
              <a:rPr lang="ru-RU" dirty="0"/>
            </a:br>
            <a:r>
              <a:rPr lang="ru-RU" dirty="0"/>
              <a:t>1. Татьяна.</a:t>
            </a:r>
            <a:br>
              <a:rPr lang="ru-RU" dirty="0"/>
            </a:br>
            <a:r>
              <a:rPr lang="ru-RU" dirty="0"/>
              <a:t>2. Скромная, влюблённая.</a:t>
            </a:r>
            <a:br>
              <a:rPr lang="ru-RU" dirty="0"/>
            </a:br>
            <a:r>
              <a:rPr lang="ru-RU" dirty="0"/>
              <a:t>3. Любит, страдает, мечтает.</a:t>
            </a:r>
            <a:br>
              <a:rPr lang="ru-RU" dirty="0"/>
            </a:br>
            <a:r>
              <a:rPr lang="ru-RU" dirty="0"/>
              <a:t>4. Выходит замуж за нелюбимого человека.</a:t>
            </a:r>
            <a:br>
              <a:rPr lang="ru-RU" dirty="0"/>
            </a:br>
            <a:r>
              <a:rPr lang="ru-RU" dirty="0"/>
              <a:t>5. Идеал (поэта).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- «скелет рыбы».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голове рыбы ставится «толстый вопрос».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Верхние плавники – это аргументы или причины.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Нижние плавники – это факты из произведения, подтверждающие аргументы.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хвосте рыбы записывается ответ на поставленный «толстый вопрос».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нашем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фишбоуне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ставится следующий вопрос: «Могла ли иначе сложиться судьба Евгения Онегина?».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Аргументы и факты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Аргумент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1: «Скука».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Факт 1: «Онегин скучал и в Петербурге, и в деревне, все радости жизни ему рано наскучили».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Аргумент 2: «Душевные метания».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Факт 2: «Онегин искал смысл жизни, его душа не знала покоя».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Аргументы и факты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Аргумент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3: «Любовь».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Факт 3: «Онегина полюбила Татьяна, но он не ответил на её любовь, а когда полюбил, то было уже слишком поздно».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Аргумент 4: «Убийство».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Факт 4: «Онегин убивает на дуэли Ленского,  совершая при этом огромную жизненную ошибку».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Аргумент 5: «Лишний человек».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Факт 5: «Онегин – это тип молодого дворянина начала XIX века, разочарованного в жизни»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работа обучающегося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«Судьба Онегина могла бы сложиться иначе, если бы он принял любовь Татьяны и отказался от поединка с другом. Но разочарование в жизни свело на нет все его положительные устремления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Онегина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считать глубоко несчастным и одиноким человеком».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Повысилась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активность, работоспособность и успеваемость учащихся по русскому языку и литературе.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учащиеся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пишут собственные стихи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пишут эссе на различные темы. Сборник творческих работ обучающихся издан в издательстве «Просвещение», диплом ,1 место)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- наблюдается динамика в написании итогового сочинения по четырем-пяти критериям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-ежегодно обучающиеся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принимают участие в школьной, районной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,международной олимпиадах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занимая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призовые места.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обучающиеся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принимают участие в различных школьных мероприятиях по русскому языку и литературе (предметные недели, вечера, викторины, интеллектуальный марафон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повысилось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участие обучающихся в различных литературных конкурсах, фестивалях, как районного характера, так и всероссийского уровня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мои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выпускники - врачи, юристы, адвокаты, педагоги,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руководители предприятий,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художники,с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туденты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учебных заведений. Они люди с активной жизненной позицией, имеющие собственный взгляд на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мир.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/>
              <a:t/>
            </a:r>
            <a:br>
              <a:rPr lang="ru-RU" sz="6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577" y="440800"/>
            <a:ext cx="4897553" cy="79580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Уважаемые коллеги!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1997120" y="4031766"/>
            <a:ext cx="6065839" cy="555625"/>
            <a:chOff x="1248" y="1440"/>
            <a:chExt cx="3821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28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Почета  у родителей и учеников!</a:t>
              </a:r>
              <a:endParaRPr lang="en-US" sz="24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1997120" y="1517166"/>
            <a:ext cx="6061076" cy="555625"/>
            <a:chOff x="1248" y="2030"/>
            <a:chExt cx="3818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28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Желаю Вам творческих находок!</a:t>
              </a:r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1997120" y="2355366"/>
            <a:ext cx="6462714" cy="555625"/>
            <a:chOff x="1248" y="2640"/>
            <a:chExt cx="4071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306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Послушных  и способных учеников!</a:t>
              </a:r>
              <a:endParaRPr lang="en-US" sz="24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1997120" y="3193566"/>
            <a:ext cx="6450015" cy="555625"/>
            <a:chOff x="1248" y="3230"/>
            <a:chExt cx="4063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305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Профессионального совершенства!</a:t>
              </a:r>
              <a:endParaRPr lang="en-US" sz="2400" dirty="0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1997120" y="4892191"/>
            <a:ext cx="8793170" cy="555625"/>
            <a:chOff x="1248" y="3230"/>
            <a:chExt cx="5539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453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И…. просто быть красивыми и обаятельными всегда! </a:t>
              </a:r>
              <a:endParaRPr lang="en-US" sz="2400" dirty="0"/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Приемы эмоционального погружения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пространство художественного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произведения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(эмоциональная подача материала)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Цель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приемов </a:t>
            </a:r>
            <a:r>
              <a:rPr lang="ru-RU" sz="2400" b="1" dirty="0" smtClean="0"/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эмоционально-эстетического мотива путем создания сильного эмоционального восприятия информации</a:t>
            </a:r>
            <a:r>
              <a:rPr lang="ru-RU" dirty="0" smtClean="0"/>
              <a:t>.</a:t>
            </a:r>
          </a:p>
          <a:p>
            <a:pPr>
              <a:buAutoNum type="arabicPeriod"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удожественное чтение (учителем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подготовленными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обучающимися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мастерами слова в записи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Поэтические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произведения,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взятые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эпиграфом к уроку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Специально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подобранные музыкальные произведения, которые могут быть увертюрой 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уроку (мажорной, лирической, трагической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Афоризмы, стихи, притчи, презентация книги 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Приемы эмоционального погружения обучающихся в пространство художественного произведения (этап глубокого погружения в текст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Приемы:</a:t>
            </a:r>
          </a:p>
          <a:p>
            <a:pPr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работы над деталью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мотив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и мелодика, и пространство, и время, и даже отдельное слово из изучаемого произведения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Рефлексивное чтение, основанное на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и сопереживании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экранизации художественного произведения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Сопоставление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литературного текста с произведениями другого вида искусства (живопись, музыка, скульптура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Метод интроспективного анализа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86932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Фрагмент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Искушение – мотив драмы А.Н.Островского “Бесприданница”.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Определите задачу работы на уроке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(исследование этого мотива)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вы понимаете значение слова искушение?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(Соблазн)</a:t>
            </a:r>
            <a:r>
              <a:rPr lang="ru-RU" i="1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231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Фрагмент урока »Искушение- мотив драмы А.Н.Островского» Бесприданница»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 пространства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 Мотив человека - вещи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 Мотив блеска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 Мотив искушения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 Мотив одиночества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Фрагмент урока»Искушение- мотив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драмыА.Н.Островского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»Бесприданница»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теме урока.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 подвержены соблазнам? Они мешают вам жить?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Какие соблазны захватили героев драмы?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чѐм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видите мотив их искушений?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Опираясь на текст расскажите об искушениях Хариты Игнатьевны,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Кнурова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Вожеватова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Карандышева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Паратова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(Учащиеся работают в группах 3-4 минуты).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Каков характер этих искушений?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(Материальный).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Соблазны, искушения персонажей Островского так или иначе связаны с Ларисой. Она сама является искушением для героев.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Фрагмент урока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9795" y="1336174"/>
            <a:ext cx="7867382" cy="520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Фрагмент урока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«Пьеса М.Горького «На дне» - социально-философская драма.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Система образов 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Сила имени огромна. В одной из старинных песен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поѐтся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«Ты скажи, молодец, каким именем зовут. А по имени тебе можно место дать».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Ознакомьтесь со значениями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имѐн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персонажей.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ассоциации возникают у вас в связи с фамилиями Пепел, Клещ, Бубнов, Сатин, именем Лука?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ли в них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намѐк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черты их личности, род занятий, судьбу?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Сатин — в этом имени звучание слова «сатана». Но какое испытание придумает он? Может быть, Сатин испытывает человека возможностью новой веры?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чѐм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говорит род занятий действующих лиц?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Каков возраст ночлежников? 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чѐм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говорит?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Барону 33 года. Это возраст Иисуса Христа. Почему М. Горький (а мы знаем, что у большого художника ничего не бывает случайным)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даѐт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возраст Христа одному из нелюбимых героев с прозвищем Барон? Возможно, анализируя пьесу, раскрывая образ героя, мы ответим на этот вопрос.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Почему одни действующие лица названы только по фамилии, другие — по имени, третьи —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полностью 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казанием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рода занятий?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</TotalTime>
  <Words>1437</Words>
  <Application>Microsoft Office PowerPoint</Application>
  <PresentationFormat>Экран (4:3)</PresentationFormat>
  <Paragraphs>120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Каждое художественное слово тем и отличается от нехудожественного, что         вызывает бесчисленное множество мыслей, представлений и объяснений.                                                                                                                                     Л.Н.Толстой</vt:lpstr>
      <vt:lpstr>Приемы эмоционального погружения обучающихся в  пространство художественного произведения (эмоциональная подача материала)</vt:lpstr>
      <vt:lpstr>Приемы эмоционального погружения обучающихся в пространство художественного произведения (этап глубокого погружения в текст)</vt:lpstr>
      <vt:lpstr>Фрагмент урока</vt:lpstr>
      <vt:lpstr>Фрагмент урока »Искушение- мотив драмы А.Н.Островского» Бесприданница»</vt:lpstr>
      <vt:lpstr>Фрагмент урока»Искушение- мотив драмыА.Н.Островского»Бесприданница»</vt:lpstr>
      <vt:lpstr>Фрагмент урока</vt:lpstr>
      <vt:lpstr>Фрагмент урока  «Пьеса М.Горького «На дне» - социально-философская драма.  Система образов  </vt:lpstr>
      <vt:lpstr>Фрагмент урока«Трагическая судьба героини в рассказе А.И. Солженицына "Матренин двор"» </vt:lpstr>
      <vt:lpstr>Фрагмент урока»Трагическая судьба героини в рассказе А.И.Солженицына » Матренин двор»</vt:lpstr>
      <vt:lpstr>Фрагмент урока»Трагическая судьба героини в рассказе А.И.Солженицына » Матренин двор»</vt:lpstr>
      <vt:lpstr>Фрагмент урока  «Уходящий мир как основная тема пьесы А.П.Чехова «Вишневый сад». Жизненная неустроенность, разобщенность героев» </vt:lpstr>
      <vt:lpstr>Приемы эмоционального погружения   обучающихся в  пространство художественного произведения  (этап подключения воображения и ассоциативного мышления)</vt:lpstr>
      <vt:lpstr>Фрагмент урока литературы в 11-м классе  «Лирика М. Цветаевой – напряженный монолог-исповедь» </vt:lpstr>
      <vt:lpstr>Приемы эмоционального погружения обучающихся в  пространство художественного произведения (этап (творческая работа на основе полученных знаний и впечатлений)</vt:lpstr>
      <vt:lpstr>Фрагмент письма к Базарову</vt:lpstr>
      <vt:lpstr>Рецензия на фильм Э.Рязанова «Жестокий романс» </vt:lpstr>
      <vt:lpstr>Элементы технологии критического мышления как способ развития мышления обучающихся</vt:lpstr>
      <vt:lpstr>Кластер</vt:lpstr>
      <vt:lpstr>Структура синквейна</vt:lpstr>
      <vt:lpstr>СИНКВЕЙН(путь мысли)</vt:lpstr>
      <vt:lpstr>СИНКВЕЙН(путь мысли)</vt:lpstr>
      <vt:lpstr>«Фишбоун» - «скелет рыбы».</vt:lpstr>
      <vt:lpstr>Аргументы и факты</vt:lpstr>
      <vt:lpstr>Аргументы и факты</vt:lpstr>
      <vt:lpstr>Самостоятельная работа обучающегося</vt:lpstr>
      <vt:lpstr>Результативность работы</vt:lpstr>
      <vt:lpstr>Уважаемые коллеги!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 </cp:lastModifiedBy>
  <cp:revision>151</cp:revision>
  <dcterms:created xsi:type="dcterms:W3CDTF">2014-11-21T11:00:06Z</dcterms:created>
  <dcterms:modified xsi:type="dcterms:W3CDTF">2017-02-27T20:20:09Z</dcterms:modified>
</cp:coreProperties>
</file>