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96" r:id="rId3"/>
    <p:sldId id="291" r:id="rId4"/>
  </p:sldIdLst>
  <p:sldSz cx="8909050" cy="6681788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4">
          <p15:clr>
            <a:srgbClr val="A4A3A4"/>
          </p15:clr>
        </p15:guide>
        <p15:guide id="2" pos="28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7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83" autoAdjust="0"/>
  </p:normalViewPr>
  <p:slideViewPr>
    <p:cSldViewPr snapToGrid="0">
      <p:cViewPr varScale="1">
        <p:scale>
          <a:sx n="97" d="100"/>
          <a:sy n="97" d="100"/>
        </p:scale>
        <p:origin x="378" y="72"/>
      </p:cViewPr>
      <p:guideLst>
        <p:guide orient="horz" pos="2104"/>
        <p:guide pos="28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A4AE1-01E2-41AD-BDFF-B14DFDA2201E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C5D21-812E-43F2-A5A6-7A782728D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65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0"/>
          </p:nvPr>
        </p:nvSpPr>
        <p:spPr>
          <a:xfrm>
            <a:off x="162274" y="3212465"/>
            <a:ext cx="175051" cy="250190"/>
          </a:xfrm>
          <a:prstGeom prst="rect">
            <a:avLst/>
          </a:prstGeom>
          <a:solidFill>
            <a:srgbClr val="558C2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1811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ru-RU" sz="2817" spc="0">
                <a:solidFill>
                  <a:srgbClr val="000000"/>
                </a:solidFill>
                <a:latin typeface="Verdana" panose="22635452340000000000" pitchFamily="2"/>
              </a:rPr>
              <a:t>1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0"/>
          </p:nvPr>
        </p:nvSpPr>
        <p:spPr>
          <a:xfrm>
            <a:off x="162274" y="3575053"/>
            <a:ext cx="175051" cy="231775"/>
          </a:xfrm>
          <a:prstGeom prst="rect">
            <a:avLst/>
          </a:prstGeom>
          <a:solidFill>
            <a:srgbClr val="558C2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1710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ru-RU" sz="2817" spc="0">
                <a:solidFill>
                  <a:srgbClr val="000000"/>
                </a:solidFill>
                <a:latin typeface="Verdana" panose="22635452340000000000" pitchFamily="2"/>
              </a:rPr>
              <a:t>1 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10"/>
          </p:nvPr>
        </p:nvSpPr>
        <p:spPr>
          <a:xfrm>
            <a:off x="1168496" y="1435738"/>
            <a:ext cx="6629560" cy="2212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3421"/>
              </a:lnSpc>
              <a:spcBef>
                <a:spcPts val="553"/>
              </a:spcBef>
              <a:spcAft>
                <a:spcPts val="0"/>
              </a:spcAft>
              <a:defRPr/>
            </a:lvl1pPr>
          </a:lstStyle>
          <a:p>
            <a:pPr marL="320040" marR="0" indent="0" algn="l">
              <a:lnSpc>
                <a:spcPts val="3000"/>
              </a:lnSpc>
              <a:spcAft>
                <a:spcPts val="0"/>
              </a:spcAft>
            </a:pPr>
            <a:r>
              <a:rPr lang="ru-RU" sz="2817" spc="-70">
                <a:solidFill>
                  <a:srgbClr val="38873A"/>
                </a:solidFill>
                <a:latin typeface="Verdana" panose="22635452340000000000" pitchFamily="2"/>
              </a:rPr>
              <a:t>Фор%IироваI.ие экологических </a:t>
            </a:r>
          </a:p>
          <a:p>
            <a:pPr marL="182880" marR="0" indent="0" algn="l">
              <a:lnSpc>
                <a:spcPts val="3600"/>
              </a:lnSpc>
              <a:spcBef>
                <a:spcPts val="345"/>
              </a:spcBef>
              <a:spcAft>
                <a:spcPts val="0"/>
              </a:spcAft>
            </a:pPr>
            <a:r>
              <a:rPr lang="ru-RU" sz="2817" spc="-45">
                <a:solidFill>
                  <a:srgbClr val="38873A"/>
                </a:solidFill>
                <a:latin typeface="Verdana" panose="22635452340000000000" pitchFamily="2"/>
              </a:rPr>
              <a:t>представлений у детей среднего </a:t>
            </a:r>
          </a:p>
          <a:p>
            <a:pPr marL="0" marR="0" indent="0" algn="l">
              <a:lnSpc>
                <a:spcPts val="3500"/>
              </a:lnSpc>
              <a:spcBef>
                <a:spcPts val="440"/>
              </a:spcBef>
              <a:spcAft>
                <a:spcPts val="0"/>
              </a:spcAft>
            </a:pPr>
            <a:r>
              <a:rPr lang="ru-RU" sz="2817" spc="0">
                <a:solidFill>
                  <a:srgbClr val="38873A"/>
                </a:solidFill>
                <a:latin typeface="Verdana" panose="22635452340000000000" pitchFamily="2"/>
              </a:rPr>
              <a:t>дошколыиого возраста в оiiытно-</a:t>
            </a:r>
            <a:r>
              <a:rPr lang="ru-RU" sz="101">
                <a:solidFill>
                  <a:srgbClr val="000000"/>
                </a:solidFill>
                <a:latin typeface="Verdana" panose="22635452340000000000" pitchFamily="2"/>
              </a:rPr>
              <a:t> </a:t>
            </a:r>
          </a:p>
          <a:p>
            <a:pPr marL="0" marR="0" indent="0" algn="l">
              <a:lnSpc>
                <a:spcPts val="3400"/>
              </a:lnSpc>
              <a:spcBef>
                <a:spcPts val="550"/>
              </a:spcBef>
              <a:spcAft>
                <a:spcPts val="0"/>
              </a:spcAft>
            </a:pPr>
            <a:r>
              <a:rPr lang="ru-RU" sz="2817" spc="20">
                <a:solidFill>
                  <a:srgbClr val="38873A"/>
                </a:solidFill>
                <a:latin typeface="Verdana" panose="22635452340000000000" pitchFamily="2"/>
              </a:rPr>
              <a:t>экспериментальнойдеятельности 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0"/>
          </p:nvPr>
        </p:nvSpPr>
        <p:spPr>
          <a:xfrm>
            <a:off x="744923" y="3648710"/>
            <a:ext cx="7053131" cy="19964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>
            <a:normAutofit fontScale="90000"/>
          </a:bodyPr>
          <a:lstStyle>
            <a:lvl1pPr marL="0" marR="0" indent="0" algn="l">
              <a:lnSpc>
                <a:spcPts val="2415"/>
              </a:lnSpc>
              <a:spcBef>
                <a:spcPts val="221"/>
              </a:spcBef>
              <a:spcAft>
                <a:spcPts val="0"/>
              </a:spcAft>
              <a:tabLst>
                <a:tab pos="1057975" algn="l"/>
              </a:tabLst>
              <a:defRPr/>
            </a:lvl1pPr>
          </a:lstStyle>
          <a:p>
            <a:pPr marL="0" marR="0" indent="0" algn="l">
              <a:lnSpc>
                <a:spcPts val="2300"/>
              </a:lnSpc>
              <a:spcAft>
                <a:spcPts val="0"/>
              </a:spcAft>
              <a:tabLst>
                <a:tab pos="1051560" algn="l"/>
              </a:tabLst>
            </a:pPr>
            <a:r>
              <a:rPr lang="ru-RU" sz="2264" spc="230">
                <a:solidFill>
                  <a:srgbClr val="38873A"/>
                </a:solidFill>
                <a:latin typeface="Times New Roman" panose="22635452340000000000" pitchFamily="1"/>
              </a:rPr>
              <a:t>п</a:t>
            </a:r>
            <a:r>
              <a:rPr lang="ru-RU" sz="2264" spc="230">
                <a:solidFill>
                  <a:srgbClr val="479349"/>
                </a:solidFill>
                <a:latin typeface="Times New Roman" panose="22635452340000000000" pitchFamily="1"/>
              </a:rPr>
              <a:t> даi</a:t>
            </a:r>
            <a:r>
              <a:rPr lang="ru-RU" sz="101" spc="230">
                <a:solidFill>
                  <a:srgbClr val="38873A"/>
                </a:solidFill>
                <a:latin typeface="Bookman Old Style" panose="22635452340000000000" pitchFamily="1"/>
              </a:rPr>
              <a:t> </a:t>
            </a:r>
            <a:r>
              <a:rPr lang="ru-RU" sz="905" spc="230">
                <a:solidFill>
                  <a:srgbClr val="38873A"/>
                </a:solidFill>
                <a:latin typeface="Bookman Old Style" panose="22635452340000000000" pitchFamily="1"/>
              </a:rPr>
              <a:t>1ч сhiiii </a:t>
            </a:r>
            <a:r>
              <a:rPr lang="ru-RU" sz="1509" spc="230">
                <a:solidFill>
                  <a:srgbClr val="38873A"/>
                </a:solidFill>
                <a:latin typeface="Times New Roman" panose="22635452340000000000" pitchFamily="1"/>
              </a:rPr>
              <a:t>li) .1L'11 </a:t>
            </a:r>
          </a:p>
          <a:p>
            <a:pPr marL="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912" spc="-211">
                <a:solidFill>
                  <a:srgbClr val="38873A"/>
                </a:solidFill>
                <a:latin typeface="Verdana" panose="22635452340000000000" pitchFamily="2"/>
              </a:rPr>
              <a:t>Автор: Ссргс</a:t>
            </a:r>
            <a:r>
              <a:rPr lang="ru-RU" sz="2264" spc="-211">
                <a:solidFill>
                  <a:srgbClr val="38873A"/>
                </a:solidFill>
                <a:latin typeface="Verdana" panose="22635452340000000000" pitchFamily="2"/>
              </a:rPr>
              <a:t>сва </a:t>
            </a:r>
            <a:r>
              <a:rPr lang="ru-RU" sz="1912" spc="-211">
                <a:solidFill>
                  <a:srgbClr val="38873A"/>
                </a:solidFill>
                <a:latin typeface="Verdana" panose="22635452340000000000" pitchFamily="2"/>
              </a:rPr>
              <a:t>Т</a:t>
            </a:r>
            <a:r>
              <a:rPr lang="ru-RU" sz="2264" spc="-211">
                <a:solidFill>
                  <a:srgbClr val="38873A"/>
                </a:solidFill>
                <a:latin typeface="Verdana" panose="22635452340000000000" pitchFamily="2"/>
              </a:rPr>
              <a:t>.</a:t>
            </a:r>
            <a:r>
              <a:rPr lang="ru-RU" sz="2264" spc="-211">
                <a:solidFill>
                  <a:srgbClr val="479349"/>
                </a:solidFill>
                <a:latin typeface="Verdana" panose="22635452340000000000" pitchFamily="2"/>
              </a:rPr>
              <a:t> . </a:t>
            </a:r>
          </a:p>
          <a:p>
            <a:pPr marL="0" marR="0" indent="0" algn="l">
              <a:lnSpc>
                <a:spcPts val="2400"/>
              </a:lnSpc>
              <a:spcBef>
                <a:spcPts val="305"/>
              </a:spcBef>
              <a:spcAft>
                <a:spcPts val="0"/>
              </a:spcAft>
            </a:pPr>
            <a:r>
              <a:rPr lang="ru-RU" sz="1912" spc="-327">
                <a:solidFill>
                  <a:srgbClr val="38873A"/>
                </a:solidFill>
                <a:latin typeface="Verdana" panose="22635452340000000000" pitchFamily="2"/>
              </a:rPr>
              <a:t>восш i аi</a:t>
            </a:r>
            <a:r>
              <a:rPr lang="ru-RU" sz="1912" spc="-327">
                <a:solidFill>
                  <a:srgbClr val="479349"/>
                </a:solidFill>
                <a:latin typeface="Verdana" panose="22635452340000000000" pitchFamily="2"/>
              </a:rPr>
              <a:t> ел</a:t>
            </a:r>
            <a:r>
              <a:rPr lang="ru-RU" sz="1912" spc="-327">
                <a:solidFill>
                  <a:srgbClr val="38873A"/>
                </a:solidFill>
                <a:latin typeface="Verdana" panose="22635452340000000000" pitchFamily="2"/>
              </a:rPr>
              <a:t> ь М ЬДОУ </a:t>
            </a:r>
          </a:p>
          <a:p>
            <a:pPr marL="0" marR="0" indent="0" algn="l">
              <a:lnSpc>
                <a:spcPts val="1600"/>
              </a:lnSpc>
              <a:spcBef>
                <a:spcPts val="700"/>
              </a:spcBef>
              <a:spcAft>
                <a:spcPts val="0"/>
              </a:spcAft>
            </a:pPr>
            <a:r>
              <a:rPr lang="ru-RU" sz="1710" spc="-538">
                <a:solidFill>
                  <a:srgbClr val="479349"/>
                </a:solidFill>
                <a:latin typeface="Verdana" panose="22635452340000000000" pitchFamily="2"/>
              </a:rPr>
              <a:t>л т</a:t>
            </a:r>
            <a:r>
              <a:rPr lang="ru-RU" sz="1710" spc="-538">
                <a:solidFill>
                  <a:srgbClr val="38873A"/>
                </a:solidFill>
                <a:latin typeface="Verdana" panose="22635452340000000000" pitchFamily="2"/>
              </a:rPr>
              <a:t> к11 и сад </a:t>
            </a:r>
          </a:p>
          <a:p>
            <a:pPr marL="0" marR="0" indent="0" algn="l">
              <a:lnSpc>
                <a:spcPts val="1900"/>
              </a:lnSpc>
              <a:spcBef>
                <a:spcPts val="1075"/>
              </a:spcBef>
              <a:spcAft>
                <a:spcPts val="0"/>
              </a:spcAft>
            </a:pPr>
            <a:r>
              <a:rPr lang="ru-RU" sz="1710" spc="-428">
                <a:solidFill>
                  <a:srgbClr val="479349"/>
                </a:solidFill>
                <a:latin typeface="Verdana" panose="22635452340000000000" pitchFamily="2"/>
              </a:rPr>
              <a:t>1</a:t>
            </a:r>
            <a:r>
              <a:rPr lang="ru-RU" sz="1710" spc="-428">
                <a:solidFill>
                  <a:srgbClr val="38873A"/>
                </a:solidFill>
                <a:latin typeface="Verdana" panose="22635452340000000000" pitchFamily="2"/>
              </a:rPr>
              <a:t> 1биiIирiваIiноцо </a:t>
            </a:r>
          </a:p>
          <a:p>
            <a:pPr marL="0" marR="0" indent="0" algn="l">
              <a:lnSpc>
                <a:spcPts val="2400"/>
              </a:lnSpc>
              <a:spcBef>
                <a:spcPts val="220"/>
              </a:spcBef>
              <a:spcAft>
                <a:spcPts val="0"/>
              </a:spcAft>
            </a:pPr>
            <a:r>
              <a:rPr lang="ru-RU" sz="2264" spc="45">
                <a:solidFill>
                  <a:srgbClr val="479349"/>
                </a:solidFill>
                <a:latin typeface="Times New Roman" panose="22635452340000000000" pitchFamily="1"/>
              </a:rPr>
              <a:t>вида JV`22</a:t>
            </a:r>
            <a:r>
              <a:rPr lang="ru-RU" sz="2264" spc="45">
                <a:solidFill>
                  <a:srgbClr val="38873A"/>
                </a:solidFill>
                <a:latin typeface="Times New Roman" panose="22635452340000000000" pitchFamily="1"/>
              </a:rPr>
              <a:t> «Ален ш</a:t>
            </a:r>
            <a:r>
              <a:rPr lang="ru-RU" sz="2264" spc="45">
                <a:solidFill>
                  <a:srgbClr val="479349"/>
                </a:solidFill>
                <a:latin typeface="Times New Roman" panose="22635452340000000000" pitchFamily="1"/>
              </a:rPr>
              <a:t> ка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95220" y="608075"/>
            <a:ext cx="6419895" cy="124797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7147" y="2169418"/>
            <a:ext cx="2800735" cy="5614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338" b="0"/>
            </a:lvl1pPr>
            <a:lvl2pPr marL="445443" indent="0">
              <a:buNone/>
              <a:defRPr sz="1949" b="1"/>
            </a:lvl2pPr>
            <a:lvl3pPr marL="890885" indent="0">
              <a:buNone/>
              <a:defRPr sz="1754" b="1"/>
            </a:lvl3pPr>
            <a:lvl4pPr marL="1336327" indent="0">
              <a:buNone/>
              <a:defRPr sz="1558" b="1"/>
            </a:lvl4pPr>
            <a:lvl5pPr marL="1781768" indent="0">
              <a:buNone/>
              <a:defRPr sz="1558" b="1"/>
            </a:lvl5pPr>
            <a:lvl6pPr marL="2227211" indent="0">
              <a:buNone/>
              <a:defRPr sz="1558" b="1"/>
            </a:lvl6pPr>
            <a:lvl7pPr marL="2672653" indent="0">
              <a:buNone/>
              <a:defRPr sz="1558" b="1"/>
            </a:lvl7pPr>
            <a:lvl8pPr marL="3118095" indent="0">
              <a:buNone/>
              <a:defRPr sz="1558" b="1"/>
            </a:lvl8pPr>
            <a:lvl9pPr marL="3563538" indent="0">
              <a:buNone/>
              <a:defRPr sz="155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92507" y="2730873"/>
            <a:ext cx="3115373" cy="30259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10827" y="2166273"/>
            <a:ext cx="2799413" cy="5614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338" b="0"/>
            </a:lvl1pPr>
            <a:lvl2pPr marL="445443" indent="0">
              <a:buNone/>
              <a:defRPr sz="1949" b="1"/>
            </a:lvl2pPr>
            <a:lvl3pPr marL="890885" indent="0">
              <a:buNone/>
              <a:defRPr sz="1754" b="1"/>
            </a:lvl3pPr>
            <a:lvl4pPr marL="1336327" indent="0">
              <a:buNone/>
              <a:defRPr sz="1558" b="1"/>
            </a:lvl4pPr>
            <a:lvl5pPr marL="1781768" indent="0">
              <a:buNone/>
              <a:defRPr sz="1558" b="1"/>
            </a:lvl5pPr>
            <a:lvl6pPr marL="2227211" indent="0">
              <a:buNone/>
              <a:defRPr sz="1558" b="1"/>
            </a:lvl6pPr>
            <a:lvl7pPr marL="2672653" indent="0">
              <a:buNone/>
              <a:defRPr sz="1558" b="1"/>
            </a:lvl7pPr>
            <a:lvl8pPr marL="3118095" indent="0">
              <a:buNone/>
              <a:defRPr sz="1558" b="1"/>
            </a:lvl8pPr>
            <a:lvl9pPr marL="3563538" indent="0">
              <a:buNone/>
              <a:defRPr sz="155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96670" y="2727728"/>
            <a:ext cx="3113568" cy="30259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72694" y="5977455"/>
            <a:ext cx="746689" cy="360660"/>
          </a:xfrm>
          <a:prstGeom prst="rect">
            <a:avLst/>
          </a:prstGeom>
        </p:spPr>
        <p:txBody>
          <a:bodyPr/>
          <a:lstStyle/>
          <a:p>
            <a:fld id="{CF62F126-B707-4A11-9BAA-4430A8718752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892506" y="5978160"/>
            <a:ext cx="5569606" cy="35574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7" y="692921"/>
            <a:ext cx="1323454" cy="49495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8093" y="767546"/>
            <a:ext cx="569948" cy="355743"/>
          </a:xfrm>
          <a:prstGeom prst="rect">
            <a:avLst/>
          </a:prstGeom>
        </p:spPr>
        <p:txBody>
          <a:bodyPr/>
          <a:lstStyle/>
          <a:p>
            <a:fld id="{59FBEF85-FAF3-4FFD-9ADD-0CA224E37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87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9978" rtl="0" eaLnBrk="1" latinLnBrk="0" hangingPunct="1">
        <a:lnSpc>
          <a:spcPct val="90000"/>
        </a:lnSpc>
        <a:spcBef>
          <a:spcPct val="0"/>
        </a:spcBef>
        <a:buNone/>
        <a:defRPr sz="44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9994" indent="-229994" algn="l" defTabSz="919978" rtl="0" eaLnBrk="1" latinLnBrk="0" hangingPunct="1">
        <a:lnSpc>
          <a:spcPct val="90000"/>
        </a:lnSpc>
        <a:spcBef>
          <a:spcPts val="1006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1pPr>
      <a:lvl2pPr marL="689983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2415" kern="1200">
          <a:solidFill>
            <a:schemeClr val="tx1"/>
          </a:solidFill>
          <a:latin typeface="+mn-lt"/>
          <a:ea typeface="+mn-ea"/>
          <a:cs typeface="+mn-cs"/>
        </a:defRPr>
      </a:lvl2pPr>
      <a:lvl3pPr marL="1149972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20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961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4pPr>
      <a:lvl5pPr marL="2069950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5pPr>
      <a:lvl6pPr marL="2529939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6pPr>
      <a:lvl7pPr marL="2989928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7pPr>
      <a:lvl8pPr marL="3449917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8pPr>
      <a:lvl9pPr marL="3909906" indent="-229994" algn="l" defTabSz="919978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1pPr>
      <a:lvl2pPr marL="459989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2pPr>
      <a:lvl3pPr marL="919978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3pPr>
      <a:lvl4pPr marL="1379967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4pPr>
      <a:lvl5pPr marL="1839956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5pPr>
      <a:lvl6pPr marL="2299945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6pPr>
      <a:lvl7pPr marL="2759934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7pPr>
      <a:lvl8pPr marL="3219922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8pPr>
      <a:lvl9pPr marL="3679911" algn="l" defTabSz="919978" rtl="0" eaLnBrk="1" latinLnBrk="0" hangingPunct="1">
        <a:defRPr sz="18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FD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43" y="102300"/>
            <a:ext cx="8596003" cy="2115623"/>
          </a:xfrm>
          <a:prstGeom prst="rect">
            <a:avLst/>
          </a:prstGeom>
        </p:spPr>
      </p:pic>
      <p:pic>
        <p:nvPicPr>
          <p:cNvPr id="9" name="Image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7637" y="1424123"/>
            <a:ext cx="935307" cy="1379960"/>
          </a:xfrm>
          <a:prstGeom prst="rect">
            <a:avLst/>
          </a:prstGeom>
        </p:spPr>
      </p:pic>
      <p:pic>
        <p:nvPicPr>
          <p:cNvPr id="11" name="Image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091" y="3122882"/>
            <a:ext cx="171856" cy="686786"/>
          </a:xfrm>
          <a:prstGeom prst="rect">
            <a:avLst/>
          </a:prstGeom>
        </p:spPr>
      </p:pic>
      <p:pic>
        <p:nvPicPr>
          <p:cNvPr id="15" name="Image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8" y="5843510"/>
            <a:ext cx="8832705" cy="858642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idx="10"/>
          </p:nvPr>
        </p:nvSpPr>
        <p:spPr>
          <a:xfrm>
            <a:off x="493182" y="1079811"/>
            <a:ext cx="7957297" cy="4763699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ctr">
              <a:lnSpc>
                <a:spcPct val="100000"/>
              </a:lnSpc>
              <a:spcBef>
                <a:spcPts val="553"/>
              </a:spcBef>
              <a:buNone/>
            </a:pPr>
            <a:endParaRPr lang="ru-RU" sz="3622" b="1" kern="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553"/>
              </a:spcBef>
              <a:buNone/>
            </a:pPr>
            <a:r>
              <a:rPr lang="ru-RU" sz="4000" b="1" kern="0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Система работы по экологическому воспитанию в группах детей раннего возраста</a:t>
            </a:r>
            <a:r>
              <a:rPr lang="ru-RU" sz="4829" b="1" i="1" dirty="0">
                <a:solidFill>
                  <a:srgbClr val="0070C0"/>
                </a:solidFill>
                <a:latin typeface="RomanT" panose="00000400000000000000" pitchFamily="2" charset="0"/>
                <a:ea typeface="+mj-ea"/>
                <a:cs typeface="RomanT" panose="00000400000000000000" pitchFamily="2" charset="0"/>
              </a:rPr>
              <a:t/>
            </a:r>
            <a:br>
              <a:rPr lang="ru-RU" sz="4829" b="1" i="1" dirty="0">
                <a:solidFill>
                  <a:srgbClr val="0070C0"/>
                </a:solidFill>
                <a:latin typeface="RomanT" panose="00000400000000000000" pitchFamily="2" charset="0"/>
                <a:ea typeface="+mj-ea"/>
                <a:cs typeface="RomanT" panose="00000400000000000000" pitchFamily="2" charset="0"/>
              </a:rPr>
            </a:br>
            <a:r>
              <a:rPr lang="ru-RU" sz="4829" b="1" i="1" dirty="0">
                <a:solidFill>
                  <a:srgbClr val="0070C0"/>
                </a:solidFill>
                <a:latin typeface="RomanT" panose="00000400000000000000" pitchFamily="2" charset="0"/>
                <a:ea typeface="+mj-ea"/>
                <a:cs typeface="RomanT" panose="00000400000000000000" pitchFamily="2" charset="0"/>
              </a:rPr>
              <a:t>          </a:t>
            </a:r>
            <a:endParaRPr lang="ru-RU" sz="4829" b="1" i="1" dirty="0">
              <a:solidFill>
                <a:srgbClr val="0070C0"/>
              </a:solidFill>
              <a:latin typeface="Bookman Old Style" panose="02050604050505020204" pitchFamily="18" charset="0"/>
              <a:ea typeface="+mj-ea"/>
              <a:cs typeface="RomanT" panose="00000400000000000000" pitchFamily="2" charset="0"/>
            </a:endParaRPr>
          </a:p>
          <a:p>
            <a:pPr>
              <a:lnSpc>
                <a:spcPts val="3421"/>
              </a:lnSpc>
              <a:spcBef>
                <a:spcPts val="553"/>
              </a:spcBef>
              <a:buNone/>
            </a:pPr>
            <a:r>
              <a:rPr lang="ru-RU" sz="4829" b="1" i="1" dirty="0">
                <a:solidFill>
                  <a:srgbClr val="0070C0"/>
                </a:solidFill>
                <a:latin typeface="Bookman Old Style" panose="02050604050505020204" pitchFamily="18" charset="0"/>
                <a:ea typeface="+mj-ea"/>
                <a:cs typeface="RomanT" panose="00000400000000000000" pitchFamily="2" charset="0"/>
              </a:rPr>
              <a:t>             </a:t>
            </a:r>
            <a:r>
              <a:rPr lang="ru-RU" sz="2415" b="1" i="1" dirty="0">
                <a:solidFill>
                  <a:srgbClr val="C0504D">
                    <a:lumMod val="75000"/>
                  </a:srgbClr>
                </a:solidFill>
                <a:latin typeface="Bookman Old Style" panose="02050604050505020204" pitchFamily="18" charset="0"/>
                <a:ea typeface="+mj-ea"/>
                <a:cs typeface="RomanT" panose="00000400000000000000" pitchFamily="2" charset="0"/>
              </a:rPr>
              <a:t>Подготовила: </a:t>
            </a:r>
            <a:br>
              <a:rPr lang="ru-RU" sz="2415" b="1" i="1" dirty="0">
                <a:solidFill>
                  <a:srgbClr val="C0504D">
                    <a:lumMod val="75000"/>
                  </a:srgbClr>
                </a:solidFill>
                <a:latin typeface="Bookman Old Style" panose="02050604050505020204" pitchFamily="18" charset="0"/>
                <a:ea typeface="+mj-ea"/>
                <a:cs typeface="RomanT" panose="00000400000000000000" pitchFamily="2" charset="0"/>
              </a:rPr>
            </a:br>
            <a:r>
              <a:rPr lang="ru-RU" sz="2415" b="1" i="1" dirty="0">
                <a:solidFill>
                  <a:srgbClr val="C0504D">
                    <a:lumMod val="75000"/>
                  </a:srgbClr>
                </a:solidFill>
                <a:latin typeface="Bookman Old Style" panose="02050604050505020204" pitchFamily="18" charset="0"/>
                <a:ea typeface="+mj-ea"/>
                <a:cs typeface="RomanT" panose="00000400000000000000" pitchFamily="2" charset="0"/>
              </a:rPr>
              <a:t>                          воспитатель Степанова О.Л.</a:t>
            </a:r>
            <a:endParaRPr lang="ru-RU" sz="3622" b="1" kern="0" dirty="0">
              <a:solidFill>
                <a:srgbClr val="333399">
                  <a:lumMod val="75000"/>
                </a:srgbClr>
              </a:solidFill>
              <a:latin typeface="Bookman Old Style" panose="02050604050505020204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4526" y="6606640"/>
            <a:ext cx="6584200" cy="0"/>
          </a:xfrm>
          <a:prstGeom prst="line">
            <a:avLst/>
          </a:prstGeom>
          <a:ln w="27305" cmpd="sng">
            <a:solidFill>
              <a:srgbClr val="A3A3A3"/>
            </a:solidFill>
          </a:ln>
        </p:spPr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218" y="6002591"/>
            <a:ext cx="2191956" cy="840696"/>
          </a:xfrm>
          <a:prstGeom prst="rect">
            <a:avLst/>
          </a:prstGeom>
        </p:spPr>
      </p:pic>
      <p:pic>
        <p:nvPicPr>
          <p:cNvPr id="17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140" y="920732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642" y="3945110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832" y="3998171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43" y="102300"/>
            <a:ext cx="8596003" cy="2115623"/>
          </a:xfrm>
          <a:prstGeom prst="rect">
            <a:avLst/>
          </a:prstGeom>
        </p:spPr>
      </p:pic>
      <p:pic>
        <p:nvPicPr>
          <p:cNvPr id="9" name="Imag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7637" y="1424123"/>
            <a:ext cx="935307" cy="1379960"/>
          </a:xfrm>
          <a:prstGeom prst="rect">
            <a:avLst/>
          </a:prstGeom>
        </p:spPr>
      </p:pic>
      <p:pic>
        <p:nvPicPr>
          <p:cNvPr id="11" name="Image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091" y="3122882"/>
            <a:ext cx="171856" cy="686786"/>
          </a:xfrm>
          <a:prstGeom prst="rect">
            <a:avLst/>
          </a:prstGeom>
        </p:spPr>
      </p:pic>
      <p:pic>
        <p:nvPicPr>
          <p:cNvPr id="15" name="Image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8" y="5843510"/>
            <a:ext cx="8832705" cy="858642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64526" y="6606640"/>
            <a:ext cx="6584200" cy="0"/>
          </a:xfrm>
          <a:prstGeom prst="line">
            <a:avLst/>
          </a:prstGeom>
          <a:ln w="27305" cmpd="sng">
            <a:solidFill>
              <a:srgbClr val="A3A3A3"/>
            </a:solidFill>
          </a:ln>
        </p:spPr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218" y="6002591"/>
            <a:ext cx="2191956" cy="840696"/>
          </a:xfrm>
          <a:prstGeom prst="rect">
            <a:avLst/>
          </a:prstGeom>
        </p:spPr>
      </p:pic>
      <p:pic>
        <p:nvPicPr>
          <p:cNvPr id="17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941" y="6509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743" y="4124319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71" y="5996946"/>
            <a:ext cx="1533289" cy="61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C:\Users\вик\Desktop\Рыжова Н.А. Дерево\Фото для Дерева\DSC0186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03" y="1361718"/>
            <a:ext cx="3569510" cy="2250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318" y="1333955"/>
            <a:ext cx="3548783" cy="23284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8" y="4264439"/>
            <a:ext cx="3364466" cy="19691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477" y="4217467"/>
            <a:ext cx="3496813" cy="20861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320" y="3616091"/>
            <a:ext cx="3981274" cy="7367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22034" y="811659"/>
            <a:ext cx="364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о деревьях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4060" y="3616091"/>
            <a:ext cx="2709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о птицах</a:t>
            </a:r>
          </a:p>
        </p:txBody>
      </p:sp>
    </p:spTree>
    <p:extLst>
      <p:ext uri="{BB962C8B-B14F-4D97-AF65-F5344CB8AC3E}">
        <p14:creationId xmlns:p14="http://schemas.microsoft.com/office/powerpoint/2010/main" val="32609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846229" cy="9939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64998" y="868089"/>
            <a:ext cx="5245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Подвижные игры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261" y="1680102"/>
            <a:ext cx="3770544" cy="3784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044" y="1680102"/>
            <a:ext cx="3478843" cy="260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8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18</Words>
  <Application>Microsoft Office PowerPoint</Application>
  <PresentationFormat>Произвольный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Bookman Old Style</vt:lpstr>
      <vt:lpstr>Calibri</vt:lpstr>
      <vt:lpstr>RomanT</vt:lpstr>
      <vt:lpstr>Times New Roman</vt:lpstr>
      <vt:lpstr>Verdana</vt:lpstr>
      <vt:lpstr/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</dc:creator>
  <cp:lastModifiedBy>вик</cp:lastModifiedBy>
  <cp:revision>94</cp:revision>
  <cp:lastPrinted>2017-04-21T18:09:43Z</cp:lastPrinted>
  <dcterms:modified xsi:type="dcterms:W3CDTF">2017-05-10T17:55:46Z</dcterms:modified>
  <cp:contentStatus/>
</cp:coreProperties>
</file>