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81" r:id="rId3"/>
    <p:sldId id="257" r:id="rId4"/>
    <p:sldId id="258" r:id="rId5"/>
    <p:sldId id="282" r:id="rId6"/>
    <p:sldId id="259" r:id="rId7"/>
    <p:sldId id="260" r:id="rId8"/>
    <p:sldId id="263" r:id="rId9"/>
    <p:sldId id="270" r:id="rId10"/>
    <p:sldId id="268" r:id="rId11"/>
    <p:sldId id="273" r:id="rId12"/>
    <p:sldId id="271" r:id="rId13"/>
    <p:sldId id="272" r:id="rId14"/>
    <p:sldId id="274" r:id="rId15"/>
    <p:sldId id="275" r:id="rId16"/>
    <p:sldId id="276" r:id="rId17"/>
    <p:sldId id="277" r:id="rId18"/>
    <p:sldId id="286" r:id="rId19"/>
    <p:sldId id="283" r:id="rId20"/>
    <p:sldId id="284" r:id="rId21"/>
    <p:sldId id="285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8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6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-14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12" Type="http://schemas.microsoft.com/office/2007/relationships/hdphoto" Target="../media/hdphoto5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microsoft.com/office/2007/relationships/hdphoto" Target="../media/hdphoto4.wdp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microsoft.com/office/2007/relationships/hdphoto" Target="../media/hdphoto5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microsoft.com/office/2007/relationships/hdphoto" Target="../media/hdphoto5.wdp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microsoft.com/office/2007/relationships/hdphoto" Target="../media/hdphoto10.wdp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11.wdp"/><Relationship Id="rId3" Type="http://schemas.openxmlformats.org/officeDocument/2006/relationships/image" Target="../media/image25.jpeg"/><Relationship Id="rId7" Type="http://schemas.openxmlformats.org/officeDocument/2006/relationships/image" Target="../media/image27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openxmlformats.org/officeDocument/2006/relationships/image" Target="../media/image7.pn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29.jpeg"/><Relationship Id="rId7" Type="http://schemas.openxmlformats.org/officeDocument/2006/relationships/image" Target="../media/image7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microsoft.com/office/2007/relationships/hdphoto" Target="../media/hdphoto12.wdp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33.jpeg"/><Relationship Id="rId7" Type="http://schemas.openxmlformats.org/officeDocument/2006/relationships/image" Target="../media/image7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microsoft.com/office/2007/relationships/hdphoto" Target="../media/hdphoto5.wdp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microsoft.com/office/2007/relationships/hdphoto" Target="../media/hdphoto5.wdp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microsoft.com/office/2007/relationships/hdphoto" Target="../media/hdphoto5.wdp"/><Relationship Id="rId7" Type="http://schemas.microsoft.com/office/2007/relationships/hdphoto" Target="../media/hdphoto1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microsoft.com/office/2007/relationships/hdphoto" Target="../media/hdphoto13.wdp"/><Relationship Id="rId4" Type="http://schemas.openxmlformats.org/officeDocument/2006/relationships/image" Target="../media/image44.png"/><Relationship Id="rId9" Type="http://schemas.microsoft.com/office/2007/relationships/hdphoto" Target="../media/hdphoto15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9.wdp"/><Relationship Id="rId3" Type="http://schemas.microsoft.com/office/2007/relationships/hdphoto" Target="../media/hdphoto5.wdp"/><Relationship Id="rId7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microsoft.com/office/2007/relationships/hdphoto" Target="../media/hdphoto8.wdp"/><Relationship Id="rId10" Type="http://schemas.openxmlformats.org/officeDocument/2006/relationships/image" Target="../media/image16.png"/><Relationship Id="rId4" Type="http://schemas.openxmlformats.org/officeDocument/2006/relationships/image" Target="../media/image12.png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163" y="1169580"/>
            <a:ext cx="9163860" cy="30940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i="1" dirty="0"/>
              <a:t>Научно-практическая конференция младших </a:t>
            </a:r>
            <a:r>
              <a:rPr lang="ru-RU" sz="2700" b="1" i="1" dirty="0" smtClean="0"/>
              <a:t>школьников</a:t>
            </a:r>
            <a:br>
              <a:rPr lang="ru-RU" sz="2700" b="1" i="1" dirty="0" smtClean="0"/>
            </a:br>
            <a:r>
              <a:rPr lang="ru-RU" sz="2700" b="1" i="1" dirty="0" smtClean="0"/>
              <a:t>«Экология и защита окружающей среды»</a:t>
            </a:r>
            <a:r>
              <a:rPr lang="ru-RU" sz="2700" b="1" i="1" dirty="0"/>
              <a:t/>
            </a:r>
            <a:br>
              <a:rPr lang="ru-RU" sz="2700" b="1" i="1" dirty="0"/>
            </a:br>
            <a:r>
              <a:rPr lang="ru-RU" sz="2700" b="1" i="1" dirty="0"/>
              <a:t/>
            </a:r>
            <a:br>
              <a:rPr lang="ru-RU" sz="2700" b="1" i="1" dirty="0"/>
            </a:br>
            <a:r>
              <a:rPr lang="ru-RU" sz="2700" b="1" i="1" dirty="0" smtClean="0">
                <a:solidFill>
                  <a:srgbClr val="00589A"/>
                </a:solidFill>
              </a:rPr>
              <a:t>«</a:t>
            </a:r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</a:rPr>
              <a:t>Исследование </a:t>
            </a:r>
            <a:r>
              <a:rPr lang="ru-RU" sz="4400" b="1" i="1" dirty="0">
                <a:solidFill>
                  <a:schemeClr val="accent1">
                    <a:lumMod val="50000"/>
                  </a:schemeClr>
                </a:solidFill>
              </a:rPr>
              <a:t>снежного покрова</a:t>
            </a:r>
            <a:br>
              <a:rPr lang="ru-RU" sz="4400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400" b="1" i="1" dirty="0">
                <a:solidFill>
                  <a:schemeClr val="accent1">
                    <a:lumMod val="50000"/>
                  </a:schemeClr>
                </a:solidFill>
              </a:rPr>
              <a:t>поселка </a:t>
            </a:r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</a:rPr>
              <a:t>Лебединый»</a:t>
            </a:r>
            <a:r>
              <a:rPr lang="ru-RU" sz="2700" b="1" i="1" dirty="0"/>
              <a:t/>
            </a:r>
            <a:br>
              <a:rPr lang="ru-RU" sz="2700" b="1" i="1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 useBgFill="1"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27721" y="2808514"/>
            <a:ext cx="7675301" cy="3331029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/>
              <a:t>Автор:</a:t>
            </a:r>
            <a:endParaRPr lang="ru-RU" dirty="0"/>
          </a:p>
          <a:p>
            <a:r>
              <a:rPr lang="ru-RU" b="1" i="1" dirty="0" err="1"/>
              <a:t>Кович</a:t>
            </a:r>
            <a:r>
              <a:rPr lang="ru-RU" b="1" i="1" dirty="0"/>
              <a:t> Вероника,                                                                                                                       </a:t>
            </a:r>
            <a:endParaRPr lang="ru-RU" dirty="0"/>
          </a:p>
          <a:p>
            <a:r>
              <a:rPr lang="ru-RU" b="1" i="1" dirty="0"/>
              <a:t>                                                                           2 класс  МКОУ СОШ №10</a:t>
            </a:r>
            <a:endParaRPr lang="ru-RU" dirty="0"/>
          </a:p>
          <a:p>
            <a:r>
              <a:rPr lang="ru-RU" b="1" i="1" dirty="0"/>
              <a:t>                                                              поселка Лебединый, </a:t>
            </a:r>
            <a:r>
              <a:rPr lang="ru-RU" b="1" i="1" dirty="0" err="1"/>
              <a:t>Алданского</a:t>
            </a:r>
            <a:r>
              <a:rPr lang="ru-RU" b="1" i="1" dirty="0"/>
              <a:t> района</a:t>
            </a:r>
            <a:endParaRPr lang="ru-RU" dirty="0"/>
          </a:p>
          <a:p>
            <a:r>
              <a:rPr lang="ru-RU" b="1" i="1" dirty="0"/>
              <a:t> </a:t>
            </a:r>
            <a:endParaRPr lang="ru-RU" dirty="0"/>
          </a:p>
          <a:p>
            <a:r>
              <a:rPr lang="ru-RU" b="1" i="1" dirty="0"/>
              <a:t> Руководитель:</a:t>
            </a:r>
            <a:endParaRPr lang="ru-RU" dirty="0"/>
          </a:p>
          <a:p>
            <a:r>
              <a:rPr lang="ru-RU" b="1" i="1" dirty="0"/>
              <a:t>                                                                         Клыкова Р.В.,</a:t>
            </a:r>
            <a:endParaRPr lang="ru-RU" dirty="0"/>
          </a:p>
          <a:p>
            <a:r>
              <a:rPr lang="ru-RU" b="1" i="1" dirty="0"/>
              <a:t>                                                                        учитель начальных классов</a:t>
            </a:r>
            <a:endParaRPr lang="ru-RU" dirty="0"/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19551" y="2621829"/>
            <a:ext cx="1905000" cy="21812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78036" y="2579360"/>
            <a:ext cx="1905000" cy="21812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83036" y="4145003"/>
            <a:ext cx="1905000" cy="218122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9349" y="2458544"/>
            <a:ext cx="1000036" cy="114504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4715" y="1973715"/>
            <a:ext cx="1132076" cy="129622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7755" y="1653352"/>
            <a:ext cx="888445" cy="101726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230" y="1668323"/>
            <a:ext cx="1665512" cy="190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85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287079"/>
            <a:ext cx="10018713" cy="946298"/>
          </a:xfrm>
        </p:spPr>
        <p:txBody>
          <a:bodyPr/>
          <a:lstStyle/>
          <a:p>
            <a:r>
              <a:rPr lang="ru-RU" b="1" u="sng" dirty="0"/>
              <a:t>Исследование талой воды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29299" y="1782739"/>
            <a:ext cx="5853793" cy="11538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/>
              <a:t>Степень загрязнения снега в разных местах поселка отличается.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1214" y="1163219"/>
            <a:ext cx="4082464" cy="25352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4251" y="4418596"/>
            <a:ext cx="1665512" cy="19070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7814" y="0"/>
            <a:ext cx="1665512" cy="1907010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9528" y="3943349"/>
            <a:ext cx="3404508" cy="25979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9798" y="3322864"/>
            <a:ext cx="3990772" cy="32184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5542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6769782" cy="767443"/>
          </a:xfrm>
        </p:spPr>
        <p:txBody>
          <a:bodyPr/>
          <a:lstStyle/>
          <a:p>
            <a:r>
              <a:rPr lang="ru-RU" b="1" u="sng" dirty="0" smtClean="0"/>
              <a:t>Проба № 1 «Лесная зона»</a:t>
            </a:r>
            <a:endParaRPr lang="ru-RU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786272"/>
            <a:ext cx="5830890" cy="1381471"/>
          </a:xfrm>
        </p:spPr>
        <p:txBody>
          <a:bodyPr/>
          <a:lstStyle/>
          <a:p>
            <a:pPr marL="0" indent="0">
              <a:buNone/>
            </a:pPr>
            <a:r>
              <a:rPr lang="ru-RU" i="1" dirty="0"/>
              <a:t>Вода после оттаявшего снега взятого в лесу, практически прозрачная, без явных осадков. Стакан остался чистым.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2654" y="3507700"/>
            <a:ext cx="3741074" cy="28058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2386" y="3507701"/>
            <a:ext cx="3771383" cy="28285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7873632" y="622050"/>
            <a:ext cx="2973450" cy="23268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1202" y="4429229"/>
            <a:ext cx="1665512" cy="190701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61347" y="-322520"/>
            <a:ext cx="1665512" cy="190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4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350874"/>
            <a:ext cx="10018713" cy="956931"/>
          </a:xfrm>
        </p:spPr>
        <p:txBody>
          <a:bodyPr/>
          <a:lstStyle/>
          <a:p>
            <a:r>
              <a:rPr lang="ru-RU" b="1" dirty="0" smtClean="0"/>
              <a:t>Проба № 2 «Школа»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1" y="1307805"/>
            <a:ext cx="5577796" cy="141545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i="1" dirty="0" smtClean="0"/>
              <a:t>Наша </a:t>
            </a:r>
            <a:r>
              <a:rPr lang="ru-RU" i="1" dirty="0"/>
              <a:t>школа находится недалеко от котельной и взятая проба снега показала</a:t>
            </a:r>
            <a:r>
              <a:rPr lang="ru-RU" i="1" dirty="0" smtClean="0"/>
              <a:t>, что  оттаявшая вода имеет светло – серый цвет с частицами земли и шлака. </a:t>
            </a:r>
            <a:endParaRPr lang="ru-RU" i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4421" y="1195182"/>
            <a:ext cx="3619323" cy="27144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4793" y="2965455"/>
            <a:ext cx="4104228" cy="28580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04178" y="4220426"/>
            <a:ext cx="3600403" cy="22211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1201" y="4456814"/>
            <a:ext cx="1665512" cy="190701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4581" y="-121507"/>
            <a:ext cx="1396885" cy="159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00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212271"/>
            <a:ext cx="10018713" cy="873580"/>
          </a:xfrm>
        </p:spPr>
        <p:txBody>
          <a:bodyPr/>
          <a:lstStyle/>
          <a:p>
            <a:r>
              <a:rPr lang="ru-RU" b="1" u="sng" dirty="0" smtClean="0"/>
              <a:t>Проба № 3 «Магазин «</a:t>
            </a:r>
            <a:r>
              <a:rPr lang="ru-RU" b="1" u="sng" dirty="0" err="1" smtClean="0"/>
              <a:t>Томир</a:t>
            </a:r>
            <a:r>
              <a:rPr lang="ru-RU" b="1" u="sng" dirty="0" smtClean="0"/>
              <a:t>»</a:t>
            </a:r>
            <a:endParaRPr lang="ru-RU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9625" y="1253755"/>
            <a:ext cx="5001550" cy="2129169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i="1" dirty="0"/>
              <a:t>В районе центральной дороги около магазина «Томир» вода после оттаивания снега мутная и серая. Также наблюдаются шлак и песчинки на дне стакана. В стакане обозначился контур на уровне воды в виде темного ободка. Вода пахнет бензином.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9099" y="1329053"/>
            <a:ext cx="2664430" cy="24556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6852" y="3420837"/>
            <a:ext cx="3995055" cy="29962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74024" y="1329053"/>
            <a:ext cx="2277123" cy="24556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86650" y="4115494"/>
            <a:ext cx="3486150" cy="24430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2670" y="4338784"/>
            <a:ext cx="1665512" cy="190701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6488" y="-354656"/>
            <a:ext cx="1665512" cy="190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54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2" y="382772"/>
            <a:ext cx="9158880" cy="967563"/>
          </a:xfrm>
        </p:spPr>
        <p:txBody>
          <a:bodyPr>
            <a:normAutofit/>
          </a:bodyPr>
          <a:lstStyle/>
          <a:p>
            <a:r>
              <a:rPr lang="ru-RU" b="1" u="sng" dirty="0" smtClean="0"/>
              <a:t>Проба № 4 «Котельная»</a:t>
            </a:r>
            <a:endParaRPr lang="ru-RU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5131" y="1245526"/>
            <a:ext cx="6814275" cy="19412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i="1" dirty="0"/>
              <a:t>Самой загрязненной оказалась проба №4 взятая возле котельной, стакан с оттаявшим снегом покрыт толстым грязным налетом. Вода очень грязная, почти черная даже после нескольких очищений через фильтр. Осадок в виде темных частиц. Вода с резким неприятным запахом.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0336" y="931771"/>
            <a:ext cx="2968129" cy="22260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8822" y="2896609"/>
            <a:ext cx="3061168" cy="26306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2440" y="2896609"/>
            <a:ext cx="3061169" cy="26306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633" y="3623230"/>
            <a:ext cx="2473037" cy="30714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31929" y="3623231"/>
            <a:ext cx="1488697" cy="30714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6770" y="4423143"/>
            <a:ext cx="1665512" cy="190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0206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308344"/>
            <a:ext cx="8744209" cy="761177"/>
          </a:xfrm>
        </p:spPr>
        <p:txBody>
          <a:bodyPr>
            <a:normAutofit fontScale="90000"/>
          </a:bodyPr>
          <a:lstStyle/>
          <a:p>
            <a:r>
              <a:rPr lang="ru-RU" b="1" u="sng" dirty="0"/>
              <a:t>Сравнительный анализ</a:t>
            </a:r>
            <a:br>
              <a:rPr lang="ru-RU" b="1" u="sng" dirty="0"/>
            </a:br>
            <a:r>
              <a:rPr lang="ru-RU" b="1" u="sng" dirty="0" smtClean="0"/>
              <a:t>талой воды </a:t>
            </a:r>
            <a:endParaRPr lang="ru-RU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1" y="1541719"/>
            <a:ext cx="4100060" cy="46468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/>
              <a:t>Снежный покров на территории нашего поселка сравнительно чистый только в районе леса. Во всех остальных местах наблюдается значительная загрязненность, а как следствие – загрязнение атмосферы, что отрицательно сказывается на здоровье местного населения.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532885" y="924082"/>
            <a:ext cx="4548837" cy="57841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1202" y="4429229"/>
            <a:ext cx="1665512" cy="19070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6488" y="-209226"/>
            <a:ext cx="1665512" cy="190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47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4643" y="212652"/>
            <a:ext cx="8755466" cy="1044648"/>
          </a:xfrm>
        </p:spPr>
        <p:txBody>
          <a:bodyPr>
            <a:normAutofit fontScale="90000"/>
          </a:bodyPr>
          <a:lstStyle/>
          <a:p>
            <a:r>
              <a:rPr lang="ru-RU" b="1" u="sng" dirty="0"/>
              <a:t>Исследование </a:t>
            </a:r>
            <a:r>
              <a:rPr lang="ru-RU" b="1" u="sng" dirty="0" smtClean="0"/>
              <a:t>снега на токсичность методом </a:t>
            </a:r>
            <a:r>
              <a:rPr lang="ru-RU" b="1" u="sng" dirty="0"/>
              <a:t>биотестирования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1" y="1373690"/>
            <a:ext cx="10223276" cy="107559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i="1" dirty="0" smtClean="0"/>
              <a:t>На смоченные талой водой  ватные диски поместили семена гороха «</a:t>
            </a:r>
            <a:r>
              <a:rPr lang="ru-RU" i="1" dirty="0" err="1" smtClean="0"/>
              <a:t>Глариоза</a:t>
            </a:r>
            <a:r>
              <a:rPr lang="ru-RU" i="1" dirty="0" smtClean="0"/>
              <a:t>». Наблюдали за прорастанием семян и данные заносили в таблицу. </a:t>
            </a:r>
            <a:endParaRPr lang="ru-RU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7676" y="2410214"/>
            <a:ext cx="2324417" cy="3099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3205" y="3079670"/>
            <a:ext cx="2379537" cy="31727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1513" y="2752479"/>
            <a:ext cx="2259179" cy="31502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9343" y="3551465"/>
            <a:ext cx="2258373" cy="30111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1201" y="4484161"/>
            <a:ext cx="1665512" cy="190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8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285750"/>
            <a:ext cx="10018715" cy="1036865"/>
          </a:xfrm>
        </p:spPr>
        <p:txBody>
          <a:bodyPr>
            <a:normAutofit fontScale="90000"/>
          </a:bodyPr>
          <a:lstStyle/>
          <a:p>
            <a:r>
              <a:rPr lang="ru-RU" b="1" u="sng" dirty="0"/>
              <a:t>Результат проращивания семян </a:t>
            </a:r>
            <a:br>
              <a:rPr lang="ru-RU" b="1" u="sng" dirty="0"/>
            </a:br>
            <a:r>
              <a:rPr lang="ru-RU" b="1" u="sng" dirty="0"/>
              <a:t>через 6 дней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6725" y="5159829"/>
            <a:ext cx="7584621" cy="84908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i="1" dirty="0"/>
              <a:t>Семена проклюнулись на третий день </a:t>
            </a:r>
            <a:r>
              <a:rPr lang="ru-RU" i="1" dirty="0" smtClean="0"/>
              <a:t>- в </a:t>
            </a:r>
            <a:r>
              <a:rPr lang="ru-RU" i="1" dirty="0"/>
              <a:t>пробе </a:t>
            </a:r>
            <a:r>
              <a:rPr lang="ru-RU" i="1" dirty="0" smtClean="0"/>
              <a:t>«Лес».</a:t>
            </a:r>
            <a:endParaRPr lang="ru-RU" i="1" dirty="0"/>
          </a:p>
          <a:p>
            <a:pPr marL="0" indent="0">
              <a:buNone/>
            </a:pPr>
            <a:r>
              <a:rPr lang="ru-RU" i="1" dirty="0"/>
              <a:t>Через </a:t>
            </a:r>
            <a:r>
              <a:rPr lang="ru-RU" i="1" dirty="0" smtClean="0"/>
              <a:t>шесть  </a:t>
            </a:r>
            <a:r>
              <a:rPr lang="ru-RU" i="1" dirty="0"/>
              <a:t>дней проклюнулись семена во всех пробах.</a:t>
            </a:r>
          </a:p>
          <a:p>
            <a:pPr marL="0" indent="0">
              <a:buNone/>
            </a:pPr>
            <a:endParaRPr lang="ru-RU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387928" y="1562410"/>
            <a:ext cx="7600950" cy="29524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4">
                <a:lumMod val="40000"/>
                <a:lumOff val="6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1202" y="4514847"/>
            <a:ext cx="1665512" cy="190701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6488" y="-45425"/>
            <a:ext cx="1665512" cy="190701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8684579" y="3315202"/>
            <a:ext cx="2876835" cy="3835779"/>
          </a:xfrm>
          <a:prstGeom prst="rect">
            <a:avLst/>
          </a:prstGeom>
          <a:solidFill>
            <a:srgbClr val="FFFFFF">
              <a:shade val="85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8741482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1202" y="4405305"/>
            <a:ext cx="1665512" cy="190701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22714" y="197469"/>
            <a:ext cx="73396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/>
              <a:t>Скорость прорастания семян гороха</a:t>
            </a:r>
            <a:endParaRPr lang="ru-RU" sz="3200" b="1" u="sng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824562"/>
              </p:ext>
            </p:extLst>
          </p:nvPr>
        </p:nvGraphicFramePr>
        <p:xfrm>
          <a:off x="1608366" y="1206787"/>
          <a:ext cx="10213519" cy="4295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49134"/>
                <a:gridCol w="2147207"/>
                <a:gridCol w="1967593"/>
                <a:gridCol w="2571750"/>
                <a:gridCol w="2277835"/>
              </a:tblGrid>
              <a:tr h="654670"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Дни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Проба № 1 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«Лесная зона»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Проба № 2 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«Территория школы»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Проба № 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«Территория у магазина «</a:t>
                      </a:r>
                      <a:r>
                        <a:rPr lang="ru-RU" sz="1400" b="1" i="1" dirty="0" err="1" smtClean="0">
                          <a:solidFill>
                            <a:schemeClr val="tx1"/>
                          </a:solidFill>
                        </a:rPr>
                        <a:t>Томир</a:t>
                      </a:r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»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Проба № 4 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«Территория котельной»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21220">
                <a:tc>
                  <a:txBody>
                    <a:bodyPr/>
                    <a:lstStyle/>
                    <a:p>
                      <a:pPr algn="l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1.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 II -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- II -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- II -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- II</a:t>
                      </a:r>
                      <a:r>
                        <a:rPr lang="en-US" sz="1400" b="1" i="1" baseline="0" dirty="0" smtClean="0">
                          <a:solidFill>
                            <a:schemeClr val="tx1"/>
                          </a:solidFill>
                        </a:rPr>
                        <a:t> -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21220">
                <a:tc>
                  <a:txBody>
                    <a:bodyPr/>
                    <a:lstStyle/>
                    <a:p>
                      <a:pPr algn="l"/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2.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II</a:t>
                      </a:r>
                      <a:r>
                        <a:rPr lang="en-US" sz="1400" b="1" i="1" baseline="0" dirty="0" smtClean="0">
                          <a:solidFill>
                            <a:schemeClr val="tx1"/>
                          </a:solidFill>
                        </a:rPr>
                        <a:t> -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- II -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- II -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- II -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21220">
                <a:tc>
                  <a:txBody>
                    <a:bodyPr/>
                    <a:lstStyle/>
                    <a:p>
                      <a:pPr algn="l"/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3.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- II -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- II -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- II -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21220">
                <a:tc>
                  <a:txBody>
                    <a:bodyPr/>
                    <a:lstStyle/>
                    <a:p>
                      <a:pPr algn="l"/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4.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21220">
                <a:tc>
                  <a:txBody>
                    <a:bodyPr/>
                    <a:lstStyle/>
                    <a:p>
                      <a:pPr algn="l"/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5.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b="1" i="1" baseline="0" dirty="0" smtClean="0">
                          <a:solidFill>
                            <a:schemeClr val="tx1"/>
                          </a:solidFill>
                        </a:rPr>
                        <a:t>II -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21220">
                <a:tc>
                  <a:txBody>
                    <a:bodyPr/>
                    <a:lstStyle/>
                    <a:p>
                      <a:pPr algn="l"/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6.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21220">
                <a:tc>
                  <a:txBody>
                    <a:bodyPr/>
                    <a:lstStyle/>
                    <a:p>
                      <a:pPr algn="l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Степень</a:t>
                      </a: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</a:rPr>
                        <a:t> всхожести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100%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60%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40%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30%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21220">
                <a:tc>
                  <a:txBody>
                    <a:bodyPr/>
                    <a:lstStyle/>
                    <a:p>
                      <a:pPr algn="l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Уровень загрязнения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отсутствует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среднее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сильное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сильное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94931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7595" y="1273059"/>
            <a:ext cx="10018713" cy="4270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i="1" dirty="0" smtClean="0"/>
              <a:t>Наша гипотеза подтвердилась. Мы определили более загрязненные участки поселка. Это территория котельной и центральная дорога посёлка.</a:t>
            </a:r>
            <a:endParaRPr lang="ru-RU" sz="4800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80437" y="4407964"/>
            <a:ext cx="1665512" cy="19070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0267" y="-307816"/>
            <a:ext cx="1665512" cy="190701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094265" y="172161"/>
            <a:ext cx="6319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/>
              <a:t>Результат   исследования</a:t>
            </a:r>
            <a:endParaRPr lang="ru-RU" sz="3200" b="1" u="sng" dirty="0"/>
          </a:p>
        </p:txBody>
      </p:sp>
    </p:spTree>
    <p:extLst>
      <p:ext uri="{BB962C8B-B14F-4D97-AF65-F5344CB8AC3E}">
        <p14:creationId xmlns:p14="http://schemas.microsoft.com/office/powerpoint/2010/main" val="4199306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187779"/>
            <a:ext cx="10018713" cy="889907"/>
          </a:xfrm>
        </p:spPr>
        <p:txBody>
          <a:bodyPr>
            <a:normAutofit/>
          </a:bodyPr>
          <a:lstStyle/>
          <a:p>
            <a:r>
              <a:rPr lang="ru-RU" b="1" u="sng" dirty="0"/>
              <a:t>Актуальность темы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81963" y="1297173"/>
            <a:ext cx="9621060" cy="501856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i="1" dirty="0"/>
              <a:t>Тема моей работы была выбрана </a:t>
            </a:r>
            <a:r>
              <a:rPr lang="ru-RU" i="1" dirty="0" smtClean="0"/>
              <a:t>неслучайно</a:t>
            </a:r>
            <a:r>
              <a:rPr lang="ru-RU" i="1" dirty="0"/>
              <a:t>. </a:t>
            </a:r>
            <a:r>
              <a:rPr lang="ru-RU" i="1" dirty="0" smtClean="0"/>
              <a:t> Проходя мимо котельной, я вижу черный снег вокруг неё. У меня возник вопрос: не влияет ли загрязнение снега на здоровье человека и окружающую среду?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5163" y="37982"/>
            <a:ext cx="1665512" cy="19070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1201" y="4408730"/>
            <a:ext cx="1665512" cy="1907010"/>
          </a:xfrm>
          <a:prstGeom prst="rect">
            <a:avLst/>
          </a:prstGeom>
        </p:spPr>
      </p:pic>
      <p:pic>
        <p:nvPicPr>
          <p:cNvPr id="7" name="Picture 2" descr="03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4858" y="4284992"/>
            <a:ext cx="4963886" cy="22813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Рисунок 7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200" y="1026510"/>
            <a:ext cx="3649436" cy="18369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133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170122"/>
            <a:ext cx="10018713" cy="478464"/>
          </a:xfrm>
        </p:spPr>
        <p:txBody>
          <a:bodyPr>
            <a:normAutofit fontScale="90000"/>
          </a:bodyPr>
          <a:lstStyle/>
          <a:p>
            <a:r>
              <a:rPr lang="ru-RU" b="1" u="sng" dirty="0"/>
              <a:t>Выводы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84741" y="722065"/>
            <a:ext cx="9450939" cy="576854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i="1" dirty="0" smtClean="0"/>
              <a:t>Проведя </a:t>
            </a:r>
            <a:r>
              <a:rPr lang="ru-RU" i="1" dirty="0"/>
              <a:t>свое исследование, мы пришли к следующим выводам:</a:t>
            </a:r>
          </a:p>
          <a:p>
            <a:pPr marL="0" indent="0">
              <a:buNone/>
            </a:pPr>
            <a:r>
              <a:rPr lang="ru-RU" i="1" dirty="0"/>
              <a:t>- На территории поселка воздух загрязнен. Поэтому необходимо произвести посадку растений,      обладающих хорошей очищающей способностью (многие обычные растения хорошо очищают воздух).</a:t>
            </a:r>
          </a:p>
          <a:p>
            <a:pPr marL="0" indent="0">
              <a:buNone/>
            </a:pPr>
            <a:r>
              <a:rPr lang="ru-RU" i="1" dirty="0"/>
              <a:t>-  Основным источником загрязнения является котельная. Вторым источником загрязнения является автомобильный транспорт. Снижение вредных выбросов от автомобилей может быть достигнуто за счет улучшения качества традиционных видов моторного топлива и применения новых, экологически более «чистых» видов горючего. Мне и моим одноклассникам сейчас по восемь лет, мы выучимся и, возможно, кто-то из нас примет участие в разработке такого топлива</a:t>
            </a:r>
            <a:r>
              <a:rPr lang="ru-RU" i="1" dirty="0" smtClean="0"/>
              <a:t>.</a:t>
            </a:r>
            <a:endParaRPr lang="ru-RU" i="1" dirty="0"/>
          </a:p>
          <a:p>
            <a:pPr marL="0" indent="0">
              <a:buNone/>
            </a:pPr>
            <a:r>
              <a:rPr lang="ru-RU" i="1" dirty="0"/>
              <a:t>- Выбросы котельной приводят к ухудшению состояния здоровья жителей поселка.</a:t>
            </a:r>
          </a:p>
          <a:p>
            <a:pPr marL="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Считаю, </a:t>
            </a:r>
            <a:r>
              <a:rPr lang="ru-RU" i="1" dirty="0"/>
              <a:t>что результаты исследований необходимо довести до администрации поселения, руководителей котельной и попросить установить более мощный и эффективный фильтр (уловитель шлака).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1201" y="4397330"/>
            <a:ext cx="1665512" cy="19070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6488" y="-304918"/>
            <a:ext cx="1665512" cy="190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>
                <a:solidFill>
                  <a:schemeClr val="accent1">
                    <a:lumMod val="50000"/>
                  </a:schemeClr>
                </a:solidFill>
              </a:rPr>
              <a:t>СПАСИБО ЗА ВНИМАНИЕ 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1202" y="4405305"/>
            <a:ext cx="1665512" cy="19070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4041" y="493763"/>
            <a:ext cx="1665512" cy="19070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2726" y="2134546"/>
            <a:ext cx="1197424" cy="13710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3614" y="227536"/>
            <a:ext cx="1665512" cy="190701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28" y="227536"/>
            <a:ext cx="1167054" cy="133627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9474" y="5098253"/>
            <a:ext cx="1665512" cy="190701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6132" y="5390707"/>
            <a:ext cx="1146726" cy="131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777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/>
              <a:t>Цели исследования:</a:t>
            </a:r>
            <a:r>
              <a:rPr lang="ru-RU" u="sng" dirty="0"/>
              <a:t/>
            </a:r>
            <a:br>
              <a:rPr lang="ru-RU" u="sng" dirty="0"/>
            </a:b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658679"/>
            <a:ext cx="10018713" cy="4132521"/>
          </a:xfrm>
        </p:spPr>
        <p:txBody>
          <a:bodyPr/>
          <a:lstStyle/>
          <a:p>
            <a:pPr lvl="0" algn="just"/>
            <a:r>
              <a:rPr lang="ru-RU" dirty="0"/>
              <a:t> </a:t>
            </a:r>
            <a:r>
              <a:rPr lang="ru-RU" i="1" dirty="0"/>
              <a:t>Исследовать загрязненность снежного покрова в поселке Лебединый и </a:t>
            </a:r>
            <a:r>
              <a:rPr lang="ru-RU" i="1" dirty="0" smtClean="0"/>
              <a:t>оценить </a:t>
            </a:r>
            <a:r>
              <a:rPr lang="ru-RU" i="1" dirty="0"/>
              <a:t>по нему состояния атмосферного воздуха в зимний период.</a:t>
            </a:r>
          </a:p>
          <a:p>
            <a:pPr lvl="0" algn="just"/>
            <a:r>
              <a:rPr lang="ru-RU" i="1" dirty="0"/>
              <a:t>Выяснить возможные последствия выбросов местной котельной и выхлопных газов автотранспорта на здоровье населения и окружающую среду.</a:t>
            </a: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4727" y="290409"/>
            <a:ext cx="1540316" cy="17636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1069" y="4301637"/>
            <a:ext cx="1665512" cy="190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64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/>
              <a:t>Задачи исследования:</a:t>
            </a:r>
            <a:r>
              <a:rPr lang="ru-RU" u="sng" dirty="0"/>
              <a:t/>
            </a:r>
            <a:br>
              <a:rPr lang="ru-RU" u="sng" dirty="0"/>
            </a:b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2094615"/>
            <a:ext cx="10018713" cy="3696586"/>
          </a:xfrm>
        </p:spPr>
        <p:txBody>
          <a:bodyPr/>
          <a:lstStyle/>
          <a:p>
            <a:pPr lvl="0"/>
            <a:r>
              <a:rPr lang="ru-RU" i="1" dirty="0"/>
              <a:t>Изучить причины загрязнения снега.</a:t>
            </a:r>
          </a:p>
          <a:p>
            <a:pPr lvl="0"/>
            <a:r>
              <a:rPr lang="ru-RU" i="1" dirty="0"/>
              <a:t>Провести исследования проб снега.</a:t>
            </a:r>
          </a:p>
          <a:p>
            <a:pPr lvl="0"/>
            <a:r>
              <a:rPr lang="ru-RU" i="1" dirty="0"/>
              <a:t>Выявить основные источники загрязнения снежного покрова.</a:t>
            </a:r>
          </a:p>
          <a:p>
            <a:pPr marL="0" indent="0">
              <a:buNone/>
            </a:pPr>
            <a:endParaRPr lang="ru-RU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4627" y="679540"/>
            <a:ext cx="1536122" cy="17588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9172" y="4269740"/>
            <a:ext cx="1665512" cy="190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66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792126"/>
          </a:xfrm>
        </p:spPr>
        <p:txBody>
          <a:bodyPr>
            <a:normAutofit fontScale="90000"/>
          </a:bodyPr>
          <a:lstStyle/>
          <a:p>
            <a:r>
              <a:rPr lang="ru-RU" b="1" u="sng" dirty="0"/>
              <a:t>Практическое значение работы. </a:t>
            </a:r>
            <a:r>
              <a:rPr lang="ru-RU" u="sng" dirty="0"/>
              <a:t/>
            </a:r>
            <a:br>
              <a:rPr lang="ru-RU" u="sng" dirty="0"/>
            </a:b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275907"/>
            <a:ext cx="10018713" cy="4515293"/>
          </a:xfrm>
        </p:spPr>
        <p:txBody>
          <a:bodyPr/>
          <a:lstStyle/>
          <a:p>
            <a:r>
              <a:rPr lang="ru-RU" i="1" dirty="0"/>
              <a:t>Привлечь внимание населения к вопросам о загрязнении окружающей среды.</a:t>
            </a:r>
          </a:p>
          <a:p>
            <a:r>
              <a:rPr lang="ru-RU" i="1" dirty="0"/>
              <a:t>Исследование может быть использовано при проведении тематических классных часов, при подготовке к урокам окружающего мира.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9172" y="4269740"/>
            <a:ext cx="1665512" cy="19070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0267" y="-267704"/>
            <a:ext cx="1665512" cy="190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88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/>
              <a:t>Методы исследования:</a:t>
            </a:r>
            <a:r>
              <a:rPr lang="ru-RU" u="sng" dirty="0"/>
              <a:t/>
            </a:r>
            <a:br>
              <a:rPr lang="ru-RU" u="sng" dirty="0"/>
            </a:b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2115879"/>
            <a:ext cx="10018713" cy="3675321"/>
          </a:xfrm>
        </p:spPr>
        <p:txBody>
          <a:bodyPr/>
          <a:lstStyle/>
          <a:p>
            <a:pPr lvl="0"/>
            <a:r>
              <a:rPr lang="ru-RU" i="1" dirty="0"/>
              <a:t>Метод теоретического исследования – анализ литературы по данной теме, постановка целей и задач.</a:t>
            </a:r>
          </a:p>
          <a:p>
            <a:pPr lvl="0"/>
            <a:r>
              <a:rPr lang="ru-RU" i="1" dirty="0" smtClean="0"/>
              <a:t>Экспериментальный </a:t>
            </a:r>
            <a:r>
              <a:rPr lang="ru-RU" i="1" dirty="0"/>
              <a:t>( постановка опытов).</a:t>
            </a:r>
          </a:p>
          <a:p>
            <a:pPr lvl="0"/>
            <a:r>
              <a:rPr lang="ru-RU" i="1" dirty="0" smtClean="0"/>
              <a:t>Обобщение </a:t>
            </a:r>
            <a:r>
              <a:rPr lang="ru-RU" i="1" dirty="0"/>
              <a:t>данных и составление работы.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1066" y="172245"/>
            <a:ext cx="1764115" cy="20199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1069" y="4280372"/>
            <a:ext cx="1665512" cy="190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65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/>
              <a:t>Гипотеза исследования: 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/>
              <a:t>Снег </a:t>
            </a:r>
            <a:r>
              <a:rPr lang="ru-RU" sz="4000" b="1" dirty="0" smtClean="0"/>
              <a:t>- показатель </a:t>
            </a:r>
            <a:r>
              <a:rPr lang="ru-RU" sz="4000" b="1" dirty="0"/>
              <a:t>загрязненности </a:t>
            </a:r>
            <a:r>
              <a:rPr lang="ru-RU" sz="4000" b="1" dirty="0" smtClean="0"/>
              <a:t>окружающей среды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5163" y="165573"/>
            <a:ext cx="1665512" cy="19070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80437" y="4229099"/>
            <a:ext cx="1665512" cy="190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85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9172" y="4313037"/>
            <a:ext cx="1665512" cy="19070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8686" y="-164036"/>
            <a:ext cx="1443314" cy="1652594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96706" y="289548"/>
            <a:ext cx="3336616" cy="20046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/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6114" y="334736"/>
            <a:ext cx="3251426" cy="20315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5614" y="3429000"/>
            <a:ext cx="3731079" cy="24154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9118" y="3249384"/>
            <a:ext cx="3345561" cy="25950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2277836" y="2449285"/>
            <a:ext cx="17650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Площадка № 1 </a:t>
            </a:r>
          </a:p>
          <a:p>
            <a:r>
              <a:rPr lang="ru-RU" b="1" i="1" dirty="0" smtClean="0"/>
              <a:t>«Лесная зона»</a:t>
            </a:r>
            <a:endParaRPr lang="ru-RU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7307037" y="2366290"/>
            <a:ext cx="24247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Площадка № 2</a:t>
            </a:r>
          </a:p>
          <a:p>
            <a:r>
              <a:rPr lang="ru-RU" b="1" i="1" dirty="0" smtClean="0"/>
              <a:t>«Территория школы»</a:t>
            </a:r>
            <a:endParaRPr lang="ru-RU" b="1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2533324" y="5958790"/>
            <a:ext cx="43155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Площадка № 3</a:t>
            </a:r>
          </a:p>
          <a:p>
            <a:r>
              <a:rPr lang="ru-RU" b="1" i="1" dirty="0" smtClean="0"/>
              <a:t>«Центральная улица, магазин «</a:t>
            </a:r>
            <a:r>
              <a:rPr lang="ru-RU" b="1" i="1" dirty="0" err="1" smtClean="0"/>
              <a:t>Томир</a:t>
            </a:r>
            <a:r>
              <a:rPr lang="ru-RU" b="1" i="1" dirty="0" smtClean="0"/>
              <a:t>»</a:t>
            </a:r>
            <a:endParaRPr lang="ru-RU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8793456" y="5844464"/>
            <a:ext cx="28673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Площадка № 4</a:t>
            </a:r>
          </a:p>
          <a:p>
            <a:r>
              <a:rPr lang="ru-RU" b="1" i="1" dirty="0" smtClean="0"/>
              <a:t>«Территория котельной»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175824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1089836"/>
          </a:xfrm>
        </p:spPr>
        <p:txBody>
          <a:bodyPr>
            <a:normAutofit/>
          </a:bodyPr>
          <a:lstStyle/>
          <a:p>
            <a:r>
              <a:rPr lang="ru-RU" b="1" u="sng" dirty="0"/>
              <a:t>Изготовление фильтра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2673" y="1775637"/>
            <a:ext cx="5923977" cy="4442983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1201" y="4429228"/>
            <a:ext cx="1665512" cy="19070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2256" y="0"/>
            <a:ext cx="1665512" cy="190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90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605</TotalTime>
  <Words>757</Words>
  <Application>Microsoft Office PowerPoint</Application>
  <PresentationFormat>Произвольный</PresentationFormat>
  <Paragraphs>112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Параллакс</vt:lpstr>
      <vt:lpstr>Научно-практическая конференция младших школьников «Экология и защита окружающей среды»  «Исследование снежного покрова поселка Лебединый»  </vt:lpstr>
      <vt:lpstr>Актуальность темы</vt:lpstr>
      <vt:lpstr>Цели исследования: </vt:lpstr>
      <vt:lpstr>Задачи исследования: </vt:lpstr>
      <vt:lpstr>Практическое значение работы.  </vt:lpstr>
      <vt:lpstr>Методы исследования: </vt:lpstr>
      <vt:lpstr>Гипотеза исследования: </vt:lpstr>
      <vt:lpstr>Презентация PowerPoint</vt:lpstr>
      <vt:lpstr>Изготовление фильтра</vt:lpstr>
      <vt:lpstr>Исследование талой воды</vt:lpstr>
      <vt:lpstr>Проба № 1 «Лесная зона»</vt:lpstr>
      <vt:lpstr>Проба № 2 «Школа»</vt:lpstr>
      <vt:lpstr>Проба № 3 «Магазин «Томир»</vt:lpstr>
      <vt:lpstr>Проба № 4 «Котельная»</vt:lpstr>
      <vt:lpstr>Сравнительный анализ талой воды </vt:lpstr>
      <vt:lpstr>Исследование снега на токсичность методом биотестирования</vt:lpstr>
      <vt:lpstr>Результат проращивания семян  через 6 дней</vt:lpstr>
      <vt:lpstr>Презентация PowerPoint</vt:lpstr>
      <vt:lpstr>Презентация PowerPoint</vt:lpstr>
      <vt:lpstr>Выводы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Научно-практическая конференция младших школьников  Исследование снежного покрова поселка Лебединый</dc:title>
  <dc:creator>aldandriverparty1@mail.ru</dc:creator>
  <cp:lastModifiedBy>Рита</cp:lastModifiedBy>
  <cp:revision>49</cp:revision>
  <dcterms:created xsi:type="dcterms:W3CDTF">2017-03-27T04:43:04Z</dcterms:created>
  <dcterms:modified xsi:type="dcterms:W3CDTF">2017-05-10T14:25:41Z</dcterms:modified>
</cp:coreProperties>
</file>