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notesMasterIdLst>
    <p:notesMasterId r:id="rId13"/>
  </p:notesMasterIdLst>
  <p:sldIdLst>
    <p:sldId id="311" r:id="rId2"/>
    <p:sldId id="286" r:id="rId3"/>
    <p:sldId id="287" r:id="rId4"/>
    <p:sldId id="339" r:id="rId5"/>
    <p:sldId id="340" r:id="rId6"/>
    <p:sldId id="341" r:id="rId7"/>
    <p:sldId id="342" r:id="rId8"/>
    <p:sldId id="343" r:id="rId9"/>
    <p:sldId id="344" r:id="rId10"/>
    <p:sldId id="294" r:id="rId11"/>
    <p:sldId id="27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CC"/>
    <a:srgbClr val="003399"/>
    <a:srgbClr val="99FF66"/>
    <a:srgbClr val="66FF66"/>
    <a:srgbClr val="99CC00"/>
    <a:srgbClr val="FFFF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71" d="100"/>
          <a:sy n="71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33638791092184"/>
          <c:y val="5.1423664790541175E-2"/>
          <c:w val="0.68616801198334298"/>
          <c:h val="0.57678337058594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</c:v>
                </c:pt>
                <c:pt idx="1">
                  <c:v>4.0000000000000008E-2</c:v>
                </c:pt>
                <c:pt idx="4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0.68000000000000016</c:v>
                </c:pt>
                <c:pt idx="1">
                  <c:v>0.87000000000000011</c:v>
                </c:pt>
                <c:pt idx="2">
                  <c:v>0.85000000000000009</c:v>
                </c:pt>
                <c:pt idx="3">
                  <c:v>0.76000000000000012</c:v>
                </c:pt>
                <c:pt idx="4">
                  <c:v>0.73000000000000009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0.22000000000000003</c:v>
                </c:pt>
                <c:pt idx="1">
                  <c:v>9.0000000000000024E-2</c:v>
                </c:pt>
                <c:pt idx="2">
                  <c:v>0.15000000000000002</c:v>
                </c:pt>
                <c:pt idx="3">
                  <c:v>0.24000000000000002</c:v>
                </c:pt>
                <c:pt idx="4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022720"/>
        <c:axId val="101032704"/>
      </c:barChart>
      <c:catAx>
        <c:axId val="101022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1032704"/>
        <c:crosses val="autoZero"/>
        <c:auto val="1"/>
        <c:lblAlgn val="ctr"/>
        <c:lblOffset val="100"/>
        <c:noMultiLvlLbl val="0"/>
      </c:catAx>
      <c:valAx>
        <c:axId val="1010327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1022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858030142244736"/>
          <c:y val="0.38849473410675656"/>
          <c:w val="0.10925629910852817"/>
          <c:h val="0.234967536563734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395651945105516"/>
          <c:y val="3.566976550628085E-2"/>
          <c:w val="0.65119590621618906"/>
          <c:h val="0.598534422101244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0.72000000000000008</c:v>
                </c:pt>
                <c:pt idx="1">
                  <c:v>0.28000000000000008</c:v>
                </c:pt>
                <c:pt idx="2">
                  <c:v>0.29000000000000004</c:v>
                </c:pt>
                <c:pt idx="3">
                  <c:v>0.14000000000000001</c:v>
                </c:pt>
                <c:pt idx="4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0.28000000000000008</c:v>
                </c:pt>
                <c:pt idx="1">
                  <c:v>0.72000000000000008</c:v>
                </c:pt>
                <c:pt idx="2">
                  <c:v>0.71000000000000008</c:v>
                </c:pt>
                <c:pt idx="3">
                  <c:v>0.8600000000000001</c:v>
                </c:pt>
                <c:pt idx="4">
                  <c:v>0.7400000000000001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</c:v>
                </c:pt>
                <c:pt idx="1">
                  <c:v>Социально-коммуникативное</c:v>
                </c:pt>
                <c:pt idx="2">
                  <c:v>Познавательное</c:v>
                </c:pt>
                <c:pt idx="3">
                  <c:v>Речевое</c:v>
                </c:pt>
                <c:pt idx="4">
                  <c:v>Художественно-эстетическое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772864"/>
        <c:axId val="100774656"/>
      </c:barChart>
      <c:catAx>
        <c:axId val="100772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0774656"/>
        <c:crosses val="autoZero"/>
        <c:auto val="1"/>
        <c:lblAlgn val="ctr"/>
        <c:lblOffset val="100"/>
        <c:noMultiLvlLbl val="0"/>
      </c:catAx>
      <c:valAx>
        <c:axId val="1007746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0772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882692371412919"/>
          <c:y val="0.37354818391176886"/>
          <c:w val="0.11117307628587078"/>
          <c:h val="0.234967536563734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0.15517</cdr:x>
      <cdr:y>0.50847</cdr:y>
    </cdr:from>
    <cdr:to>
      <cdr:x>0.25862</cdr:x>
      <cdr:y>0.57626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8072" y="2160240"/>
          <a:ext cx="432049" cy="2880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10%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0.22414</cdr:x>
      <cdr:y>0.47458</cdr:y>
    </cdr:from>
    <cdr:to>
      <cdr:x>0.36207</cdr:x>
      <cdr:y>0.54237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36104" y="2016224"/>
          <a:ext cx="576064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22%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0.18966</cdr:x>
      <cdr:y>0.18644</cdr:y>
    </cdr:from>
    <cdr:to>
      <cdr:x>0.32759</cdr:x>
      <cdr:y>0.25423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92088" y="792088"/>
          <a:ext cx="576095" cy="2880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68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0.2931</cdr:x>
      <cdr:y>0.55932</cdr:y>
    </cdr:from>
    <cdr:to>
      <cdr:x>0.41379</cdr:x>
      <cdr:y>0.61017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24136" y="2376264"/>
          <a:ext cx="504056" cy="2160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/>
            <a:t>4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0.32759</cdr:x>
      <cdr:y>0.05085</cdr:y>
    </cdr:from>
    <cdr:to>
      <cdr:x>0.48276</cdr:x>
      <cdr:y>0.11865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68152" y="216024"/>
          <a:ext cx="648072" cy="288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87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0.37931</cdr:x>
      <cdr:y>0.50847</cdr:y>
    </cdr:from>
    <cdr:to>
      <cdr:x>0.5</cdr:x>
      <cdr:y>0.57627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584176" y="2160240"/>
          <a:ext cx="504058" cy="288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/>
            <a:t>9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0.51724</cdr:x>
      <cdr:y>0.44068</cdr:y>
    </cdr:from>
    <cdr:to>
      <cdr:x>0.65517</cdr:x>
      <cdr:y>0.52543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160240" y="1872208"/>
          <a:ext cx="576060" cy="3600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15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0.48276</cdr:x>
      <cdr:y>0.0678</cdr:y>
    </cdr:from>
    <cdr:to>
      <cdr:x>0.60345</cdr:x>
      <cdr:y>0.15255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016224" y="288032"/>
          <a:ext cx="504057" cy="3600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85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0.63793</cdr:x>
      <cdr:y>0.11864</cdr:y>
    </cdr:from>
    <cdr:to>
      <cdr:x>0.77586</cdr:x>
      <cdr:y>0.18644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664296" y="504056"/>
          <a:ext cx="576060" cy="288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76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0.65517</cdr:x>
      <cdr:y>0.44068</cdr:y>
    </cdr:from>
    <cdr:to>
      <cdr:x>0.7931</cdr:x>
      <cdr:y>0.50848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736304" y="1872208"/>
          <a:ext cx="576060" cy="288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24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0.7069</cdr:x>
      <cdr:y>0.50847</cdr:y>
    </cdr:from>
    <cdr:to>
      <cdr:x>0.82759</cdr:x>
      <cdr:y>0.57627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952328" y="2160240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10%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0.75862</cdr:x>
      <cdr:y>0.13559</cdr:y>
    </cdr:from>
    <cdr:to>
      <cdr:x>0.87931</cdr:x>
      <cdr:y>0.20339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168352" y="576064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73%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0.7931</cdr:x>
      <cdr:y>0.45763</cdr:y>
    </cdr:from>
    <cdr:to>
      <cdr:x>0.91379</cdr:x>
      <cdr:y>0.52542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312368" y="1944216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17%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0.21429</cdr:x>
      <cdr:y>0.40678</cdr:y>
    </cdr:from>
    <cdr:to>
      <cdr:x>0.33929</cdr:x>
      <cdr:y>0.49011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64096" y="1728192"/>
          <a:ext cx="504056" cy="354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/>
            <a:t>2</a:t>
          </a:r>
          <a:r>
            <a:rPr lang="ru-RU" sz="1100" b="1" dirty="0" smtClean="0"/>
            <a:t>8%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0.30357</cdr:x>
      <cdr:y>0.42373</cdr:y>
    </cdr:from>
    <cdr:to>
      <cdr:x>0.42222</cdr:x>
      <cdr:y>0.50707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24136" y="1800200"/>
          <a:ext cx="478450" cy="3540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28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0.38983</cdr:x>
      <cdr:y>0.1</cdr:y>
    </cdr:from>
    <cdr:to>
      <cdr:x>0.55932</cdr:x>
      <cdr:y>0.18333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56184" y="432048"/>
          <a:ext cx="72008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0.33929</cdr:x>
      <cdr:y>0.13559</cdr:y>
    </cdr:from>
    <cdr:to>
      <cdr:x>0.47488</cdr:x>
      <cdr:y>0.20226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68152" y="576064"/>
          <a:ext cx="546760" cy="283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72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0.40351</cdr:x>
      <cdr:y>0.38983</cdr:y>
    </cdr:from>
    <cdr:to>
      <cdr:x>0.52216</cdr:x>
      <cdr:y>0.4565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656184" y="1656184"/>
          <a:ext cx="486994" cy="283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29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0.60714</cdr:x>
      <cdr:y>0.50847</cdr:y>
    </cdr:from>
    <cdr:to>
      <cdr:x>0.72578</cdr:x>
      <cdr:y>0.57513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448272" y="2160240"/>
          <a:ext cx="478409" cy="2832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0.5614</cdr:x>
      <cdr:y>0.47458</cdr:y>
    </cdr:from>
    <cdr:to>
      <cdr:x>0.68247</cdr:x>
      <cdr:y>0.54915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04256" y="2016224"/>
          <a:ext cx="496909" cy="3168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14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0.45614</cdr:x>
      <cdr:y>0.15254</cdr:y>
    </cdr:from>
    <cdr:to>
      <cdr:x>0.59114</cdr:x>
      <cdr:y>0.21893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872208" y="648072"/>
          <a:ext cx="554085" cy="2820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/>
            <a:t>71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0.57895</cdr:x>
      <cdr:y>0.05085</cdr:y>
    </cdr:from>
    <cdr:to>
      <cdr:x>0.7218</cdr:x>
      <cdr:y>0.11864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376264" y="216024"/>
          <a:ext cx="586351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86%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0.68421</cdr:x>
      <cdr:y>0.42373</cdr:y>
    </cdr:from>
    <cdr:to>
      <cdr:x>0.82707</cdr:x>
      <cdr:y>0.49153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808312" y="1800200"/>
          <a:ext cx="586351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26%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0.76786</cdr:x>
      <cdr:y>0.13559</cdr:y>
    </cdr:from>
    <cdr:to>
      <cdr:x>0.91071</cdr:x>
      <cdr:y>0.20339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096344" y="576064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74%</a:t>
          </a:r>
          <a:endParaRPr lang="ru-RU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95EACE-02A8-41A9-B27A-DC06E01C7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550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95EACE-02A8-41A9-B27A-DC06E01C72E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269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95EACE-02A8-41A9-B27A-DC06E01C72E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5E8C3FC-A046-4ED2-9240-3D577C8A2F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2735263" y="5149850"/>
            <a:ext cx="3671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solidFill>
                  <a:srgbClr val="99FF33"/>
                </a:solidFill>
              </a:rPr>
              <a:t>Просмотр</a:t>
            </a:r>
          </a:p>
        </p:txBody>
      </p:sp>
      <p:sp>
        <p:nvSpPr>
          <p:cNvPr id="10" name="Rectangle 12">
            <a:hlinkClick r:id="" action="ppaction://hlinkshowjump?jump=nextslide"/>
          </p:cNvPr>
          <p:cNvSpPr>
            <a:spLocks noChangeArrowheads="1"/>
          </p:cNvSpPr>
          <p:nvPr userDrawn="1"/>
        </p:nvSpPr>
        <p:spPr bwMode="auto">
          <a:xfrm>
            <a:off x="2843213" y="4797425"/>
            <a:ext cx="3457575" cy="9366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4327E4-5D1F-4595-A1DC-1B75CC8EB2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DAC5E-AA4C-497F-B0C6-E103D9133B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CBFEF6E-3EC5-42CF-A9C4-85CB662F5B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00306-402B-46FB-A511-8827906A5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CEE74-49D8-47F3-A471-C20F872684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B8FC541-541B-4942-99EF-A10AC0A593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272AFF-8506-45A7-8838-519DBBC9E1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216114-E7D6-4EEB-BE0D-6440F880F4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A0EF7-9EF7-44EF-9B0A-4F34C022E1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506E03-81BF-46AD-A2F6-46319E5D34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822F489-8079-4E25-9202-8DD5F6B0E4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AutoShape 7"/>
          <p:cNvSpPr>
            <a:spLocks noChangeArrowheads="1"/>
          </p:cNvSpPr>
          <p:nvPr userDrawn="1"/>
        </p:nvSpPr>
        <p:spPr bwMode="auto">
          <a:xfrm>
            <a:off x="179388" y="293688"/>
            <a:ext cx="8785225" cy="6159500"/>
          </a:xfrm>
          <a:prstGeom prst="roundRect">
            <a:avLst>
              <a:gd name="adj" fmla="val 4741"/>
            </a:avLst>
          </a:prstGeom>
          <a:solidFill>
            <a:schemeClr val="accent1">
              <a:alpha val="80000"/>
            </a:schemeClr>
          </a:solidFill>
          <a:ln w="57150">
            <a:solidFill>
              <a:srgbClr val="66CCFF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nazimok-tatyana-valentinovna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natalya-yurevna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88640"/>
            <a:ext cx="7560840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i="1" dirty="0" smtClean="0">
                <a:solidFill>
                  <a:srgbClr val="19023E"/>
                </a:solidFill>
                <a:latin typeface="Times New Roman" pitchFamily="18" charset="0"/>
              </a:rPr>
              <a:t>Муниципальное автономное дошкольное образовательное учреждение детский сад №37«Дружная семейка»</a:t>
            </a:r>
            <a:br>
              <a:rPr lang="ru-RU" sz="2000" b="0" i="1" dirty="0" smtClean="0">
                <a:solidFill>
                  <a:srgbClr val="19023E"/>
                </a:solidFill>
                <a:latin typeface="Times New Roman" pitchFamily="18" charset="0"/>
              </a:rPr>
            </a:br>
            <a:r>
              <a:rPr lang="ru-RU" sz="2000" b="0" i="1" dirty="0" smtClean="0">
                <a:solidFill>
                  <a:srgbClr val="19023E"/>
                </a:solidFill>
                <a:latin typeface="Times New Roman" pitchFamily="18" charset="0"/>
              </a:rPr>
              <a:t>г. Нижневартовск</a:t>
            </a:r>
            <a:r>
              <a:rPr lang="ru-RU" sz="3200" b="0" i="1" dirty="0" smtClean="0">
                <a:solidFill>
                  <a:srgbClr val="19023E"/>
                </a:solidFill>
                <a:latin typeface="Times New Roman" pitchFamily="18" charset="0"/>
              </a:rPr>
              <a:t/>
            </a:r>
            <a:br>
              <a:rPr lang="ru-RU" sz="3200" b="0" i="1" dirty="0" smtClean="0">
                <a:solidFill>
                  <a:srgbClr val="19023E"/>
                </a:solidFill>
                <a:latin typeface="Times New Roman" pitchFamily="18" charset="0"/>
              </a:rPr>
            </a:br>
            <a:r>
              <a:rPr lang="ru-RU" sz="3200" b="0" i="1" dirty="0" smtClean="0">
                <a:solidFill>
                  <a:srgbClr val="19023E"/>
                </a:solidFill>
                <a:latin typeface="Times New Roman" pitchFamily="18" charset="0"/>
              </a:rPr>
              <a:t/>
            </a:r>
            <a:br>
              <a:rPr lang="ru-RU" sz="3200" b="0" i="1" dirty="0" smtClean="0">
                <a:solidFill>
                  <a:srgbClr val="19023E"/>
                </a:solidFill>
                <a:latin typeface="Times New Roman" pitchFamily="18" charset="0"/>
              </a:rPr>
            </a:br>
            <a:r>
              <a:rPr lang="ru-RU" sz="36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Аналитический отчёт</a:t>
            </a:r>
            <a:br>
              <a:rPr lang="ru-RU" sz="36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 группа №3</a:t>
            </a:r>
            <a:br>
              <a:rPr lang="ru-RU" sz="27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«Знайки»</a:t>
            </a:r>
            <a:endParaRPr lang="ru-RU" sz="27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55776" y="4293096"/>
            <a:ext cx="4824536" cy="121013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Воспитатели: Соседкина Н.Ю.</a:t>
            </a:r>
          </a:p>
          <a:p>
            <a:pPr algn="r">
              <a:buNone/>
            </a:pP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Назимок Т.В.</a:t>
            </a:r>
          </a:p>
          <a:p>
            <a:pPr algn="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75240" cy="77809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Взаимодействие с родителями: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6237312"/>
          </a:xfrm>
        </p:spPr>
        <p:txBody>
          <a:bodyPr>
            <a:normAutofit fontScale="25000" lnSpcReduction="20000"/>
          </a:bodyPr>
          <a:lstStyle/>
          <a:p>
            <a:pPr algn="just" eaLnBrk="1" hangingPunct="1">
              <a:lnSpc>
                <a:spcPct val="120000"/>
              </a:lnSpc>
              <a:buFontTx/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течении года с родителями проводились: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Родительское собрание №1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Тема: «</a:t>
            </a:r>
            <a:r>
              <a:rPr lang="ru-RU" sz="6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Здравствуй,новый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учебный год». (особенности развития детей 5-ого года </a:t>
            </a:r>
            <a:r>
              <a:rPr lang="ru-RU" sz="6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жизни,профилактика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кишечных инфекций, профилактика педикулеза, грипп-это серьезно) 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Родительское собрание №2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Тема: «Безопасность детей в наших руках». (просмотр видеоролика «Осторожно, тонкий лед», презентация «Безопасное поведение детей на дорогах», действия при переохлаждении и обморожении, профилактика </a:t>
            </a:r>
            <a:r>
              <a:rPr lang="ru-RU" sz="6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полиомелита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необходимость вакцинации).         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Родительское собрание №3 </a:t>
            </a:r>
          </a:p>
          <a:p>
            <a:pPr algn="just">
              <a:lnSpc>
                <a:spcPct val="120000"/>
              </a:lnSpc>
              <a:buClrTx/>
              <a:buNone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Тема: «Чему мы научились за год» (подвели итоги за учебный год, профилактика заболеваемости клещевым энцефалитом, алгоритм действий при нахождении незнакомых предметов на улице или в помещении).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беседы (индивидуальные, групповые);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консультации;</a:t>
            </a:r>
            <a:r>
              <a:rPr lang="ru-RU" sz="6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анкетирование;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были организованы  </a:t>
            </a: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выставки рисунков и поделок 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«Осень золотая», «Мастерская Деда Мороза», «С днем рождения, любимый город!», родители с детьми приняли участие в </a:t>
            </a: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конкурсе листовок и буклетов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защиту  леса в акции «Марш парков» в ходе реализации проекта «Моя любимая книга», родители приняли участие в </a:t>
            </a:r>
            <a:r>
              <a:rPr lang="ru-RU" sz="6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акции</a:t>
            </a:r>
            <a:r>
              <a:rPr lang="ru-RU" sz="6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«Подари книгу детскому саду».</a:t>
            </a:r>
            <a:endParaRPr lang="ru-RU" sz="6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endParaRPr lang="ru-RU" sz="6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Webdings" pitchFamily="18" charset="2"/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 typeface="Webdings" pitchFamily="18" charset="2"/>
              <a:buChar char="•"/>
            </a:pPr>
            <a:endParaRPr lang="ru-RU" dirty="0" smtClean="0"/>
          </a:p>
          <a:p>
            <a:pPr algn="just" eaLnBrk="1" hangingPunct="1">
              <a:lnSpc>
                <a:spcPct val="80000"/>
              </a:lnSpc>
              <a:buNone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Webdings" pitchFamily="18" charset="2"/>
              <a:buChar char="•"/>
            </a:pPr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00608" y="12794"/>
            <a:ext cx="8686800" cy="607894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Перспективы на следующий учебный год: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807896" cy="5832648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Уменьшить заболеваемость детей на 10%, увеличить посещаемость за счет комплекса профилактических мер.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Продолжать  внедрение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здоровьесберегающих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технологий  и повышать компетентность родителей в вопросах охраны и укрепления здоровья детей.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развивающей предметно-пространственной среды для детей старшего дошкольного возраста.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Продолжать привлекать родителей к активному участию в жизни группы и ДОУ, к использованию интернет ресурсов.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Обеспечить 100% усвоение детьми знаний и умений по всем образовательным областям.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Продолжать разрабатывать электронные методические пособия по образовательным областям для детей старшего дошкольного возраста.    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Привлекать родителей к участию в конкурсах различного уровня и спортивных мероприятиях.     </a:t>
            </a:r>
          </a:p>
          <a:p>
            <a:pPr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Обеспечить охват детей дополнительными  платными образовательными услугами не менее 20%.</a:t>
            </a:r>
          </a:p>
          <a:p>
            <a:pPr algn="just">
              <a:lnSpc>
                <a:spcPct val="120000"/>
              </a:lnSpc>
              <a:buClrTx/>
              <a:buNone/>
            </a:pP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i="1" u="sng" dirty="0" smtClean="0">
                <a:solidFill>
                  <a:srgbClr val="009900"/>
                </a:solidFill>
              </a:rPr>
              <a:t>Характеристика группы</a:t>
            </a:r>
            <a:r>
              <a:rPr lang="ru-RU" sz="3200" i="1" dirty="0" smtClean="0">
                <a:solidFill>
                  <a:srgbClr val="009900"/>
                </a:solidFill>
              </a:rPr>
              <a:t>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7544" y="1268760"/>
            <a:ext cx="8208912" cy="5256584"/>
          </a:xfrm>
        </p:spPr>
        <p:txBody>
          <a:bodyPr>
            <a:normAutofit fontScale="62500" lnSpcReduction="20000"/>
          </a:bodyPr>
          <a:lstStyle/>
          <a:p>
            <a:pPr algn="just" eaLnBrk="1" hangingPunct="1">
              <a:buNone/>
            </a:pP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В группе 25 детей, из них 10 девочек и 15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i="1" dirty="0" smtClean="0">
                <a:latin typeface="Arial" pitchFamily="34" charset="0"/>
                <a:cs typeface="Arial" pitchFamily="34" charset="0"/>
              </a:rPr>
              <a:t>мальчиков.</a:t>
            </a:r>
          </a:p>
          <a:p>
            <a:pPr algn="just" eaLnBrk="1" hangingPunct="1">
              <a:buNone/>
            </a:pPr>
            <a:endParaRPr lang="ru-RU" sz="2600" b="1" u="sng" dirty="0" smtClean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None/>
            </a:pPr>
            <a:r>
              <a:rPr lang="ru-RU" sz="2600" b="1" u="sng" dirty="0" smtClean="0">
                <a:latin typeface="Arial" pitchFamily="34" charset="0"/>
                <a:cs typeface="Arial" pitchFamily="34" charset="0"/>
              </a:rPr>
              <a:t>Цели: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Создать благоприятные условия для полноценного проживания ребенком дошкольного детства, формирование  основ культуры личности,  всестороннего развития психических и физиологических качеств в соответствии с возрастными и индивидуальными особенностями, подготовки ребенка к жизни в современном обществе, к обучению в школе.</a:t>
            </a:r>
          </a:p>
          <a:p>
            <a:pPr algn="just" eaLnBrk="1" hangingPunct="1">
              <a:buNone/>
            </a:pPr>
            <a:r>
              <a:rPr lang="ru-RU" sz="2600" b="1" u="sng" dirty="0" smtClean="0">
                <a:latin typeface="Arial" pitchFamily="34" charset="0"/>
                <a:cs typeface="Arial" pitchFamily="34" charset="0"/>
              </a:rPr>
              <a:t>Задачи: 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Забота о здоровье, эмоциональном благополучии и всестороннем развитии каждого ребенка.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Создание в группе атмосферы гуманного и доброжелательного отношения к воспитанникам.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Использование разнообразных видов деятельности, их интеграции в целях повышения эффективности образовательного процесса.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Создание условий для развития речи воспитанников через кружковую работу.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Креативность (творческая организация) процессов воспитания и обучения.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Вариативность использования образовательного материала, компьютерных технологий, позволяющие развить интересы и наклонности каждого ребенка.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Обеспечение участия семьи в жизни группы и ДОУ, привлечение родителей к проектной деятельности.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>Уровень овладения воспитанниками  необходимыми навыками и умениями по основным образовательным областям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41764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141277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Начало учебного года</a:t>
            </a:r>
            <a:endParaRPr lang="ru-RU" b="1" i="1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644008" y="1916832"/>
          <a:ext cx="41044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76056" y="13407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Конец  учебного года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24928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+mn-lt"/>
              </a:rPr>
              <a:t>72%</a:t>
            </a:r>
            <a:endParaRPr lang="ru-RU" sz="1100" b="1" dirty="0">
              <a:latin typeface="+mn-lt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692696"/>
            <a:ext cx="7200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Показатель посещаемости: </a:t>
            </a:r>
            <a:r>
              <a:rPr lang="ru-RU" sz="2000" dirty="0" smtClean="0"/>
              <a:t>60%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b="1" dirty="0" smtClean="0"/>
              <a:t>Показатель заболеваемости: </a:t>
            </a:r>
            <a:r>
              <a:rPr lang="ru-RU" sz="2000" dirty="0" smtClean="0"/>
              <a:t>13%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b="1" dirty="0" smtClean="0"/>
              <a:t>Индекс здоровья: </a:t>
            </a:r>
            <a:r>
              <a:rPr lang="ru-RU" sz="2000" dirty="0" smtClean="0"/>
              <a:t>20%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80920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Участие детей в конкурсах:</a:t>
            </a:r>
          </a:p>
          <a:p>
            <a:pPr algn="ctr"/>
            <a:endParaRPr lang="ru-RU" b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Тимофеева Доминика заняла 1 место, Курникова </a:t>
            </a:r>
            <a:r>
              <a:rPr lang="ru-RU" sz="1600" dirty="0" err="1" smtClean="0"/>
              <a:t>Виталина</a:t>
            </a:r>
            <a:r>
              <a:rPr lang="ru-RU" sz="1600" dirty="0" smtClean="0"/>
              <a:t> 2 место в конкурсе чтецов, посвященном 45-летию образования города Нижневартовска «С днем рождения, Нижневартовск!».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 err="1" smtClean="0"/>
              <a:t>Туйгунова</a:t>
            </a:r>
            <a:r>
              <a:rPr lang="ru-RU" sz="1600" dirty="0" smtClean="0"/>
              <a:t> Марьяна принимала участие в Всероссийском детском конкурсе «Весна –красна» в номинации «Декоративно-прикладное творчество» и заняла 2 место.</a:t>
            </a:r>
          </a:p>
          <a:p>
            <a:pPr algn="just"/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 err="1" smtClean="0"/>
              <a:t>Туйгунова</a:t>
            </a:r>
            <a:r>
              <a:rPr lang="ru-RU" sz="1600" dirty="0" smtClean="0"/>
              <a:t> Марьяна принимала участие в городской природоохранной акции «В защиту хвойных деревьев ,в конкурсе поделок «Шишка», номинация «Шишка из бумаги» и заняла 3 место. </a:t>
            </a:r>
          </a:p>
          <a:p>
            <a:pPr algn="just"/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Курникова </a:t>
            </a:r>
            <a:r>
              <a:rPr lang="ru-RU" sz="1600" dirty="0" err="1" smtClean="0"/>
              <a:t>Виталина</a:t>
            </a:r>
            <a:r>
              <a:rPr lang="ru-RU" sz="1600" dirty="0" smtClean="0"/>
              <a:t> (1 место), </a:t>
            </a:r>
            <a:r>
              <a:rPr lang="ru-RU" sz="1600" dirty="0" err="1" smtClean="0"/>
              <a:t>Сивилькаев</a:t>
            </a:r>
            <a:r>
              <a:rPr lang="ru-RU" sz="1600" dirty="0" smtClean="0"/>
              <a:t> Артем (1 место), Мамаева Елизавета (2 место), </a:t>
            </a:r>
            <a:r>
              <a:rPr lang="ru-RU" sz="1600" dirty="0" err="1" smtClean="0"/>
              <a:t>Туйгунова</a:t>
            </a:r>
            <a:r>
              <a:rPr lang="ru-RU" sz="1600" dirty="0" smtClean="0"/>
              <a:t> Марьяна (2 место), </a:t>
            </a:r>
            <a:r>
              <a:rPr lang="ru-RU" sz="1600" dirty="0" err="1" smtClean="0"/>
              <a:t>Ивашикин</a:t>
            </a:r>
            <a:r>
              <a:rPr lang="ru-RU" sz="1600" dirty="0" smtClean="0"/>
              <a:t> Кирилл (2 место), </a:t>
            </a:r>
            <a:r>
              <a:rPr lang="ru-RU" sz="1600" dirty="0" err="1" smtClean="0"/>
              <a:t>Бюрчиева</a:t>
            </a:r>
            <a:r>
              <a:rPr lang="ru-RU" sz="1600" dirty="0" smtClean="0"/>
              <a:t> </a:t>
            </a:r>
            <a:r>
              <a:rPr lang="ru-RU" sz="1600" dirty="0" err="1" smtClean="0"/>
              <a:t>Гиляна</a:t>
            </a:r>
            <a:r>
              <a:rPr lang="ru-RU" sz="1600" dirty="0" smtClean="0"/>
              <a:t> (3 место) участвовали в 12 Всероссийском конкурсе «Таланты России», в номинации  «Конкурс рисунка».</a:t>
            </a:r>
          </a:p>
          <a:p>
            <a:pPr algn="just"/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Тимофеева Доминика  участвовала в конкурсе чтецов ,посвященному красоте родного края в  рамках международной экологической акции «Марш парков» и была награждена грамотой участника.</a:t>
            </a:r>
          </a:p>
          <a:p>
            <a:pPr algn="just"/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</a:t>
            </a:r>
            <a:r>
              <a:rPr lang="ru-RU" sz="1600" dirty="0" err="1" smtClean="0"/>
              <a:t>Валиулина</a:t>
            </a:r>
            <a:r>
              <a:rPr lang="ru-RU" sz="1600" dirty="0" smtClean="0"/>
              <a:t> </a:t>
            </a:r>
            <a:r>
              <a:rPr lang="ru-RU" sz="1600" dirty="0" err="1" smtClean="0"/>
              <a:t>Камила</a:t>
            </a:r>
            <a:r>
              <a:rPr lang="ru-RU" sz="1600" dirty="0" smtClean="0"/>
              <a:t>, </a:t>
            </a:r>
            <a:r>
              <a:rPr lang="ru-RU" sz="1600" dirty="0" err="1" smtClean="0"/>
              <a:t>Бюрчиева</a:t>
            </a:r>
            <a:r>
              <a:rPr lang="ru-RU" sz="1600" dirty="0" smtClean="0"/>
              <a:t> </a:t>
            </a:r>
            <a:r>
              <a:rPr lang="ru-RU" sz="1600" dirty="0" err="1" smtClean="0"/>
              <a:t>Гиляна</a:t>
            </a:r>
            <a:r>
              <a:rPr lang="ru-RU" sz="1600" dirty="0" smtClean="0"/>
              <a:t> выступали на фестивале - конкурсе детского и юношеского творчества «</a:t>
            </a:r>
            <a:r>
              <a:rPr lang="ru-RU" sz="1600" dirty="0" err="1" smtClean="0"/>
              <a:t>Самотлорские</a:t>
            </a:r>
            <a:r>
              <a:rPr lang="ru-RU" sz="1600" dirty="0" smtClean="0"/>
              <a:t> роднички» в составе ансамбля «Капельки», в номинации «Эстрадный вокал» и награждены дипломами участника. </a:t>
            </a:r>
          </a:p>
          <a:p>
            <a:pPr algn="just"/>
            <a:r>
              <a:rPr lang="ru-RU" sz="1600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Назимок Татьяна Валентиновна</a:t>
            </a:r>
          </a:p>
          <a:p>
            <a:pPr algn="just"/>
            <a:endParaRPr lang="ru-RU" sz="2400" b="1" i="1" dirty="0" smtClean="0"/>
          </a:p>
          <a:p>
            <a:pPr algn="just"/>
            <a:r>
              <a:rPr lang="ru-RU" b="1" i="1" dirty="0" smtClean="0"/>
              <a:t>Тема по самообразованию: </a:t>
            </a:r>
            <a:r>
              <a:rPr lang="ru-RU" dirty="0" smtClean="0"/>
              <a:t>«Развитие детского интеллекта через патриотическое воспитание».</a:t>
            </a:r>
          </a:p>
          <a:p>
            <a:pPr algn="just"/>
            <a:r>
              <a:rPr lang="ru-RU" b="1" i="1" dirty="0" smtClean="0"/>
              <a:t>Интернет-сайт:</a:t>
            </a: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http://nsportal.ru/nazimok-tatyana-valentinovna</a:t>
            </a:r>
            <a:r>
              <a:rPr lang="ru-RU" dirty="0" smtClean="0"/>
              <a:t> </a:t>
            </a:r>
          </a:p>
          <a:p>
            <a:pPr algn="just"/>
            <a:r>
              <a:rPr lang="ru-RU" b="1" i="1" dirty="0" smtClean="0"/>
              <a:t>Повышение квалификации: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Прошла повышение квалификации по программе «Современные подходы к организации образовательной деятельности и планированию образовательного процесса в ДОО в условиях реализации ФГОС дошкольного образования» в период с 23.05.16. по 06.06.16.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Прошла повышение квалификации по программе «Развитие художественно-эстетических способностей у детей дошкольного возраста в условиях ФГОС ДО» в период с 26.10.16 по 08.11.16.</a:t>
            </a:r>
            <a:endParaRPr lang="en-US" dirty="0" smtClean="0"/>
          </a:p>
          <a:p>
            <a:pPr algn="just"/>
            <a:r>
              <a:rPr lang="ru-RU" b="1" i="1" dirty="0" smtClean="0"/>
              <a:t>Участие в конкурсах и ГМО: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Принимала участие в заседании ресурсного методического центра по направлению: «Выявление и поддержка одаренных детей»,тема: «Дополнительные платные услуги, как инструмент конкурентоспособности ДОУ», 22.03.2017., ДС №38 «</a:t>
            </a:r>
            <a:r>
              <a:rPr lang="ru-RU" dirty="0" err="1" smtClean="0"/>
              <a:t>Домовенок</a:t>
            </a:r>
            <a:r>
              <a:rPr lang="ru-RU" dirty="0" smtClean="0"/>
              <a:t>». </a:t>
            </a:r>
          </a:p>
          <a:p>
            <a:pPr algn="just"/>
            <a:r>
              <a:rPr lang="ru-RU" b="1" i="1" dirty="0" smtClean="0"/>
              <a:t>Дополнительные услуги:</a:t>
            </a:r>
            <a:r>
              <a:rPr lang="ru-RU" dirty="0" smtClean="0"/>
              <a:t> </a:t>
            </a:r>
            <a:r>
              <a:rPr lang="ru-RU" b="1" i="1" dirty="0" smtClean="0"/>
              <a:t> </a:t>
            </a:r>
            <a:endParaRPr lang="ru-RU" dirty="0" smtClean="0"/>
          </a:p>
          <a:p>
            <a:pPr algn="just"/>
            <a:r>
              <a:rPr lang="ru-RU" dirty="0" smtClean="0"/>
              <a:t>ДПОУ по развитию  художественных способностей детей дошкольного возраста «Семицветик», разработана программа.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404664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Соседкина Наталья Юрьевна</a:t>
            </a:r>
          </a:p>
          <a:p>
            <a:pPr algn="ctr"/>
            <a:endParaRPr lang="ru-RU" sz="2400" b="1" i="1" dirty="0" smtClean="0"/>
          </a:p>
          <a:p>
            <a:pPr algn="just"/>
            <a:r>
              <a:rPr lang="ru-RU" b="1" i="1" dirty="0" smtClean="0"/>
              <a:t>Тема по самообразованию: </a:t>
            </a:r>
            <a:r>
              <a:rPr lang="ru-RU" dirty="0" smtClean="0"/>
              <a:t>«Развитие связной речи детей старшего дошкольного возраста».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i="1" dirty="0" smtClean="0"/>
              <a:t>Интернет-сайт: </a:t>
            </a:r>
            <a:r>
              <a:rPr lang="en-US" dirty="0" smtClean="0">
                <a:hlinkClick r:id="rId3"/>
              </a:rPr>
              <a:t>http://nsportal.ru/natalya-yurevna4</a:t>
            </a:r>
            <a:endParaRPr lang="ru-RU" dirty="0" smtClean="0"/>
          </a:p>
          <a:p>
            <a:pPr algn="just"/>
            <a:r>
              <a:rPr lang="en-US" dirty="0" smtClean="0"/>
              <a:t> infourok.ru. </a:t>
            </a:r>
            <a:r>
              <a:rPr lang="ru-RU" dirty="0" smtClean="0"/>
              <a:t>Учительский сайт </a:t>
            </a:r>
            <a:r>
              <a:rPr lang="en-US" dirty="0" smtClean="0"/>
              <a:t>/</a:t>
            </a:r>
            <a:r>
              <a:rPr lang="ru-RU" dirty="0" err="1" smtClean="0"/>
              <a:t>Соседкина-Наталья-Юрьевна</a:t>
            </a:r>
            <a:r>
              <a:rPr lang="ru-RU" dirty="0" smtClean="0"/>
              <a:t>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i="1" dirty="0" smtClean="0"/>
              <a:t>Повышение квалификации: </a:t>
            </a:r>
          </a:p>
          <a:p>
            <a:pPr algn="just"/>
            <a:r>
              <a:rPr lang="ru-RU" dirty="0" smtClean="0"/>
              <a:t>09.12.2016. - была аттестована, присвоена первая квалификационная категория сроком на 5 лет.</a:t>
            </a:r>
          </a:p>
          <a:p>
            <a:pPr algn="just"/>
            <a:endParaRPr lang="ru-RU" b="1" i="1" dirty="0" smtClean="0"/>
          </a:p>
          <a:p>
            <a:pPr algn="just"/>
            <a:r>
              <a:rPr lang="ru-RU" b="1" i="1" dirty="0" smtClean="0"/>
              <a:t>Дополнительные услуги: </a:t>
            </a:r>
            <a:r>
              <a:rPr lang="ru-RU" dirty="0" smtClean="0"/>
              <a:t>В своей группе  ведет  кружок «</a:t>
            </a:r>
            <a:r>
              <a:rPr lang="ru-RU" dirty="0" err="1" smtClean="0"/>
              <a:t>Речецветик</a:t>
            </a:r>
            <a:r>
              <a:rPr lang="ru-RU" dirty="0" smtClean="0"/>
              <a:t>», разработана и реализуется программа для детей 4-5 лет.</a:t>
            </a:r>
            <a:endParaRPr lang="ru-RU" b="1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94692"/>
            <a:ext cx="878497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Реализация программ и проектов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Основная образовательная программа Дошкольного образования «От рождения до школы», под редакцией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Н.Е.Вераксы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Программа «Основы безопасности детей дошкольного возраста», авторы Н.И. Авдеева, О.Л. Князева, Р.Б. Стеркина.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Программа дополнительных образовательных услуг для детей среднего дошкольного возраста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Речецветик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В начале учебного года в группе прошло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новоселье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с целью безболезненной адаптации детей.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«Город ,в котором я живу» (к 45-летию Нижневартовска) </a:t>
            </a:r>
          </a:p>
          <a:p>
            <a:pPr algn="just"/>
            <a:r>
              <a:rPr lang="ru-RU" i="1" u="sng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продолжать воспитывать детей в духе патриотизма, приобщение к истории и культуре родного города, местным достопримечательностям, воспитание любви и привязанности к родному краю. В ходе реализации проекта дети познакомились с достопримечательностями города, просмотрели фильм, презентацию о Нижневартовске, совместно с родителями приняли участие в выставке рисунков «С днем рождения, любимый город».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«Ребенок и чужие люди» (познавательно-исследовательский)</a:t>
            </a:r>
          </a:p>
          <a:p>
            <a:pPr algn="just"/>
            <a:r>
              <a:rPr lang="ru-RU" i="1" u="sng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расширять представления детей об опасностях, исходящих от человека. В ходе реализации проекта были проведены беседы, ситуативные разговоры, игровые упражнения, в которых дети решали  и обыгрывали  проблемные ситуации, учились правильно вести себя при встречи с чужими людьми, совместно с родителями приняли участие в выставке рисунков «Свой- чужой».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 «Моя любимая книжка»</a:t>
            </a:r>
          </a:p>
          <a:p>
            <a:pPr algn="just"/>
            <a:r>
              <a:rPr lang="ru-RU" i="1" u="sng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введение в практику разнообразных форм и методов работы с литературными произведениями, способствующих приобщению детей к книге. В ходе этого проекта были проведены беседы, игры-занятия, литературная гостиная, выставка любимых детьми книг, организована 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Книжкина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больница». Родители с желанием откликнулись принять участие в акции «Подари книгу детскому саду», дети научились бережно относится к книгам и сами смастерили закладки для книг.</a:t>
            </a:r>
            <a:endParaRPr lang="ru-RU" dirty="0" smtClean="0"/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«Пусть всегда будет мама» (к дню матери)</a:t>
            </a:r>
          </a:p>
          <a:p>
            <a:pPr algn="just"/>
            <a:r>
              <a:rPr lang="ru-RU" i="1" u="sng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воспитывать чувство глубокой любви, бережного и заботливого отношения к своим мамам, через художественное слово, музыку, произведения изобразительного искусства, привлечь детей к изготовлению подарка для мамы. Итогом проекта стало совместное с родителями изготовление книги «Наши мамы», дети рисовали портрет мамы и  составляли небольшой рассказ о маме.    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3799</TotalTime>
  <Words>1258</Words>
  <Application>Microsoft Office PowerPoint</Application>
  <PresentationFormat>Экран (4:3)</PresentationFormat>
  <Paragraphs>141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Муниципальное автономное дошкольное образовательное учреждение детский сад №37«Дружная семейка» г. Нижневартовск  Аналитический отчёт  Средняя группа №3 «Знайки»</vt:lpstr>
      <vt:lpstr>Характеристика группы:</vt:lpstr>
      <vt:lpstr>Уровень овладения воспитанниками  необходимыми навыками и умениями по основным образовательным областям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Взаимодействие с родителями:</vt:lpstr>
      <vt:lpstr>Перспективы на следующий учебный год: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vneuroka.ru</dc:creator>
  <cp:lastModifiedBy>Пользователь</cp:lastModifiedBy>
  <cp:revision>377</cp:revision>
  <dcterms:created xsi:type="dcterms:W3CDTF">2011-07-11T09:21:16Z</dcterms:created>
  <dcterms:modified xsi:type="dcterms:W3CDTF">2017-05-10T09:21:28Z</dcterms:modified>
</cp:coreProperties>
</file>