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75" r:id="rId3"/>
    <p:sldId id="264" r:id="rId4"/>
    <p:sldId id="261" r:id="rId5"/>
    <p:sldId id="270" r:id="rId6"/>
    <p:sldId id="269" r:id="rId7"/>
    <p:sldId id="263" r:id="rId8"/>
    <p:sldId id="260" r:id="rId9"/>
    <p:sldId id="277" r:id="rId10"/>
    <p:sldId id="278" r:id="rId11"/>
    <p:sldId id="283" r:id="rId12"/>
    <p:sldId id="279" r:id="rId13"/>
    <p:sldId id="284" r:id="rId14"/>
    <p:sldId id="280" r:id="rId15"/>
    <p:sldId id="285" r:id="rId16"/>
    <p:sldId id="281" r:id="rId17"/>
    <p:sldId id="288" r:id="rId18"/>
    <p:sldId id="286" r:id="rId19"/>
  </p:sldIdLst>
  <p:sldSz cx="9144000" cy="6858000" type="screen4x3"/>
  <p:notesSz cx="6858000" cy="98742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A208"/>
    <a:srgbClr val="F5BB2B"/>
    <a:srgbClr val="996633"/>
    <a:srgbClr val="000000"/>
    <a:srgbClr val="6C2E9A"/>
    <a:srgbClr val="61298B"/>
    <a:srgbClr val="9900CC"/>
    <a:srgbClr val="F897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747" autoAdjust="0"/>
  </p:normalViewPr>
  <p:slideViewPr>
    <p:cSldViewPr>
      <p:cViewPr>
        <p:scale>
          <a:sx n="77" d="100"/>
          <a:sy n="77" d="100"/>
        </p:scale>
        <p:origin x="-1176" y="-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815D80E-E2BB-40B1-A142-4AC32F8B708D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CBB864B-0C08-4B1D-B3DE-E795B63881D2}">
      <dgm:prSet phldrT="[Текст]"/>
      <dgm:spPr>
        <a:ln>
          <a:solidFill>
            <a:srgbClr val="FF0000"/>
          </a:solidFill>
        </a:ln>
      </dgm:spPr>
      <dgm:t>
        <a:bodyPr>
          <a:scene3d>
            <a:camera prst="orthographicFront"/>
            <a:lightRig rig="soft" dir="tl">
              <a:rot lat="0" lon="0" rev="0"/>
            </a:lightRig>
          </a:scene3d>
          <a:sp3d contourW="25400" prstMaterial="matte">
            <a:bevelT w="25400" h="55880" prst="artDeco"/>
            <a:contourClr>
              <a:schemeClr val="accent2">
                <a:tint val="20000"/>
              </a:schemeClr>
            </a:contourClr>
          </a:sp3d>
        </a:bodyPr>
        <a:lstStyle/>
        <a:p>
          <a:r>
            <a:rPr lang="ru-RU" b="1" cap="none" spc="50" dirty="0" smtClean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anose="030F0702030302020204" pitchFamily="66" charset="0"/>
            </a:rPr>
            <a:t>Песочные игры</a:t>
          </a:r>
          <a:endParaRPr lang="ru-RU" b="1" cap="none" spc="50" dirty="0">
            <a:ln w="11430"/>
            <a:solidFill>
              <a:srgbClr val="FF0000"/>
            </a:solidFill>
            <a:effectLst>
              <a:outerShdw blurRad="76200" dist="50800" dir="5400000" algn="tl" rotWithShape="0">
                <a:srgbClr val="000000">
                  <a:alpha val="65000"/>
                </a:srgbClr>
              </a:outerShdw>
            </a:effectLst>
            <a:latin typeface="Comic Sans MS" panose="030F0702030302020204" pitchFamily="66" charset="0"/>
          </a:endParaRPr>
        </a:p>
      </dgm:t>
    </dgm:pt>
    <dgm:pt modelId="{5DDF9680-E64E-4D9A-9E93-72F491739B23}" type="parTrans" cxnId="{E48B1B1E-5CFD-4FE7-A083-5F4A36E8DDEB}">
      <dgm:prSet/>
      <dgm:spPr/>
      <dgm:t>
        <a:bodyPr/>
        <a:lstStyle/>
        <a:p>
          <a:endParaRPr lang="ru-RU"/>
        </a:p>
      </dgm:t>
    </dgm:pt>
    <dgm:pt modelId="{E1236117-F0C1-44B4-9B76-1E2E4A128EC3}" type="sibTrans" cxnId="{E48B1B1E-5CFD-4FE7-A083-5F4A36E8DDEB}">
      <dgm:prSet/>
      <dgm:spPr/>
      <dgm:t>
        <a:bodyPr/>
        <a:lstStyle/>
        <a:p>
          <a:endParaRPr lang="ru-RU"/>
        </a:p>
      </dgm:t>
    </dgm:pt>
    <dgm:pt modelId="{9BC71ACC-36E5-4E0B-9C95-24B679970FA6}">
      <dgm:prSet phldrT="[Текст]" custT="1"/>
      <dgm:spPr>
        <a:ln>
          <a:solidFill>
            <a:srgbClr val="FF0000"/>
          </a:solidFill>
        </a:ln>
      </dgm:spPr>
      <dgm:t>
        <a:bodyPr/>
        <a:lstStyle/>
        <a:p>
          <a:r>
            <a:rPr lang="ru-RU" sz="1800" b="1" i="0" dirty="0" smtClean="0">
              <a:solidFill>
                <a:srgbClr val="C00000"/>
              </a:solidFill>
              <a:latin typeface="Comic Sans MS" panose="030F0702030302020204" pitchFamily="66" charset="0"/>
            </a:rPr>
            <a:t>Обучающие</a:t>
          </a:r>
        </a:p>
        <a:p>
          <a:endParaRPr lang="ru-RU" sz="2400" b="1" dirty="0" smtClean="0">
            <a:solidFill>
              <a:srgbClr val="C00000"/>
            </a:solidFill>
            <a:latin typeface="Comic Sans MS" panose="030F0702030302020204" pitchFamily="66" charset="0"/>
          </a:endParaRPr>
        </a:p>
        <a:p>
          <a:r>
            <a:rPr lang="ru-RU" sz="1600" b="1" dirty="0" smtClean="0">
              <a:solidFill>
                <a:srgbClr val="C00000"/>
              </a:solidFill>
              <a:latin typeface="Comic Sans MS" panose="030F0702030302020204" pitchFamily="66" charset="0"/>
            </a:rPr>
            <a:t>Игры на развитие фонематического слуха , коррекцию звукопроизношения, обучение чтению и письму.</a:t>
          </a:r>
          <a:endParaRPr lang="ru-RU" sz="1600" b="1" dirty="0">
            <a:solidFill>
              <a:srgbClr val="C00000"/>
            </a:solidFill>
            <a:latin typeface="Comic Sans MS" panose="030F0702030302020204" pitchFamily="66" charset="0"/>
          </a:endParaRPr>
        </a:p>
      </dgm:t>
    </dgm:pt>
    <dgm:pt modelId="{ACD76252-8DA5-4336-B1B5-079585244D25}" type="parTrans" cxnId="{690CD286-B024-4425-9370-A610BD797049}">
      <dgm:prSet/>
      <dgm:spPr/>
      <dgm:t>
        <a:bodyPr/>
        <a:lstStyle/>
        <a:p>
          <a:endParaRPr lang="ru-RU"/>
        </a:p>
      </dgm:t>
    </dgm:pt>
    <dgm:pt modelId="{C5104CAB-C8EF-43CF-9201-C9116CB8BEA4}" type="sibTrans" cxnId="{690CD286-B024-4425-9370-A610BD797049}">
      <dgm:prSet/>
      <dgm:spPr/>
      <dgm:t>
        <a:bodyPr/>
        <a:lstStyle/>
        <a:p>
          <a:endParaRPr lang="ru-RU"/>
        </a:p>
      </dgm:t>
    </dgm:pt>
    <dgm:pt modelId="{728B78EE-1D28-4E43-8033-D78CE7748CA9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accent1"/>
        </a:solidFill>
        <a:ln>
          <a:solidFill>
            <a:srgbClr val="FF0000"/>
          </a:solidFill>
        </a:ln>
      </dgm:spPr>
      <dgm:t>
        <a:bodyPr/>
        <a:lstStyle/>
        <a:p>
          <a:pPr algn="l"/>
          <a:r>
            <a:rPr lang="ru-RU" sz="1800" b="1" i="0" dirty="0" smtClean="0">
              <a:solidFill>
                <a:srgbClr val="C00000"/>
              </a:solidFill>
              <a:latin typeface="Comic Sans MS" panose="030F0702030302020204" pitchFamily="66" charset="0"/>
            </a:rPr>
            <a:t>Познавательные</a:t>
          </a:r>
        </a:p>
        <a:p>
          <a:pPr algn="l"/>
          <a:endParaRPr lang="ru-RU" sz="1600" b="1" i="1" dirty="0" smtClean="0">
            <a:solidFill>
              <a:srgbClr val="C00000"/>
            </a:solidFill>
            <a:latin typeface="Comic Sans MS" panose="030F0702030302020204" pitchFamily="66" charset="0"/>
          </a:endParaRPr>
        </a:p>
        <a:p>
          <a:pPr algn="l"/>
          <a:endParaRPr lang="ru-RU" sz="1600" b="1" i="1" dirty="0" smtClean="0">
            <a:solidFill>
              <a:srgbClr val="C00000"/>
            </a:solidFill>
            <a:latin typeface="Comic Sans MS" panose="030F0702030302020204" pitchFamily="66" charset="0"/>
          </a:endParaRPr>
        </a:p>
        <a:p>
          <a:pPr algn="l"/>
          <a:endParaRPr lang="ru-RU" sz="1800" dirty="0" smtClean="0">
            <a:solidFill>
              <a:srgbClr val="C00000"/>
            </a:solidFill>
            <a:latin typeface="Comic Sans MS" panose="030F0702030302020204" pitchFamily="66" charset="0"/>
          </a:endParaRPr>
        </a:p>
        <a:p>
          <a:pPr algn="ctr"/>
          <a:r>
            <a:rPr lang="ru-RU" sz="2000" dirty="0" smtClean="0">
              <a:solidFill>
                <a:srgbClr val="C00000"/>
              </a:solidFill>
              <a:latin typeface="Comic Sans MS" panose="030F0702030302020204" pitchFamily="66" charset="0"/>
            </a:rPr>
            <a:t> Игры на знакомство с окружающим миром</a:t>
          </a:r>
          <a:endParaRPr lang="ru-RU" sz="2000" dirty="0">
            <a:solidFill>
              <a:srgbClr val="C00000"/>
            </a:solidFill>
            <a:latin typeface="Comic Sans MS" panose="030F0702030302020204" pitchFamily="66" charset="0"/>
          </a:endParaRPr>
        </a:p>
      </dgm:t>
    </dgm:pt>
    <dgm:pt modelId="{6DDFB2AB-1329-4976-B37B-AD2219A10381}" type="parTrans" cxnId="{4C58B24D-E634-473D-B45C-A0EEE0A1A47D}">
      <dgm:prSet/>
      <dgm:spPr/>
      <dgm:t>
        <a:bodyPr/>
        <a:lstStyle/>
        <a:p>
          <a:endParaRPr lang="ru-RU"/>
        </a:p>
      </dgm:t>
    </dgm:pt>
    <dgm:pt modelId="{E7DACDEF-677B-42F4-97D2-DDA60AF2A794}" type="sibTrans" cxnId="{4C58B24D-E634-473D-B45C-A0EEE0A1A47D}">
      <dgm:prSet/>
      <dgm:spPr/>
      <dgm:t>
        <a:bodyPr/>
        <a:lstStyle/>
        <a:p>
          <a:endParaRPr lang="ru-RU"/>
        </a:p>
      </dgm:t>
    </dgm:pt>
    <dgm:pt modelId="{A12A2FB5-2E04-4D10-91F6-7E90A6A1FD99}">
      <dgm:prSet phldrT="[Текст]" custT="1"/>
      <dgm:spPr>
        <a:ln>
          <a:solidFill>
            <a:srgbClr val="FF0000"/>
          </a:solidFill>
        </a:ln>
      </dgm:spPr>
      <dgm:t>
        <a:bodyPr/>
        <a:lstStyle/>
        <a:p>
          <a:r>
            <a:rPr lang="ru-RU" sz="1800" b="1" i="0" dirty="0" smtClean="0">
              <a:solidFill>
                <a:srgbClr val="C00000"/>
              </a:solidFill>
              <a:latin typeface="Comic Sans MS" panose="030F0702030302020204" pitchFamily="66" charset="0"/>
            </a:rPr>
            <a:t>Проективные</a:t>
          </a:r>
        </a:p>
        <a:p>
          <a:endParaRPr lang="ru-RU" sz="1800" dirty="0" smtClean="0">
            <a:solidFill>
              <a:srgbClr val="C00000"/>
            </a:solidFill>
            <a:latin typeface="Comic Sans MS" panose="030F0702030302020204" pitchFamily="66" charset="0"/>
          </a:endParaRPr>
        </a:p>
        <a:p>
          <a:r>
            <a:rPr lang="ru-RU" sz="2000" dirty="0" smtClean="0">
              <a:solidFill>
                <a:srgbClr val="C00000"/>
              </a:solidFill>
              <a:latin typeface="Comic Sans MS" panose="030F0702030302020204" pitchFamily="66" charset="0"/>
            </a:rPr>
            <a:t>Направлены на осуществление психологической диагностики, коррекцию и развитие ребёнка</a:t>
          </a:r>
          <a:r>
            <a:rPr lang="ru-RU" sz="2000" dirty="0" smtClean="0">
              <a:solidFill>
                <a:srgbClr val="C00000"/>
              </a:solidFill>
            </a:rPr>
            <a:t>.</a:t>
          </a:r>
          <a:endParaRPr lang="ru-RU" sz="2000" dirty="0">
            <a:solidFill>
              <a:srgbClr val="C00000"/>
            </a:solidFill>
          </a:endParaRPr>
        </a:p>
      </dgm:t>
    </dgm:pt>
    <dgm:pt modelId="{FEF311FD-3970-4E97-9E9F-4330566F4D67}" type="parTrans" cxnId="{4E5BEF83-FF57-4B5E-AEFB-41CC2BD9E433}">
      <dgm:prSet/>
      <dgm:spPr/>
      <dgm:t>
        <a:bodyPr/>
        <a:lstStyle/>
        <a:p>
          <a:endParaRPr lang="ru-RU"/>
        </a:p>
      </dgm:t>
    </dgm:pt>
    <dgm:pt modelId="{B0D9AF3D-3D7C-473E-B8CE-9FD0195E6FEE}" type="sibTrans" cxnId="{4E5BEF83-FF57-4B5E-AEFB-41CC2BD9E433}">
      <dgm:prSet/>
      <dgm:spPr/>
      <dgm:t>
        <a:bodyPr/>
        <a:lstStyle/>
        <a:p>
          <a:endParaRPr lang="ru-RU"/>
        </a:p>
      </dgm:t>
    </dgm:pt>
    <dgm:pt modelId="{3D27AF0A-EF59-40C8-9349-BD112558A7C5}" type="pres">
      <dgm:prSet presAssocID="{7815D80E-E2BB-40B1-A142-4AC32F8B708D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F3E6EBB-4FA4-4EDC-9576-22F338F79BBF}" type="pres">
      <dgm:prSet presAssocID="{FCBB864B-0C08-4B1D-B3DE-E795B63881D2}" presName="roof" presStyleLbl="dkBgShp" presStyleIdx="0" presStyleCnt="2"/>
      <dgm:spPr/>
      <dgm:t>
        <a:bodyPr/>
        <a:lstStyle/>
        <a:p>
          <a:endParaRPr lang="ru-RU"/>
        </a:p>
      </dgm:t>
    </dgm:pt>
    <dgm:pt modelId="{2C905D77-A257-4055-98A7-6DF68AB8E12D}" type="pres">
      <dgm:prSet presAssocID="{FCBB864B-0C08-4B1D-B3DE-E795B63881D2}" presName="pillars" presStyleCnt="0"/>
      <dgm:spPr/>
    </dgm:pt>
    <dgm:pt modelId="{86564F10-C2FE-4F8D-8263-3411A9BBD4E9}" type="pres">
      <dgm:prSet presAssocID="{FCBB864B-0C08-4B1D-B3DE-E795B63881D2}" presName="pillar1" presStyleLbl="node1" presStyleIdx="0" presStyleCnt="3" custScaleY="106766" custLinFactNeighborX="3610" custLinFactNeighborY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0349F7-D254-4F06-B269-6FDA5074EA72}" type="pres">
      <dgm:prSet presAssocID="{728B78EE-1D28-4E43-8033-D78CE7748CA9}" presName="pillarX" presStyleLbl="node1" presStyleIdx="1" presStyleCnt="3" custScaleX="115443" custScaleY="105663" custLinFactNeighborX="2490" custLinFactNeighborY="-21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A0C620-141C-4B66-9590-9399A823DD66}" type="pres">
      <dgm:prSet presAssocID="{A12A2FB5-2E04-4D10-91F6-7E90A6A1FD99}" presName="pillarX" presStyleLbl="node1" presStyleIdx="2" presStyleCnt="3" custScaleX="119551" custScaleY="108170" custLinFactNeighborX="-2149" custLinFactNeighborY="-19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124D98-9A59-4E35-9730-F1B90BFDE443}" type="pres">
      <dgm:prSet presAssocID="{FCBB864B-0C08-4B1D-B3DE-E795B63881D2}" presName="base" presStyleLbl="dkBgShp" presStyleIdx="1" presStyleCnt="2"/>
      <dgm:spPr/>
    </dgm:pt>
  </dgm:ptLst>
  <dgm:cxnLst>
    <dgm:cxn modelId="{2D8F667F-B776-41E5-9FEC-F56617C41481}" type="presOf" srcId="{728B78EE-1D28-4E43-8033-D78CE7748CA9}" destId="{A80349F7-D254-4F06-B269-6FDA5074EA72}" srcOrd="0" destOrd="0" presId="urn:microsoft.com/office/officeart/2005/8/layout/hList3"/>
    <dgm:cxn modelId="{8DE1EE91-A08E-48C3-8777-90C8FA5513B4}" type="presOf" srcId="{FCBB864B-0C08-4B1D-B3DE-E795B63881D2}" destId="{9F3E6EBB-4FA4-4EDC-9576-22F338F79BBF}" srcOrd="0" destOrd="0" presId="urn:microsoft.com/office/officeart/2005/8/layout/hList3"/>
    <dgm:cxn modelId="{690CD286-B024-4425-9370-A610BD797049}" srcId="{FCBB864B-0C08-4B1D-B3DE-E795B63881D2}" destId="{9BC71ACC-36E5-4E0B-9C95-24B679970FA6}" srcOrd="0" destOrd="0" parTransId="{ACD76252-8DA5-4336-B1B5-079585244D25}" sibTransId="{C5104CAB-C8EF-43CF-9201-C9116CB8BEA4}"/>
    <dgm:cxn modelId="{BE6EC91D-69E9-4079-BD94-1B8D94248311}" type="presOf" srcId="{9BC71ACC-36E5-4E0B-9C95-24B679970FA6}" destId="{86564F10-C2FE-4F8D-8263-3411A9BBD4E9}" srcOrd="0" destOrd="0" presId="urn:microsoft.com/office/officeart/2005/8/layout/hList3"/>
    <dgm:cxn modelId="{4C58B24D-E634-473D-B45C-A0EEE0A1A47D}" srcId="{FCBB864B-0C08-4B1D-B3DE-E795B63881D2}" destId="{728B78EE-1D28-4E43-8033-D78CE7748CA9}" srcOrd="1" destOrd="0" parTransId="{6DDFB2AB-1329-4976-B37B-AD2219A10381}" sibTransId="{E7DACDEF-677B-42F4-97D2-DDA60AF2A794}"/>
    <dgm:cxn modelId="{E48B1B1E-5CFD-4FE7-A083-5F4A36E8DDEB}" srcId="{7815D80E-E2BB-40B1-A142-4AC32F8B708D}" destId="{FCBB864B-0C08-4B1D-B3DE-E795B63881D2}" srcOrd="0" destOrd="0" parTransId="{5DDF9680-E64E-4D9A-9E93-72F491739B23}" sibTransId="{E1236117-F0C1-44B4-9B76-1E2E4A128EC3}"/>
    <dgm:cxn modelId="{26F3AB26-F0A2-4526-A453-7E88CFF9BE0B}" type="presOf" srcId="{7815D80E-E2BB-40B1-A142-4AC32F8B708D}" destId="{3D27AF0A-EF59-40C8-9349-BD112558A7C5}" srcOrd="0" destOrd="0" presId="urn:microsoft.com/office/officeart/2005/8/layout/hList3"/>
    <dgm:cxn modelId="{4E5BEF83-FF57-4B5E-AEFB-41CC2BD9E433}" srcId="{FCBB864B-0C08-4B1D-B3DE-E795B63881D2}" destId="{A12A2FB5-2E04-4D10-91F6-7E90A6A1FD99}" srcOrd="2" destOrd="0" parTransId="{FEF311FD-3970-4E97-9E9F-4330566F4D67}" sibTransId="{B0D9AF3D-3D7C-473E-B8CE-9FD0195E6FEE}"/>
    <dgm:cxn modelId="{48262449-72F4-4E16-9709-B70BFEB5C199}" type="presOf" srcId="{A12A2FB5-2E04-4D10-91F6-7E90A6A1FD99}" destId="{B2A0C620-141C-4B66-9590-9399A823DD66}" srcOrd="0" destOrd="0" presId="urn:microsoft.com/office/officeart/2005/8/layout/hList3"/>
    <dgm:cxn modelId="{B83B8C58-4AE7-4F48-AB21-19971A025097}" type="presParOf" srcId="{3D27AF0A-EF59-40C8-9349-BD112558A7C5}" destId="{9F3E6EBB-4FA4-4EDC-9576-22F338F79BBF}" srcOrd="0" destOrd="0" presId="urn:microsoft.com/office/officeart/2005/8/layout/hList3"/>
    <dgm:cxn modelId="{D44E4268-5E63-4E15-9DEF-38D7EF7A706E}" type="presParOf" srcId="{3D27AF0A-EF59-40C8-9349-BD112558A7C5}" destId="{2C905D77-A257-4055-98A7-6DF68AB8E12D}" srcOrd="1" destOrd="0" presId="urn:microsoft.com/office/officeart/2005/8/layout/hList3"/>
    <dgm:cxn modelId="{D047332B-92E8-4F5C-BF25-F9C5BA4BCCFB}" type="presParOf" srcId="{2C905D77-A257-4055-98A7-6DF68AB8E12D}" destId="{86564F10-C2FE-4F8D-8263-3411A9BBD4E9}" srcOrd="0" destOrd="0" presId="urn:microsoft.com/office/officeart/2005/8/layout/hList3"/>
    <dgm:cxn modelId="{F08D1CB8-0A9F-4DC9-8CBA-9C6254E27945}" type="presParOf" srcId="{2C905D77-A257-4055-98A7-6DF68AB8E12D}" destId="{A80349F7-D254-4F06-B269-6FDA5074EA72}" srcOrd="1" destOrd="0" presId="urn:microsoft.com/office/officeart/2005/8/layout/hList3"/>
    <dgm:cxn modelId="{375375ED-5592-44BF-B097-2843A58A546F}" type="presParOf" srcId="{2C905D77-A257-4055-98A7-6DF68AB8E12D}" destId="{B2A0C620-141C-4B66-9590-9399A823DD66}" srcOrd="2" destOrd="0" presId="urn:microsoft.com/office/officeart/2005/8/layout/hList3"/>
    <dgm:cxn modelId="{761FC894-629D-4030-8F6D-F6134F5E0469}" type="presParOf" srcId="{3D27AF0A-EF59-40C8-9349-BD112558A7C5}" destId="{1A124D98-9A59-4E35-9730-F1B90BFDE443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3E6EBB-4FA4-4EDC-9576-22F338F79BBF}">
      <dsp:nvSpPr>
        <dsp:cNvPr id="0" name=""/>
        <dsp:cNvSpPr/>
      </dsp:nvSpPr>
      <dsp:spPr>
        <a:xfrm>
          <a:off x="0" y="0"/>
          <a:ext cx="6553200" cy="1394460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solidFill>
            <a:srgbClr val="FF000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4790" tIns="224790" rIns="224790" bIns="224790" numCol="1" spcCol="1270" anchor="ctr" anchorCtr="0">
          <a:noAutofit/>
          <a:scene3d>
            <a:camera prst="orthographicFront"/>
            <a:lightRig rig="soft" dir="tl">
              <a:rot lat="0" lon="0" rev="0"/>
            </a:lightRig>
          </a:scene3d>
          <a:sp3d contourW="25400" prstMaterial="matte">
            <a:bevelT w="25400" h="55880" prst="artDeco"/>
            <a:contourClr>
              <a:schemeClr val="accent2">
                <a:tint val="20000"/>
              </a:schemeClr>
            </a:contourClr>
          </a:sp3d>
        </a:bodyPr>
        <a:lstStyle/>
        <a:p>
          <a:pPr lvl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900" b="1" kern="1200" cap="none" spc="50" dirty="0" smtClean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anose="030F0702030302020204" pitchFamily="66" charset="0"/>
            </a:rPr>
            <a:t>Песочные игры</a:t>
          </a:r>
          <a:endParaRPr lang="ru-RU" sz="5900" b="1" kern="1200" cap="none" spc="50" dirty="0">
            <a:ln w="11430"/>
            <a:solidFill>
              <a:srgbClr val="FF0000"/>
            </a:solidFill>
            <a:effectLst>
              <a:outerShdw blurRad="76200" dist="50800" dir="5400000" algn="tl" rotWithShape="0">
                <a:srgbClr val="000000">
                  <a:alpha val="65000"/>
                </a:srgbClr>
              </a:outerShdw>
            </a:effectLst>
            <a:latin typeface="Comic Sans MS" panose="030F0702030302020204" pitchFamily="66" charset="0"/>
          </a:endParaRPr>
        </a:p>
      </dsp:txBody>
      <dsp:txXfrm>
        <a:off x="0" y="0"/>
        <a:ext cx="6553200" cy="1394460"/>
      </dsp:txXfrm>
    </dsp:sp>
    <dsp:sp modelId="{86564F10-C2FE-4F8D-8263-3411A9BBD4E9}">
      <dsp:nvSpPr>
        <dsp:cNvPr id="0" name=""/>
        <dsp:cNvSpPr/>
      </dsp:nvSpPr>
      <dsp:spPr>
        <a:xfrm>
          <a:off x="72476" y="1295393"/>
          <a:ext cx="1955080" cy="312649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0" kern="1200" dirty="0" smtClean="0">
              <a:solidFill>
                <a:srgbClr val="C00000"/>
              </a:solidFill>
              <a:latin typeface="Comic Sans MS" panose="030F0702030302020204" pitchFamily="66" charset="0"/>
            </a:rPr>
            <a:t>Обучающие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b="1" kern="1200" dirty="0" smtClean="0">
            <a:solidFill>
              <a:srgbClr val="C00000"/>
            </a:solidFill>
            <a:latin typeface="Comic Sans MS" panose="030F0702030302020204" pitchFamily="66" charset="0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C00000"/>
              </a:solidFill>
              <a:latin typeface="Comic Sans MS" panose="030F0702030302020204" pitchFamily="66" charset="0"/>
            </a:rPr>
            <a:t>Игры на развитие фонематического слуха , коррекцию звукопроизношения, обучение чтению и письму.</a:t>
          </a:r>
          <a:endParaRPr lang="ru-RU" sz="1600" b="1" kern="1200" dirty="0">
            <a:solidFill>
              <a:srgbClr val="C00000"/>
            </a:solidFill>
            <a:latin typeface="Comic Sans MS" panose="030F0702030302020204" pitchFamily="66" charset="0"/>
          </a:endParaRPr>
        </a:p>
      </dsp:txBody>
      <dsp:txXfrm>
        <a:off x="72476" y="1295393"/>
        <a:ext cx="1955080" cy="3126499"/>
      </dsp:txXfrm>
    </dsp:sp>
    <dsp:sp modelId="{A80349F7-D254-4F06-B269-6FDA5074EA72}">
      <dsp:nvSpPr>
        <dsp:cNvPr id="0" name=""/>
        <dsp:cNvSpPr/>
      </dsp:nvSpPr>
      <dsp:spPr>
        <a:xfrm>
          <a:off x="2005660" y="1249198"/>
          <a:ext cx="2257003" cy="3094199"/>
        </a:xfrm>
        <a:prstGeom prst="rect">
          <a:avLst/>
        </a:prstGeom>
        <a:solidFill>
          <a:schemeClr val="accent1"/>
        </a:solidFill>
        <a:ln w="25400" cap="flat" cmpd="sng" algn="ctr">
          <a:solidFill>
            <a:srgbClr val="FF0000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0" kern="1200" dirty="0" smtClean="0">
              <a:solidFill>
                <a:srgbClr val="C00000"/>
              </a:solidFill>
              <a:latin typeface="Comic Sans MS" panose="030F0702030302020204" pitchFamily="66" charset="0"/>
            </a:rPr>
            <a:t>Познавательные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i="1" kern="1200" dirty="0" smtClean="0">
            <a:solidFill>
              <a:srgbClr val="C00000"/>
            </a:solidFill>
            <a:latin typeface="Comic Sans MS" panose="030F0702030302020204" pitchFamily="66" charset="0"/>
          </a:endParaRP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i="1" kern="1200" dirty="0" smtClean="0">
            <a:solidFill>
              <a:srgbClr val="C00000"/>
            </a:solidFill>
            <a:latin typeface="Comic Sans MS" panose="030F0702030302020204" pitchFamily="66" charset="0"/>
          </a:endParaRP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 smtClean="0">
            <a:solidFill>
              <a:srgbClr val="C00000"/>
            </a:solidFill>
            <a:latin typeface="Comic Sans MS" panose="030F0702030302020204" pitchFamily="66" charset="0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rgbClr val="C00000"/>
              </a:solidFill>
              <a:latin typeface="Comic Sans MS" panose="030F0702030302020204" pitchFamily="66" charset="0"/>
            </a:rPr>
            <a:t> Игры на знакомство с окружающим миром</a:t>
          </a:r>
          <a:endParaRPr lang="ru-RU" sz="2000" kern="1200" dirty="0">
            <a:solidFill>
              <a:srgbClr val="C00000"/>
            </a:solidFill>
            <a:latin typeface="Comic Sans MS" panose="030F0702030302020204" pitchFamily="66" charset="0"/>
          </a:endParaRPr>
        </a:p>
      </dsp:txBody>
      <dsp:txXfrm>
        <a:off x="2005660" y="1249198"/>
        <a:ext cx="2257003" cy="3094199"/>
      </dsp:txXfrm>
    </dsp:sp>
    <dsp:sp modelId="{B2A0C620-141C-4B66-9590-9399A823DD66}">
      <dsp:nvSpPr>
        <dsp:cNvPr id="0" name=""/>
        <dsp:cNvSpPr/>
      </dsp:nvSpPr>
      <dsp:spPr>
        <a:xfrm>
          <a:off x="4171968" y="1219197"/>
          <a:ext cx="2337318" cy="316761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0" kern="1200" dirty="0" smtClean="0">
              <a:solidFill>
                <a:srgbClr val="C00000"/>
              </a:solidFill>
              <a:latin typeface="Comic Sans MS" panose="030F0702030302020204" pitchFamily="66" charset="0"/>
            </a:rPr>
            <a:t>Проективные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 smtClean="0">
            <a:solidFill>
              <a:srgbClr val="C00000"/>
            </a:solidFill>
            <a:latin typeface="Comic Sans MS" panose="030F0702030302020204" pitchFamily="66" charset="0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rgbClr val="C00000"/>
              </a:solidFill>
              <a:latin typeface="Comic Sans MS" panose="030F0702030302020204" pitchFamily="66" charset="0"/>
            </a:rPr>
            <a:t>Направлены на осуществление психологической диагностики, коррекцию и развитие ребёнка</a:t>
          </a:r>
          <a:r>
            <a:rPr lang="ru-RU" sz="2000" kern="1200" dirty="0" smtClean="0">
              <a:solidFill>
                <a:srgbClr val="C00000"/>
              </a:solidFill>
            </a:rPr>
            <a:t>.</a:t>
          </a:r>
          <a:endParaRPr lang="ru-RU" sz="2000" kern="1200" dirty="0">
            <a:solidFill>
              <a:srgbClr val="C00000"/>
            </a:solidFill>
          </a:endParaRPr>
        </a:p>
      </dsp:txBody>
      <dsp:txXfrm>
        <a:off x="4171968" y="1219197"/>
        <a:ext cx="2337318" cy="3167613"/>
      </dsp:txXfrm>
    </dsp:sp>
    <dsp:sp modelId="{1A124D98-9A59-4E35-9730-F1B90BFDE443}">
      <dsp:nvSpPr>
        <dsp:cNvPr id="0" name=""/>
        <dsp:cNvSpPr/>
      </dsp:nvSpPr>
      <dsp:spPr>
        <a:xfrm>
          <a:off x="0" y="4322826"/>
          <a:ext cx="6553200" cy="325374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7250EEC-BFF4-4C51-94B5-57ED5FCF40A0}" type="datetimeFigureOut">
              <a:rPr lang="ru-RU"/>
              <a:pPr>
                <a:defRPr/>
              </a:pPr>
              <a:t>10.05.2017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60438" y="741363"/>
            <a:ext cx="493712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691063"/>
            <a:ext cx="5486400" cy="44434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718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378950"/>
            <a:ext cx="29718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301211C-C25E-46AB-9F35-F00141AAC0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904685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2DD6E7-EE22-4B73-A9C3-65DA530D13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3751044"/>
      </p:ext>
    </p:extLst>
  </p:cSld>
  <p:clrMapOvr>
    <a:masterClrMapping/>
  </p:clrMapOvr>
  <p:transition spd="slow"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CB58EB-FFE7-410A-870C-1C4F8C6E44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6838750"/>
      </p:ext>
    </p:extLst>
  </p:cSld>
  <p:clrMapOvr>
    <a:masterClrMapping/>
  </p:clrMapOvr>
  <p:transition spd="slow"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F52238-597A-483E-BB5E-60459438C2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8964702"/>
      </p:ext>
    </p:extLst>
  </p:cSld>
  <p:clrMapOvr>
    <a:masterClrMapping/>
  </p:clrMapOvr>
  <p:transition spd="slow"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FB7603-806E-426C-A8F3-64EBB2B696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2401532"/>
      </p:ext>
    </p:extLst>
  </p:cSld>
  <p:clrMapOvr>
    <a:masterClrMapping/>
  </p:clrMapOvr>
  <p:transition spd="slow"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699DCF-9256-4BF4-9C6A-D39ED8C288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8877291"/>
      </p:ext>
    </p:extLst>
  </p:cSld>
  <p:clrMapOvr>
    <a:masterClrMapping/>
  </p:clrMapOvr>
  <p:transition spd="slow"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7D1E0C-C69D-4DFB-B1D3-CAEA63C6F4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0482330"/>
      </p:ext>
    </p:extLst>
  </p:cSld>
  <p:clrMapOvr>
    <a:masterClrMapping/>
  </p:clrMapOvr>
  <p:transition spd="slow"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37C6F4-44ED-4671-A21C-8D1A089BC7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0846301"/>
      </p:ext>
    </p:extLst>
  </p:cSld>
  <p:clrMapOvr>
    <a:masterClrMapping/>
  </p:clrMapOvr>
  <p:transition spd="slow"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23FFC0-C45D-491D-B3F3-3001B0245D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798465"/>
      </p:ext>
    </p:extLst>
  </p:cSld>
  <p:clrMapOvr>
    <a:masterClrMapping/>
  </p:clrMapOvr>
  <p:transition spd="slow"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35D302-2D81-4F3F-ACDE-AB89B5009F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552856"/>
      </p:ext>
    </p:extLst>
  </p:cSld>
  <p:clrMapOvr>
    <a:masterClrMapping/>
  </p:clrMapOvr>
  <p:transition spd="slow"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D9C9D0-5B4B-41A9-83E8-B67A8A73B4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8732921"/>
      </p:ext>
    </p:extLst>
  </p:cSld>
  <p:clrMapOvr>
    <a:masterClrMapping/>
  </p:clrMapOvr>
  <p:transition spd="slow"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2E8387-0DEB-44D3-9336-78EA2020AD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6497604"/>
      </p:ext>
    </p:extLst>
  </p:cSld>
  <p:clrMapOvr>
    <a:masterClrMapping/>
  </p:clrMapOvr>
  <p:transition spd="slow"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DnDiag">
          <a:fgClr>
            <a:srgbClr val="FFFF0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cs typeface="+mn-cs"/>
              </a:defRPr>
            </a:lvl1pPr>
          </a:lstStyle>
          <a:p>
            <a:pPr>
              <a:defRPr/>
            </a:pPr>
            <a:fld id="{BCFFC62B-6F72-45D7-9D79-19C68613ED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cover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4800" y="2667000"/>
            <a:ext cx="8839200" cy="2609850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Песочная терапия </a:t>
            </a:r>
            <a:b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</a:b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на занятиях логопеда.</a:t>
            </a:r>
            <a:b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</a:b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  </a:t>
            </a:r>
            <a:b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</a:br>
            <a:r>
              <a:rPr lang="ru-RU" sz="2800" b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индивидуальное занятие в подготовительной группе </a:t>
            </a:r>
            <a:br>
              <a:rPr lang="ru-RU" sz="2800" b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</a:br>
            <a:r>
              <a:rPr lang="ru-RU" sz="2800" b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по автоматизации звука </a:t>
            </a:r>
            <a:r>
              <a:rPr lang="ru-RU" sz="2800" b="1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Ш</a:t>
            </a:r>
            <a:endParaRPr lang="ru-RU" sz="2800" b="1" dirty="0" smtClean="0"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</a:endParaRPr>
          </a:p>
        </p:txBody>
      </p:sp>
      <p:sp>
        <p:nvSpPr>
          <p:cNvPr id="205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39988" y="5562600"/>
            <a:ext cx="6456362" cy="1066800"/>
          </a:xfrm>
        </p:spPr>
        <p:txBody>
          <a:bodyPr/>
          <a:lstStyle/>
          <a:p>
            <a:pPr algn="r" eaLnBrk="1" hangingPunct="1">
              <a:spcBef>
                <a:spcPct val="0"/>
              </a:spcBef>
            </a:pPr>
            <a:r>
              <a:rPr lang="ru-RU" altLang="ru-RU" sz="2000" i="1" smtClean="0">
                <a:solidFill>
                  <a:srgbClr val="C00000"/>
                </a:solidFill>
                <a:latin typeface="Comic Sans MS" pitchFamily="66" charset="0"/>
              </a:rPr>
              <a:t>Автор:</a:t>
            </a:r>
          </a:p>
          <a:p>
            <a:pPr algn="r" eaLnBrk="1" hangingPunct="1">
              <a:spcBef>
                <a:spcPct val="0"/>
              </a:spcBef>
            </a:pPr>
            <a:r>
              <a:rPr lang="ru-RU" altLang="ru-RU" sz="2000" i="1" smtClean="0">
                <a:solidFill>
                  <a:srgbClr val="C00000"/>
                </a:solidFill>
                <a:latin typeface="Comic Sans MS" pitchFamily="66" charset="0"/>
              </a:rPr>
              <a:t>учитель-логопед Целоусова И.В. </a:t>
            </a:r>
          </a:p>
          <a:p>
            <a:pPr algn="r" eaLnBrk="1" hangingPunct="1">
              <a:spcBef>
                <a:spcPct val="0"/>
              </a:spcBef>
            </a:pPr>
            <a:r>
              <a:rPr lang="ru-RU" altLang="ru-RU" sz="2000" i="1" smtClean="0">
                <a:solidFill>
                  <a:srgbClr val="C00000"/>
                </a:solidFill>
                <a:latin typeface="Comic Sans MS" pitchFamily="66" charset="0"/>
              </a:rPr>
              <a:t>ГБДОУ№  6 Выборгского района Санкт-Петербурга</a:t>
            </a:r>
          </a:p>
        </p:txBody>
      </p:sp>
      <p:pic>
        <p:nvPicPr>
          <p:cNvPr id="2053" name="Picture 5" descr="C:\Users\Юрий\Pictures\IMG_109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00800" y="152400"/>
            <a:ext cx="2496000" cy="1872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Юрий\Pictures\IMG_109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" y="152400"/>
            <a:ext cx="2496000" cy="1872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Юрий\Pictures\IMG_109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7600" y="54937"/>
            <a:ext cx="2133600" cy="2208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200" b="1" dirty="0" smtClean="0">
                <a:solidFill>
                  <a:srgbClr val="000000">
                    <a:lumMod val="95000"/>
                    <a:lumOff val="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Автоматизация</a:t>
            </a:r>
            <a:r>
              <a:rPr lang="ru-RU" sz="3200" b="1" dirty="0">
                <a:solidFill>
                  <a:srgbClr val="000000">
                    <a:lumMod val="95000"/>
                    <a:lumOff val="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/>
            </a:r>
            <a:br>
              <a:rPr lang="ru-RU" sz="3200" b="1" dirty="0">
                <a:solidFill>
                  <a:srgbClr val="000000">
                    <a:lumMod val="95000"/>
                    <a:lumOff val="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</a:br>
            <a:r>
              <a:rPr lang="ru-RU" sz="3200" b="1" dirty="0" smtClean="0">
                <a:solidFill>
                  <a:srgbClr val="000000">
                    <a:lumMod val="95000"/>
                    <a:lumOff val="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звука </a:t>
            </a:r>
            <a:r>
              <a:rPr lang="ru-RU" sz="3200" b="1" dirty="0">
                <a:solidFill>
                  <a:srgbClr val="000000">
                    <a:lumMod val="95000"/>
                    <a:lumOff val="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в слове</a:t>
            </a:r>
            <a:r>
              <a:rPr lang="ru-RU" sz="3200" kern="1200" dirty="0">
                <a:solidFill>
                  <a:srgbClr val="000000">
                    <a:lumMod val="95000"/>
                    <a:lumOff val="5000"/>
                  </a:srgbClr>
                </a:solidFill>
                <a:latin typeface="Comic Sans MS" pitchFamily="66" charset="0"/>
                <a:cs typeface="Arial" charset="0"/>
              </a:rPr>
              <a:t/>
            </a:r>
            <a:br>
              <a:rPr lang="ru-RU" sz="3200" kern="1200" dirty="0">
                <a:solidFill>
                  <a:srgbClr val="000000">
                    <a:lumMod val="95000"/>
                    <a:lumOff val="5000"/>
                  </a:srgbClr>
                </a:solidFill>
                <a:latin typeface="Comic Sans MS" pitchFamily="66" charset="0"/>
                <a:cs typeface="Arial" charset="0"/>
              </a:rPr>
            </a:br>
            <a:endParaRPr lang="ru-RU" dirty="0"/>
          </a:p>
        </p:txBody>
      </p:sp>
      <p:sp>
        <p:nvSpPr>
          <p:cNvPr id="11267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ru-RU" altLang="ru-RU" u="sng" smtClean="0"/>
              <a:t>Логопед</a:t>
            </a:r>
            <a:r>
              <a:rPr lang="ru-RU" altLang="ru-RU" smtClean="0"/>
              <a:t>: </a:t>
            </a:r>
          </a:p>
          <a:p>
            <a:pPr marL="0" indent="0">
              <a:buFontTx/>
              <a:buNone/>
            </a:pPr>
            <a:r>
              <a:rPr lang="ru-RU" altLang="ru-RU" smtClean="0">
                <a:latin typeface="Comic Sans MS" pitchFamily="66" charset="0"/>
              </a:rPr>
              <a:t>Дорожка привела нас к Ёжику и Крошу. Они наводят порядок. Отыщи в песке предметы ,в названии которых есть звук Ш. Назови эти предметы</a:t>
            </a:r>
            <a:r>
              <a:rPr lang="ru-RU" altLang="ru-RU" smtClean="0"/>
              <a:t>.</a:t>
            </a:r>
          </a:p>
        </p:txBody>
      </p:sp>
      <p:pic>
        <p:nvPicPr>
          <p:cNvPr id="27650" name="Picture 2" descr="C:\Users\Юрий\Pictures\IMG_103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48200" y="1981200"/>
            <a:ext cx="4464000" cy="4343400"/>
          </a:xfrm>
          <a:ln w="190500" cap="sq">
            <a:solidFill>
              <a:srgbClr val="C8C6BD"/>
            </a:solidFill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200" b="1" smtClean="0">
                <a:solidFill>
                  <a:srgbClr val="000000"/>
                </a:solidFill>
                <a:latin typeface="Comic Sans MS" pitchFamily="66" charset="0"/>
              </a:rPr>
              <a:t>Голубая дорожка слогов</a:t>
            </a:r>
            <a:endParaRPr lang="ru-RU" altLang="ru-RU" sz="3200" smtClean="0"/>
          </a:p>
        </p:txBody>
      </p:sp>
      <p:sp>
        <p:nvSpPr>
          <p:cNvPr id="12291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ru-RU" altLang="ru-RU" u="sng" smtClean="0">
                <a:latin typeface="Comic Sans MS" pitchFamily="66" charset="0"/>
              </a:rPr>
              <a:t>Логопед</a:t>
            </a:r>
            <a:r>
              <a:rPr lang="ru-RU" altLang="ru-RU" smtClean="0">
                <a:latin typeface="Comic Sans MS" pitchFamily="66" charset="0"/>
              </a:rPr>
              <a:t>:</a:t>
            </a:r>
          </a:p>
          <a:p>
            <a:pPr marL="0" indent="0">
              <a:buFontTx/>
              <a:buNone/>
            </a:pPr>
            <a:r>
              <a:rPr lang="ru-RU" altLang="ru-RU" smtClean="0">
                <a:latin typeface="Comic Sans MS" pitchFamily="66" charset="0"/>
              </a:rPr>
              <a:t>Шагаем по дорожке средними пальчиками и повторяем « шо-шо-шо». Мы идём в гости к Нюше.</a:t>
            </a:r>
          </a:p>
        </p:txBody>
      </p:sp>
      <p:sp>
        <p:nvSpPr>
          <p:cNvPr id="12292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29698" name="Picture 2" descr="C:\Users\Юрий\Pictures\IMG_110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9600" y="1752600"/>
            <a:ext cx="4368000" cy="4038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200" b="1" smtClean="0">
                <a:latin typeface="Comic Sans MS" pitchFamily="66" charset="0"/>
              </a:rPr>
              <a:t>Формирование пространственных представлений</a:t>
            </a:r>
            <a:endParaRPr lang="ru-RU" altLang="ru-RU" sz="3200" smtClean="0"/>
          </a:p>
        </p:txBody>
      </p:sp>
      <p:sp>
        <p:nvSpPr>
          <p:cNvPr id="13315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ru-RU" altLang="ru-RU" u="sng" smtClean="0">
                <a:latin typeface="Comic Sans MS" pitchFamily="66" charset="0"/>
              </a:rPr>
              <a:t>Логопед</a:t>
            </a:r>
            <a:r>
              <a:rPr lang="ru-RU" altLang="ru-RU" smtClean="0"/>
              <a:t>: </a:t>
            </a:r>
          </a:p>
          <a:p>
            <a:pPr marL="0" indent="0">
              <a:buFontTx/>
              <a:buNone/>
            </a:pPr>
            <a:r>
              <a:rPr lang="ru-RU" altLang="ru-RU" sz="2400" smtClean="0">
                <a:latin typeface="Comic Sans MS" pitchFamily="66" charset="0"/>
              </a:rPr>
              <a:t> </a:t>
            </a:r>
            <a:r>
              <a:rPr lang="ru-RU" altLang="ru-RU" sz="2600" smtClean="0">
                <a:latin typeface="Comic Sans MS" pitchFamily="66" charset="0"/>
              </a:rPr>
              <a:t>Нюша собрала урожай и сейчас украшает сад. В правый верхний угол положи грушу. В левый нижний угол -вишенку. Под грушей положи ромашку, над вишней- ещё одну грушу</a:t>
            </a:r>
            <a:r>
              <a:rPr lang="ru-RU" altLang="ru-RU" sz="2600" smtClean="0"/>
              <a:t>. Назови все предметы.</a:t>
            </a:r>
          </a:p>
        </p:txBody>
      </p:sp>
      <p:sp>
        <p:nvSpPr>
          <p:cNvPr id="13316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28674" name="Picture 2" descr="C:\Users\Юрий\Pictures\IMG_103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676400"/>
            <a:ext cx="4176000" cy="4191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200" b="1" smtClean="0">
                <a:solidFill>
                  <a:srgbClr val="000000"/>
                </a:solidFill>
                <a:latin typeface="Comic Sans MS" pitchFamily="66" charset="0"/>
              </a:rPr>
              <a:t>Зелёная дорожка слогов</a:t>
            </a:r>
            <a:endParaRPr lang="ru-RU" altLang="ru-RU" sz="3200" smtClean="0"/>
          </a:p>
        </p:txBody>
      </p:sp>
      <p:sp>
        <p:nvSpPr>
          <p:cNvPr id="14339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ru-RU" altLang="ru-RU" u="sng" smtClean="0">
                <a:latin typeface="Comic Sans MS" pitchFamily="66" charset="0"/>
              </a:rPr>
              <a:t>Логопед: </a:t>
            </a:r>
          </a:p>
          <a:p>
            <a:pPr marL="0" indent="0">
              <a:buFontTx/>
              <a:buNone/>
            </a:pPr>
            <a:r>
              <a:rPr lang="ru-RU" altLang="ru-RU" smtClean="0">
                <a:latin typeface="Comic Sans MS" pitchFamily="66" charset="0"/>
              </a:rPr>
              <a:t>Теперь мы идём по зелёной дорожке. «Наступай»  на камушки безымянными пальчиками и повторяй слоги : «шу-шу-шу».</a:t>
            </a:r>
          </a:p>
        </p:txBody>
      </p:sp>
      <p:sp>
        <p:nvSpPr>
          <p:cNvPr id="14340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30722" name="Picture 2" descr="C:\Users\Юрий\Pictures\IMG_110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5800" y="1752600"/>
            <a:ext cx="4512000" cy="4191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200" b="1" smtClean="0">
                <a:latin typeface="Comic Sans MS" pitchFamily="66" charset="0"/>
              </a:rPr>
              <a:t>Развитие навыка слогового анализа слов</a:t>
            </a:r>
          </a:p>
        </p:txBody>
      </p:sp>
      <p:sp>
        <p:nvSpPr>
          <p:cNvPr id="15363" name="Объект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38600" cy="4678363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ru-RU" altLang="ru-RU" i="1" u="sng" smtClean="0"/>
              <a:t>Логопед</a:t>
            </a:r>
            <a:r>
              <a:rPr lang="ru-RU" altLang="ru-RU" smtClean="0"/>
              <a:t>:</a:t>
            </a:r>
          </a:p>
          <a:p>
            <a:pPr marL="0" indent="0">
              <a:buFontTx/>
              <a:buNone/>
            </a:pPr>
            <a:r>
              <a:rPr lang="ru-RU" altLang="ru-RU" sz="2600" smtClean="0"/>
              <a:t>Совунья,  Бараш, Пин придумали задание. С помощью кисточки найди в песке картинки и распредели  на на группы по количеству слогов. Пин возьмёт картинки, в названии которых 1 слог, Бараш- 2 слога, Совунья -3 слога. Назови все картинки.</a:t>
            </a:r>
          </a:p>
        </p:txBody>
      </p:sp>
      <p:pic>
        <p:nvPicPr>
          <p:cNvPr id="15364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33913" y="1905000"/>
            <a:ext cx="4537075" cy="44989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200" b="1" smtClean="0">
                <a:solidFill>
                  <a:srgbClr val="000000"/>
                </a:solidFill>
                <a:latin typeface="Comic Sans MS" pitchFamily="66" charset="0"/>
              </a:rPr>
              <a:t>Фиолетовая дорожка слогов</a:t>
            </a:r>
            <a:endParaRPr lang="ru-RU" altLang="ru-RU" sz="3200" smtClean="0"/>
          </a:p>
        </p:txBody>
      </p:sp>
      <p:sp>
        <p:nvSpPr>
          <p:cNvPr id="16387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ru-RU" altLang="ru-RU" u="sng" smtClean="0">
                <a:latin typeface="Comic Sans MS" pitchFamily="66" charset="0"/>
              </a:rPr>
              <a:t>Логопед: </a:t>
            </a:r>
          </a:p>
          <a:p>
            <a:pPr marL="0" indent="0">
              <a:buFontTx/>
              <a:buNone/>
            </a:pPr>
            <a:r>
              <a:rPr lang="ru-RU" altLang="ru-RU" smtClean="0">
                <a:latin typeface="Comic Sans MS" pitchFamily="66" charset="0"/>
              </a:rPr>
              <a:t>Идём по фиолетовой дорожке к Лосяшу. «Пройдись» по  камушкам мизинчиками :« шу-шу-шу».</a:t>
            </a:r>
          </a:p>
        </p:txBody>
      </p:sp>
      <p:sp>
        <p:nvSpPr>
          <p:cNvPr id="16388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31746" name="Picture 2" descr="C:\Users\Юрий\Pictures\IMG_110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5800" y="1905000"/>
            <a:ext cx="4464000" cy="39624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200" b="1" smtClean="0">
                <a:latin typeface="Comic Sans MS" pitchFamily="66" charset="0"/>
              </a:rPr>
              <a:t>Составление слов из букв</a:t>
            </a:r>
            <a:endParaRPr lang="ru-RU" altLang="ru-RU" sz="3200" smtClean="0"/>
          </a:p>
        </p:txBody>
      </p:sp>
      <p:sp>
        <p:nvSpPr>
          <p:cNvPr id="17411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ru-RU" altLang="ru-RU" u="sng" smtClean="0">
                <a:latin typeface="Comic Sans MS" pitchFamily="66" charset="0"/>
              </a:rPr>
              <a:t>Логопед:</a:t>
            </a:r>
          </a:p>
          <a:p>
            <a:pPr marL="0" indent="0">
              <a:buFontTx/>
              <a:buNone/>
            </a:pPr>
            <a:r>
              <a:rPr lang="ru-RU" altLang="ru-RU" smtClean="0">
                <a:latin typeface="Comic Sans MS" pitchFamily="66" charset="0"/>
              </a:rPr>
              <a:t>У Лосяша для тебя есть весёлые разноцветные буквы. Из  букв составь слова на звук Ш и прочитай их.</a:t>
            </a:r>
          </a:p>
          <a:p>
            <a:pPr marL="0" indent="0">
              <a:buFontTx/>
              <a:buNone/>
            </a:pPr>
            <a:r>
              <a:rPr lang="ru-RU" altLang="ru-RU" smtClean="0">
                <a:latin typeface="Comic Sans MS" pitchFamily="66" charset="0"/>
              </a:rPr>
              <a:t>Составь предложение про Лосяша со словами ШАРФ и ШАПКА.</a:t>
            </a:r>
          </a:p>
        </p:txBody>
      </p:sp>
      <p:sp>
        <p:nvSpPr>
          <p:cNvPr id="17412" name="Объект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14342" name="Picture 6" descr="C:\Users\Юрий\Pictures\IMG_111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5800" y="1828800"/>
            <a:ext cx="4464000" cy="41148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200" b="1" smtClean="0">
                <a:solidFill>
                  <a:srgbClr val="000000"/>
                </a:solidFill>
                <a:latin typeface="Comic Sans MS" pitchFamily="66" charset="0"/>
              </a:rPr>
              <a:t>Подведение итогов занятия</a:t>
            </a:r>
            <a:endParaRPr lang="ru-RU" altLang="ru-RU" smtClean="0"/>
          </a:p>
        </p:txBody>
      </p:sp>
      <p:sp>
        <p:nvSpPr>
          <p:cNvPr id="18435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ru-RU" altLang="ru-RU" u="sng" smtClean="0">
                <a:latin typeface="Comic Sans MS" pitchFamily="66" charset="0"/>
              </a:rPr>
              <a:t>Логопед</a:t>
            </a:r>
            <a:r>
              <a:rPr lang="ru-RU" altLang="ru-RU" smtClean="0">
                <a:latin typeface="Comic Sans MS" pitchFamily="66" charset="0"/>
              </a:rPr>
              <a:t>: Вот и подошло к концу наше путешествие по стране Смешариков. Сегодня на занятии ты учился правильно произносить звук Ш и показал Смешарикам, как хорошо уже это у тебя получается.</a:t>
            </a:r>
          </a:p>
        </p:txBody>
      </p:sp>
      <p:pic>
        <p:nvPicPr>
          <p:cNvPr id="31746" name="Picture 2" descr="C:\Users\Юрий\Pictures\IMG_112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48200" y="2057400"/>
            <a:ext cx="4449924" cy="3492000"/>
          </a:xfrm>
          <a:ln w="190500" cap="sq">
            <a:solidFill>
              <a:srgbClr val="C8C6BD"/>
            </a:solidFill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smtClean="0">
                <a:latin typeface="Comic Sans MS" pitchFamily="66" charset="0"/>
              </a:rPr>
              <a:t>Использованная литература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115000"/>
              </a:lnSpc>
              <a:spcBef>
                <a:spcPct val="0"/>
              </a:spcBef>
              <a:spcAft>
                <a:spcPts val="0"/>
              </a:spcAft>
              <a:buFont typeface="Wingdings"/>
              <a:buChar char=""/>
              <a:defRPr/>
            </a:pPr>
            <a:r>
              <a:rPr lang="ru-RU" sz="2800" kern="1200" dirty="0" err="1">
                <a:solidFill>
                  <a:srgbClr val="000000"/>
                </a:solidFill>
                <a:latin typeface="Comic Sans MS" panose="030F0702030302020204" pitchFamily="66" charset="0"/>
                <a:ea typeface="Calibri"/>
                <a:cs typeface="Times New Roman"/>
              </a:rPr>
              <a:t>Штейнхар</a:t>
            </a:r>
            <a:r>
              <a:rPr lang="ru-RU" sz="2800" kern="1200" dirty="0">
                <a:solidFill>
                  <a:srgbClr val="000000"/>
                </a:solidFill>
                <a:latin typeface="Comic Sans MS" panose="030F0702030302020204" pitchFamily="66" charset="0"/>
                <a:ea typeface="Calibri"/>
                <a:cs typeface="Times New Roman"/>
              </a:rPr>
              <a:t> Л. </a:t>
            </a:r>
            <a:r>
              <a:rPr lang="ru-RU" sz="2800" kern="1200" dirty="0" err="1">
                <a:solidFill>
                  <a:srgbClr val="000000"/>
                </a:solidFill>
                <a:latin typeface="Comic Sans MS" panose="030F0702030302020204" pitchFamily="66" charset="0"/>
                <a:ea typeface="Calibri"/>
                <a:cs typeface="Times New Roman"/>
              </a:rPr>
              <a:t>Юнгианская</a:t>
            </a:r>
            <a:r>
              <a:rPr lang="ru-RU" sz="2800" kern="1200" dirty="0">
                <a:solidFill>
                  <a:srgbClr val="000000"/>
                </a:solidFill>
                <a:latin typeface="Comic Sans MS" panose="030F0702030302020204" pitchFamily="66" charset="0"/>
                <a:ea typeface="Calibri"/>
                <a:cs typeface="Times New Roman"/>
              </a:rPr>
              <a:t> песочная психотерапия –СПб,2001.</a:t>
            </a:r>
          </a:p>
          <a:p>
            <a:pPr eaLnBrk="1" hangingPunct="1">
              <a:lnSpc>
                <a:spcPct val="115000"/>
              </a:lnSpc>
              <a:spcBef>
                <a:spcPct val="0"/>
              </a:spcBef>
              <a:spcAft>
                <a:spcPts val="0"/>
              </a:spcAft>
              <a:buFont typeface="Wingdings"/>
              <a:buChar char=""/>
              <a:defRPr/>
            </a:pPr>
            <a:r>
              <a:rPr lang="ru-RU" sz="2800" kern="1200" dirty="0" err="1">
                <a:solidFill>
                  <a:srgbClr val="000000"/>
                </a:solidFill>
                <a:latin typeface="Comic Sans MS" panose="030F0702030302020204" pitchFamily="66" charset="0"/>
                <a:ea typeface="Calibri"/>
                <a:cs typeface="Times New Roman"/>
              </a:rPr>
              <a:t>Зинкевич</a:t>
            </a:r>
            <a:r>
              <a:rPr lang="ru-RU" sz="2800" kern="1200" dirty="0">
                <a:solidFill>
                  <a:srgbClr val="000000"/>
                </a:solidFill>
                <a:latin typeface="Comic Sans MS" panose="030F0702030302020204" pitchFamily="66" charset="0"/>
                <a:ea typeface="Calibri"/>
                <a:cs typeface="Times New Roman"/>
              </a:rPr>
              <a:t>-Евстигнеева Т.Д., </a:t>
            </a:r>
            <a:r>
              <a:rPr lang="ru-RU" sz="2800" kern="1200" dirty="0" err="1">
                <a:solidFill>
                  <a:srgbClr val="000000"/>
                </a:solidFill>
                <a:latin typeface="Comic Sans MS" panose="030F0702030302020204" pitchFamily="66" charset="0"/>
                <a:ea typeface="Calibri"/>
                <a:cs typeface="Times New Roman"/>
              </a:rPr>
              <a:t>Грабенко</a:t>
            </a:r>
            <a:r>
              <a:rPr lang="ru-RU" sz="2800" kern="1200" dirty="0">
                <a:solidFill>
                  <a:srgbClr val="000000"/>
                </a:solidFill>
                <a:latin typeface="Comic Sans MS" panose="030F0702030302020204" pitchFamily="66" charset="0"/>
                <a:ea typeface="Calibri"/>
                <a:cs typeface="Times New Roman"/>
              </a:rPr>
              <a:t> Т.М. Игры на мосту--СПб, 2006.</a:t>
            </a:r>
          </a:p>
          <a:p>
            <a:pPr eaLnBrk="1" hangingPunct="1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Font typeface="Wingdings"/>
              <a:buChar char=""/>
              <a:defRPr/>
            </a:pPr>
            <a:r>
              <a:rPr lang="ru-RU" sz="2800" kern="1200" dirty="0">
                <a:solidFill>
                  <a:srgbClr val="000000"/>
                </a:solidFill>
                <a:latin typeface="Comic Sans MS" panose="030F0702030302020204" pitchFamily="66" charset="0"/>
                <a:ea typeface="Calibri"/>
                <a:cs typeface="Times New Roman"/>
              </a:rPr>
              <a:t>Сапожникова О.Б. </a:t>
            </a:r>
            <a:r>
              <a:rPr lang="ru-RU" sz="2800" kern="1200" dirty="0" err="1">
                <a:solidFill>
                  <a:srgbClr val="000000"/>
                </a:solidFill>
                <a:latin typeface="Comic Sans MS" panose="030F0702030302020204" pitchFamily="66" charset="0"/>
                <a:ea typeface="Calibri"/>
                <a:cs typeface="Times New Roman"/>
              </a:rPr>
              <a:t>Гарнова</a:t>
            </a:r>
            <a:r>
              <a:rPr lang="ru-RU" sz="2800" kern="1200" dirty="0">
                <a:solidFill>
                  <a:srgbClr val="000000"/>
                </a:solidFill>
                <a:latin typeface="Comic Sans MS" panose="030F0702030302020204" pitchFamily="66" charset="0"/>
                <a:ea typeface="Calibri"/>
                <a:cs typeface="Times New Roman"/>
              </a:rPr>
              <a:t> Е.В. Песочная терапия в развитии дошкольников.-ТЦ «Сфера» 2014.</a:t>
            </a: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1600200" y="1066800"/>
          <a:ext cx="65532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685800" y="304800"/>
            <a:ext cx="8077200" cy="627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 typeface="Wingdings" pitchFamily="2" charset="2"/>
              <a:buChar char="v"/>
              <a:defRPr/>
            </a:pPr>
            <a:r>
              <a:rPr lang="ru-RU" altLang="ru-RU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ea typeface="Calibri" pitchFamily="34" charset="0"/>
                <a:cs typeface="Times New Roman" pitchFamily="18" charset="0"/>
              </a:rPr>
              <a:t> снимают мышечную напряжённость; </a:t>
            </a:r>
          </a:p>
          <a:p>
            <a:pPr>
              <a:spcBef>
                <a:spcPct val="0"/>
              </a:spcBef>
              <a:buFont typeface="Wingdings" pitchFamily="2" charset="2"/>
              <a:buChar char="v"/>
              <a:defRPr/>
            </a:pPr>
            <a:r>
              <a:rPr lang="ru-RU" altLang="ru-RU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ea typeface="Calibri" pitchFamily="34" charset="0"/>
              </a:rPr>
              <a:t> совершенствуют зрительно-пространственную ориентировку, речевые возможности; </a:t>
            </a:r>
          </a:p>
          <a:p>
            <a:pPr>
              <a:spcBef>
                <a:spcPct val="0"/>
              </a:spcBef>
              <a:buFont typeface="Wingdings" pitchFamily="2" charset="2"/>
              <a:buChar char="v"/>
              <a:defRPr/>
            </a:pPr>
            <a:r>
              <a:rPr lang="ru-RU" altLang="ru-RU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ea typeface="Calibri" pitchFamily="34" charset="0"/>
              </a:rPr>
              <a:t> способствуют расширению словарного запаса; </a:t>
            </a:r>
          </a:p>
          <a:p>
            <a:pPr>
              <a:spcBef>
                <a:spcPct val="0"/>
              </a:spcBef>
              <a:buFont typeface="Wingdings" pitchFamily="2" charset="2"/>
              <a:buChar char="v"/>
              <a:defRPr/>
            </a:pPr>
            <a:r>
              <a:rPr lang="ru-RU" altLang="ru-RU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ea typeface="Calibri" pitchFamily="34" charset="0"/>
              </a:rPr>
              <a:t> помогают освоить навыки </a:t>
            </a:r>
            <a:r>
              <a:rPr lang="ru-RU" altLang="ru-RU" sz="24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ea typeface="Calibri" pitchFamily="34" charset="0"/>
              </a:rPr>
              <a:t>звуко</a:t>
            </a:r>
            <a:r>
              <a:rPr lang="ru-RU" altLang="ru-RU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ea typeface="Calibri" pitchFamily="34" charset="0"/>
              </a:rPr>
              <a:t>-слогового   анализа и синтеза; </a:t>
            </a:r>
          </a:p>
          <a:p>
            <a:pPr>
              <a:spcBef>
                <a:spcPct val="0"/>
              </a:spcBef>
              <a:buFont typeface="Wingdings" pitchFamily="2" charset="2"/>
              <a:buChar char="v"/>
              <a:defRPr/>
            </a:pPr>
            <a:r>
              <a:rPr lang="ru-RU" altLang="ru-RU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ea typeface="Calibri" pitchFamily="34" charset="0"/>
              </a:rPr>
              <a:t> позволяют развивать фонематический слух и восприятие; </a:t>
            </a:r>
          </a:p>
          <a:p>
            <a:pPr>
              <a:spcBef>
                <a:spcPct val="0"/>
              </a:spcBef>
              <a:buFont typeface="Wingdings" pitchFamily="2" charset="2"/>
              <a:buChar char="v"/>
              <a:defRPr/>
            </a:pPr>
            <a:r>
              <a:rPr lang="ru-RU" altLang="ru-RU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ea typeface="Calibri" pitchFamily="34" charset="0"/>
              </a:rPr>
              <a:t> способствуют развитию связной речи, лексико-грамматических представлений; 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Char char="v"/>
              <a:defRPr/>
            </a:pPr>
            <a:r>
              <a:rPr lang="ru-RU" altLang="ru-RU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Segoe Print" pitchFamily="2" charset="0"/>
                <a:ea typeface="Calibri" pitchFamily="34" charset="0"/>
              </a:rPr>
              <a:t> </a:t>
            </a:r>
            <a:r>
              <a:rPr lang="ru-RU" altLang="ru-RU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ea typeface="Calibri" pitchFamily="34" charset="0"/>
              </a:rPr>
              <a:t>развивают тактильно-кинетическую чувствительность и мелкую моторику рук; </a:t>
            </a:r>
          </a:p>
          <a:p>
            <a:pPr>
              <a:spcBef>
                <a:spcPct val="0"/>
              </a:spcBef>
              <a:buFont typeface="Wingdings" pitchFamily="2" charset="2"/>
              <a:buChar char="v"/>
              <a:defRPr/>
            </a:pPr>
            <a:r>
              <a:rPr lang="ru-RU" altLang="ru-RU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ea typeface="Calibri" pitchFamily="34" charset="0"/>
              </a:rPr>
              <a:t> помогают в изучении букв, освоении навыков чтения и письма;</a:t>
            </a:r>
          </a:p>
          <a:p>
            <a:pPr>
              <a:spcBef>
                <a:spcPct val="0"/>
              </a:spcBef>
              <a:buFont typeface="Wingdings" pitchFamily="2" charset="2"/>
              <a:buChar char="v"/>
              <a:defRPr/>
            </a:pPr>
            <a:r>
              <a:rPr lang="ru-RU" altLang="ru-RU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ea typeface="Calibri" pitchFamily="34" charset="0"/>
              </a:rPr>
              <a:t> повышают мотивацию в работе над звукопроизношением и развитием речи в целом. </a:t>
            </a:r>
          </a:p>
          <a:p>
            <a:pPr>
              <a:spcBef>
                <a:spcPct val="0"/>
              </a:spcBef>
              <a:buFont typeface="Wingdings" pitchFamily="2" charset="2"/>
              <a:buChar char="v"/>
              <a:defRPr/>
            </a:pPr>
            <a:endParaRPr lang="ru-RU" altLang="ru-RU" sz="1800" smtClean="0">
              <a:latin typeface="Comic Sans MS" pitchFamily="66" charset="0"/>
              <a:ea typeface="Calibri" pitchFamily="34" charset="0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354763"/>
          </a:xfrm>
        </p:spPr>
        <p:txBody>
          <a:bodyPr/>
          <a:lstStyle/>
          <a:p>
            <a:pPr eaLnBrk="1" hangingPunct="1">
              <a:lnSpc>
                <a:spcPts val="4600"/>
              </a:lnSpc>
              <a:defRPr/>
            </a:pP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Приёмы песочной терапии помогают традиционной методике по </a:t>
            </a:r>
            <a:r>
              <a:rPr lang="ru-RU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коррекции  звукопроизношения </a:t>
            </a:r>
            <a:r>
              <a:rPr lang="ru-RU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стать более интересной, увлекательной, более продуктивной. </a:t>
            </a:r>
            <a:r>
              <a:rPr lang="ru-RU" sz="48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/>
            </a:r>
            <a:br>
              <a:rPr lang="ru-RU" sz="48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</a:br>
            <a:endParaRPr lang="ru-RU" b="1" dirty="0" smtClean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305800" cy="1219200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28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Тема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: «Звук Ш</a:t>
            </a:r>
            <a:b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Автоматизация произношения в словах всех типов»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 bwMode="auto">
          <a:xfrm>
            <a:off x="304800" y="1066800"/>
            <a:ext cx="88392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2400" b="1" u="sng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j-ea"/>
                <a:cs typeface="+mj-cs"/>
              </a:rPr>
              <a:t>Цели:</a:t>
            </a:r>
            <a:r>
              <a:rPr lang="ru-RU" sz="2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j-ea"/>
                <a:cs typeface="+mj-cs"/>
              </a:rPr>
              <a:t> </a:t>
            </a: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r>
              <a:rPr lang="ru-RU" sz="2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  <a:ea typeface="+mj-ea"/>
                <a:cs typeface="+mj-cs"/>
              </a:rPr>
              <a:t> </a:t>
            </a:r>
            <a:r>
              <a:rPr lang="ru-RU" sz="23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j-ea"/>
                <a:cs typeface="+mj-cs"/>
              </a:rPr>
              <a:t>Закреплять умение слышать и выделять звук Ш в потоке других звуков;</a:t>
            </a: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r>
              <a:rPr lang="ru-RU" sz="23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j-ea"/>
                <a:cs typeface="+mj-cs"/>
              </a:rPr>
              <a:t> Закреплять артикуляцию и изолированное произнесение звука</a:t>
            </a:r>
            <a:r>
              <a:rPr lang="en-US" sz="23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j-ea"/>
                <a:cs typeface="+mj-cs"/>
              </a:rPr>
              <a:t> </a:t>
            </a:r>
            <a:r>
              <a:rPr lang="ru-RU" sz="23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j-ea"/>
                <a:cs typeface="+mj-cs"/>
              </a:rPr>
              <a:t>Ш.</a:t>
            </a: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endParaRPr lang="ru-RU" sz="2300" b="1" kern="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ea typeface="+mj-ea"/>
              <a:cs typeface="+mj-cs"/>
            </a:endParaRP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r>
              <a:rPr lang="ru-RU" sz="2300" b="1" kern="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j-ea"/>
                <a:cs typeface="+mj-cs"/>
              </a:rPr>
              <a:t>  Продолжать учить правильно произносить звук  Ш    в слогах и словах.</a:t>
            </a: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r>
              <a:rPr lang="ru-RU" sz="2300" b="1" kern="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j-ea"/>
                <a:cs typeface="+mj-cs"/>
              </a:rPr>
              <a:t>Развивать навык слогового анализа слов.</a:t>
            </a: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r>
              <a:rPr lang="ru-RU" sz="2300" b="1" kern="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j-ea"/>
                <a:cs typeface="+mj-cs"/>
              </a:rPr>
              <a:t>Развивать  навык чтения слов.</a:t>
            </a:r>
            <a:endParaRPr lang="ru-RU" sz="2300" b="1" kern="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ea typeface="+mj-ea"/>
              <a:cs typeface="+mj-cs"/>
            </a:endParaRP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r>
              <a:rPr lang="ru-RU" sz="23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j-ea"/>
                <a:cs typeface="+mj-cs"/>
              </a:rPr>
              <a:t>Развивать тактильно-кинестетическую чувствительность и мелкую моторику рук; </a:t>
            </a: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r>
              <a:rPr lang="ru-RU" sz="23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j-ea"/>
                <a:cs typeface="+mj-cs"/>
              </a:rPr>
              <a:t> Развивать пространственное воображение;</a:t>
            </a: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r>
              <a:rPr lang="ru-RU" sz="23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j-ea"/>
                <a:cs typeface="+mj-cs"/>
              </a:rPr>
              <a:t>Развивать внимание , память.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8350" y="1443038"/>
            <a:ext cx="2895600" cy="723900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Оборудование: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 bwMode="auto">
          <a:xfrm>
            <a:off x="5029200" y="304800"/>
            <a:ext cx="3581400" cy="85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j-ea"/>
                <a:cs typeface="+mj-cs"/>
              </a:rPr>
              <a:t>песочница с сухим песком</a:t>
            </a:r>
          </a:p>
          <a:p>
            <a:pPr>
              <a:defRPr/>
            </a:pPr>
            <a:r>
              <a:rPr lang="ru-RU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j-ea"/>
                <a:cs typeface="+mj-cs"/>
              </a:rPr>
              <a:t>размером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100 </a:t>
            </a:r>
            <a:r>
              <a:rPr lang="ru-RU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х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140 </a:t>
            </a:r>
            <a:r>
              <a:rPr lang="ru-RU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х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8 см.</a:t>
            </a:r>
            <a:endParaRPr lang="ru-RU" b="1" kern="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 bwMode="auto">
          <a:xfrm>
            <a:off x="4800600" y="2133600"/>
            <a:ext cx="381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ru-RU" b="1" kern="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 bwMode="auto">
          <a:xfrm>
            <a:off x="4876800" y="3352800"/>
            <a:ext cx="3581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ru-RU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j-ea"/>
                <a:cs typeface="+mj-cs"/>
              </a:rPr>
              <a:t>Фигурки </a:t>
            </a:r>
            <a:r>
              <a:rPr lang="ru-RU" b="1" kern="0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j-ea"/>
                <a:cs typeface="+mj-cs"/>
              </a:rPr>
              <a:t>Смешариков</a:t>
            </a:r>
            <a:endParaRPr lang="ru-RU" b="1" kern="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ea typeface="+mj-ea"/>
              <a:cs typeface="+mj-cs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ru-RU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j-ea"/>
                <a:cs typeface="+mj-cs"/>
              </a:rPr>
              <a:t>Пуговички в виде различных предметов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ru-RU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j-ea"/>
                <a:cs typeface="+mj-cs"/>
              </a:rPr>
              <a:t>Груши, вишни .ромашки из дерева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ru-RU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j-ea"/>
                <a:cs typeface="+mj-cs"/>
              </a:rPr>
              <a:t>Изображения домиков </a:t>
            </a:r>
            <a:r>
              <a:rPr lang="ru-RU" b="1" kern="0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j-ea"/>
                <a:cs typeface="+mj-cs"/>
              </a:rPr>
              <a:t>Смешариков</a:t>
            </a:r>
            <a:endParaRPr lang="ru-RU" b="1" kern="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ea typeface="+mj-ea"/>
              <a:cs typeface="+mj-cs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ru-RU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j-ea"/>
                <a:cs typeface="+mj-cs"/>
              </a:rPr>
              <a:t>Ламинированные картинки для слогового анализа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ru-RU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j-ea"/>
                <a:cs typeface="+mj-cs"/>
              </a:rPr>
              <a:t>Стеклянные камушки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ru-RU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j-ea"/>
                <a:cs typeface="+mj-cs"/>
              </a:rPr>
              <a:t>Салфетки для очищения рук, пульверизатор с водой, острая палочка, лопатка.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ru-RU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j-ea"/>
                <a:cs typeface="+mj-cs"/>
              </a:rPr>
              <a:t>Буквы из пенопласта.</a:t>
            </a:r>
          </a:p>
        </p:txBody>
      </p:sp>
      <p:pic>
        <p:nvPicPr>
          <p:cNvPr id="7174" name="Picture 9" descr="C:\Users\Юрий\Pictures\IMG_105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1850" y="2590800"/>
            <a:ext cx="3887788" cy="344963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3" descr="G:\песочек\песочница сухая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1375" y="23016"/>
            <a:ext cx="2484000" cy="141942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1716088" y="0"/>
            <a:ext cx="5867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j-ea"/>
                <a:cs typeface="+mj-cs"/>
              </a:rPr>
              <a:t>Знакомство с правилами поведения</a:t>
            </a:r>
          </a:p>
          <a:p>
            <a:pPr algn="ctr">
              <a:defRPr/>
            </a:pPr>
            <a:r>
              <a:rPr lang="ru-RU" sz="2800" b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j-ea"/>
                <a:cs typeface="+mj-cs"/>
              </a:rPr>
              <a:t> в песочнице.</a:t>
            </a:r>
          </a:p>
        </p:txBody>
      </p:sp>
      <p:pic>
        <p:nvPicPr>
          <p:cNvPr id="8202" name="Picture 10" descr="C:\Users\Юрий\Pictures\IMG_111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" y="1752601"/>
            <a:ext cx="7560000" cy="504955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0" y="685800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3200" b="1" kern="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j-ea"/>
                <a:cs typeface="+mj-cs"/>
              </a:rPr>
              <a:t>Развитие фонематического </a:t>
            </a:r>
          </a:p>
          <a:p>
            <a:pPr algn="ctr">
              <a:defRPr/>
            </a:pPr>
            <a:r>
              <a:rPr lang="ru-RU" sz="3200" b="1" kern="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j-ea"/>
                <a:cs typeface="+mj-cs"/>
              </a:rPr>
              <a:t>слуха и восприятия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228600" y="2438400"/>
            <a:ext cx="87630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2800" u="sng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  <a:ea typeface="+mj-ea"/>
                <a:cs typeface="+mj-cs"/>
              </a:rPr>
              <a:t>Логопед:</a:t>
            </a:r>
          </a:p>
          <a:p>
            <a:pPr>
              <a:defRPr/>
            </a:pPr>
            <a:endParaRPr lang="ru-RU" sz="2800" u="sng" kern="0" dirty="0">
              <a:solidFill>
                <a:schemeClr val="tx1">
                  <a:lumMod val="95000"/>
                  <a:lumOff val="5000"/>
                </a:schemeClr>
              </a:solidFill>
              <a:latin typeface="Comic Sans MS" pitchFamily="66" charset="0"/>
              <a:ea typeface="+mj-ea"/>
              <a:cs typeface="+mj-cs"/>
            </a:endParaRPr>
          </a:p>
          <a:p>
            <a:pPr>
              <a:defRPr/>
            </a:pPr>
            <a:r>
              <a:rPr lang="ru-RU" sz="2800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  <a:ea typeface="+mj-ea"/>
                <a:cs typeface="+mj-cs"/>
              </a:rPr>
              <a:t>Сегодня мы отправляемся в гости к </a:t>
            </a:r>
            <a:r>
              <a:rPr lang="ru-RU" sz="2800" kern="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  <a:ea typeface="+mj-ea"/>
                <a:cs typeface="+mj-cs"/>
              </a:rPr>
              <a:t>Смешарикам</a:t>
            </a:r>
            <a:r>
              <a:rPr lang="ru-RU" sz="2800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  <a:ea typeface="+mj-ea"/>
                <a:cs typeface="+mj-cs"/>
              </a:rPr>
              <a:t>. </a:t>
            </a:r>
            <a:r>
              <a:rPr lang="ru-RU" sz="2800" kern="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  <a:ea typeface="+mj-ea"/>
                <a:cs typeface="+mj-cs"/>
              </a:rPr>
              <a:t>Смешарики</a:t>
            </a:r>
            <a:r>
              <a:rPr lang="ru-RU" sz="2800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  <a:ea typeface="+mj-ea"/>
                <a:cs typeface="+mj-cs"/>
              </a:rPr>
              <a:t> помогут тебе научиться говорить звук Ш правильно.</a:t>
            </a:r>
          </a:p>
          <a:p>
            <a:pPr>
              <a:defRPr/>
            </a:pPr>
            <a:r>
              <a:rPr lang="ru-RU" sz="2800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  <a:ea typeface="+mj-ea"/>
                <a:cs typeface="+mj-cs"/>
              </a:rPr>
              <a:t> Задание от </a:t>
            </a:r>
            <a:r>
              <a:rPr lang="ru-RU" sz="2800" u="sng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  <a:ea typeface="+mj-ea"/>
                <a:cs typeface="+mj-cs"/>
              </a:rPr>
              <a:t>Кар-</a:t>
            </a:r>
            <a:r>
              <a:rPr lang="ru-RU" sz="2800" u="sng" kern="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  <a:ea typeface="+mj-ea"/>
                <a:cs typeface="+mj-cs"/>
              </a:rPr>
              <a:t>Карыча</a:t>
            </a:r>
            <a:r>
              <a:rPr lang="ru-RU" sz="2800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  <a:ea typeface="+mj-ea"/>
                <a:cs typeface="+mj-cs"/>
              </a:rPr>
              <a:t>:  Если ты услышишь звук Ш, спрячь ладошки в песке. На другие звуки – руки держи над песочницей. </a:t>
            </a:r>
          </a:p>
          <a:p>
            <a:pPr>
              <a:defRPr/>
            </a:pPr>
            <a:r>
              <a:rPr lang="ru-RU" sz="2800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  <a:ea typeface="+mj-ea"/>
                <a:cs typeface="+mj-cs"/>
              </a:rPr>
              <a:t>(логопед произносит согласные звуки, ребёнок выполняет соответствующие движения). 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200" b="1" dirty="0">
                <a:solidFill>
                  <a:srgbClr val="000000">
                    <a:lumMod val="95000"/>
                    <a:lumOff val="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Автоматизация</a:t>
            </a:r>
            <a:br>
              <a:rPr lang="ru-RU" sz="3200" b="1" dirty="0">
                <a:solidFill>
                  <a:srgbClr val="000000">
                    <a:lumMod val="95000"/>
                    <a:lumOff val="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3200" b="1" dirty="0">
                <a:solidFill>
                  <a:srgbClr val="000000">
                    <a:lumMod val="95000"/>
                    <a:lumOff val="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звука в </a:t>
            </a:r>
            <a:r>
              <a:rPr lang="ru-RU" sz="3200" b="1" dirty="0" smtClean="0">
                <a:solidFill>
                  <a:srgbClr val="000000">
                    <a:lumMod val="95000"/>
                    <a:lumOff val="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слоге . Дорожка слогов</a:t>
            </a:r>
            <a:r>
              <a:rPr lang="ru-RU" sz="3200" dirty="0">
                <a:solidFill>
                  <a:srgbClr val="000000">
                    <a:lumMod val="95000"/>
                    <a:lumOff val="5000"/>
                  </a:srgbClr>
                </a:solidFill>
                <a:latin typeface="Comic Sans MS" pitchFamily="66" charset="0"/>
              </a:rPr>
              <a:t/>
            </a:r>
            <a:br>
              <a:rPr lang="ru-RU" sz="3200" dirty="0">
                <a:solidFill>
                  <a:srgbClr val="000000">
                    <a:lumMod val="95000"/>
                    <a:lumOff val="5000"/>
                  </a:srgbClr>
                </a:solidFill>
                <a:latin typeface="Comic Sans MS" pitchFamily="66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r>
              <a:rPr lang="ru-RU" dirty="0">
                <a:solidFill>
                  <a:srgbClr val="000000">
                    <a:lumMod val="95000"/>
                    <a:lumOff val="5000"/>
                  </a:srgbClr>
                </a:solidFill>
                <a:latin typeface="Comic Sans MS" pitchFamily="66" charset="0"/>
                <a:ea typeface="+mj-ea"/>
                <a:cs typeface="+mj-cs"/>
              </a:rPr>
              <a:t>Из камушков на песке построена дорожка.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r>
              <a:rPr lang="ru-RU" u="sng" dirty="0">
                <a:solidFill>
                  <a:srgbClr val="000000">
                    <a:lumMod val="95000"/>
                    <a:lumOff val="5000"/>
                  </a:srgbClr>
                </a:solidFill>
                <a:latin typeface="Comic Sans MS" pitchFamily="66" charset="0"/>
                <a:ea typeface="+mj-ea"/>
                <a:cs typeface="+mj-cs"/>
              </a:rPr>
              <a:t>Логопед</a:t>
            </a:r>
            <a:r>
              <a:rPr lang="ru-RU" dirty="0">
                <a:solidFill>
                  <a:srgbClr val="000000">
                    <a:lumMod val="95000"/>
                    <a:lumOff val="5000"/>
                  </a:srgbClr>
                </a:solidFill>
                <a:latin typeface="Comic Sans MS" pitchFamily="66" charset="0"/>
                <a:ea typeface="+mj-ea"/>
                <a:cs typeface="+mj-cs"/>
              </a:rPr>
              <a:t>: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r>
              <a:rPr lang="ru-RU" dirty="0" smtClean="0">
                <a:solidFill>
                  <a:srgbClr val="000000">
                    <a:lumMod val="95000"/>
                    <a:lumOff val="5000"/>
                  </a:srgbClr>
                </a:solidFill>
                <a:latin typeface="Comic Sans MS" pitchFamily="66" charset="0"/>
                <a:ea typeface="+mj-ea"/>
                <a:cs typeface="+mj-cs"/>
              </a:rPr>
              <a:t>Шагай </a:t>
            </a:r>
            <a:r>
              <a:rPr lang="ru-RU" dirty="0">
                <a:solidFill>
                  <a:srgbClr val="000000">
                    <a:lumMod val="95000"/>
                    <a:lumOff val="5000"/>
                  </a:srgbClr>
                </a:solidFill>
                <a:latin typeface="Comic Sans MS" pitchFamily="66" charset="0"/>
                <a:ea typeface="+mj-ea"/>
                <a:cs typeface="+mj-cs"/>
              </a:rPr>
              <a:t>по </a:t>
            </a:r>
            <a:r>
              <a:rPr lang="ru-RU" dirty="0" smtClean="0">
                <a:solidFill>
                  <a:srgbClr val="000000">
                    <a:lumMod val="95000"/>
                    <a:lumOff val="5000"/>
                  </a:srgbClr>
                </a:solidFill>
                <a:latin typeface="Comic Sans MS" pitchFamily="66" charset="0"/>
                <a:ea typeface="+mj-ea"/>
                <a:cs typeface="+mj-cs"/>
              </a:rPr>
              <a:t>дорожке указательными пальчиками  и повторяй </a:t>
            </a:r>
            <a:r>
              <a:rPr lang="ru-RU" dirty="0">
                <a:solidFill>
                  <a:srgbClr val="000000">
                    <a:lumMod val="95000"/>
                    <a:lumOff val="5000"/>
                  </a:srgbClr>
                </a:solidFill>
                <a:latin typeface="Comic Sans MS" pitchFamily="66" charset="0"/>
                <a:ea typeface="+mj-ea"/>
                <a:cs typeface="+mj-cs"/>
              </a:rPr>
              <a:t>«</a:t>
            </a:r>
            <a:r>
              <a:rPr lang="ru-RU" dirty="0" err="1" smtClean="0">
                <a:solidFill>
                  <a:srgbClr val="000000">
                    <a:lumMod val="95000"/>
                    <a:lumOff val="5000"/>
                  </a:srgbClr>
                </a:solidFill>
                <a:latin typeface="Comic Sans MS" pitchFamily="66" charset="0"/>
                <a:ea typeface="+mj-ea"/>
                <a:cs typeface="+mj-cs"/>
              </a:rPr>
              <a:t>ша-ша-ша</a:t>
            </a:r>
            <a:r>
              <a:rPr lang="ru-RU" dirty="0" smtClean="0">
                <a:solidFill>
                  <a:srgbClr val="000000">
                    <a:lumMod val="95000"/>
                    <a:lumOff val="5000"/>
                  </a:srgbClr>
                </a:solidFill>
                <a:latin typeface="Comic Sans MS" pitchFamily="66" charset="0"/>
                <a:ea typeface="+mj-ea"/>
                <a:cs typeface="+mj-cs"/>
              </a:rPr>
              <a:t>»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r>
              <a:rPr lang="ru-RU" dirty="0" smtClean="0">
                <a:solidFill>
                  <a:srgbClr val="000000">
                    <a:lumMod val="95000"/>
                    <a:lumOff val="5000"/>
                  </a:srgbClr>
                </a:solidFill>
                <a:latin typeface="Comic Sans MS" pitchFamily="66" charset="0"/>
                <a:ea typeface="+mj-ea"/>
                <a:cs typeface="+mj-cs"/>
              </a:rPr>
              <a:t>Ребёнок «</a:t>
            </a:r>
            <a:r>
              <a:rPr lang="ru-RU" dirty="0" err="1" smtClean="0">
                <a:solidFill>
                  <a:srgbClr val="000000">
                    <a:lumMod val="95000"/>
                    <a:lumOff val="5000"/>
                  </a:srgbClr>
                </a:solidFill>
                <a:latin typeface="Comic Sans MS" pitchFamily="66" charset="0"/>
                <a:ea typeface="+mj-ea"/>
                <a:cs typeface="+mj-cs"/>
              </a:rPr>
              <a:t>прошагивает</a:t>
            </a:r>
            <a:r>
              <a:rPr lang="ru-RU" dirty="0" smtClean="0">
                <a:solidFill>
                  <a:srgbClr val="000000">
                    <a:lumMod val="95000"/>
                    <a:lumOff val="5000"/>
                  </a:srgbClr>
                </a:solidFill>
                <a:latin typeface="Comic Sans MS" pitchFamily="66" charset="0"/>
                <a:ea typeface="+mj-ea"/>
                <a:cs typeface="+mj-cs"/>
              </a:rPr>
              <a:t>» пальчиками слоги .</a:t>
            </a:r>
            <a:endParaRPr lang="ru-RU" dirty="0"/>
          </a:p>
        </p:txBody>
      </p:sp>
      <p:sp>
        <p:nvSpPr>
          <p:cNvPr id="1024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10245" name="Picture 5" descr="C:\Users\Юрий\Pictures\IMG_110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88002" y="1752600"/>
            <a:ext cx="4482378" cy="39624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1518</TotalTime>
  <Words>682</Words>
  <Application>Microsoft Office PowerPoint</Application>
  <PresentationFormat>Экран (4:3)</PresentationFormat>
  <Paragraphs>90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Песочная терапия  на занятиях логопеда.     индивидуальное занятие в подготовительной группе  по автоматизации звука Ш</vt:lpstr>
      <vt:lpstr>Презентация PowerPoint</vt:lpstr>
      <vt:lpstr>Презентация PowerPoint</vt:lpstr>
      <vt:lpstr>Приёмы песочной терапии помогают традиционной методике по коррекции  звукопроизношения стать более интересной, увлекательной, более продуктивной.  </vt:lpstr>
      <vt:lpstr>Тема: «Звук Ш Автоматизация произношения в словах всех типов»</vt:lpstr>
      <vt:lpstr>Оборудование:</vt:lpstr>
      <vt:lpstr>Презентация PowerPoint</vt:lpstr>
      <vt:lpstr>Презентация PowerPoint</vt:lpstr>
      <vt:lpstr>Автоматизация звука в слоге . Дорожка слогов </vt:lpstr>
      <vt:lpstr>Автоматизация звука в слове </vt:lpstr>
      <vt:lpstr>Голубая дорожка слогов</vt:lpstr>
      <vt:lpstr>Формирование пространственных представлений</vt:lpstr>
      <vt:lpstr>Зелёная дорожка слогов</vt:lpstr>
      <vt:lpstr>Развитие навыка слогового анализа слов</vt:lpstr>
      <vt:lpstr>Фиолетовая дорожка слогов</vt:lpstr>
      <vt:lpstr>Составление слов из букв</vt:lpstr>
      <vt:lpstr>Подведение итогов занятия</vt:lpstr>
      <vt:lpstr>Использованная литература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Инна</dc:creator>
  <cp:lastModifiedBy>Инна</cp:lastModifiedBy>
  <cp:revision>123</cp:revision>
  <cp:lastPrinted>2014-03-14T18:05:35Z</cp:lastPrinted>
  <dcterms:created xsi:type="dcterms:W3CDTF">2011-04-11T16:42:40Z</dcterms:created>
  <dcterms:modified xsi:type="dcterms:W3CDTF">2017-05-10T10:11:07Z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