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57" r:id="rId3"/>
    <p:sldId id="258" r:id="rId4"/>
    <p:sldId id="275" r:id="rId5"/>
    <p:sldId id="259" r:id="rId6"/>
    <p:sldId id="261" r:id="rId7"/>
    <p:sldId id="269" r:id="rId8"/>
    <p:sldId id="268" r:id="rId9"/>
    <p:sldId id="267" r:id="rId10"/>
    <p:sldId id="266" r:id="rId11"/>
    <p:sldId id="265" r:id="rId12"/>
    <p:sldId id="264" r:id="rId13"/>
    <p:sldId id="263" r:id="rId14"/>
    <p:sldId id="272" r:id="rId15"/>
    <p:sldId id="270" r:id="rId16"/>
    <p:sldId id="271" r:id="rId17"/>
    <p:sldId id="273" r:id="rId18"/>
    <p:sldId id="274"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2E86F4-3EC8-4192-B5F8-BD5567ACEE59}" type="datetimeFigureOut">
              <a:rPr lang="ru-RU" smtClean="0"/>
              <a:pPr/>
              <a:t>21.04.2016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0C7C4C-A3AF-4523-AF2A-C4D6FCA1F1F6}"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err="1" smtClean="0"/>
              <a:t>н</a:t>
            </a:r>
            <a:endParaRPr lang="ru-RU" dirty="0"/>
          </a:p>
        </p:txBody>
      </p:sp>
      <p:sp>
        <p:nvSpPr>
          <p:cNvPr id="4" name="Номер слайда 3"/>
          <p:cNvSpPr>
            <a:spLocks noGrp="1"/>
          </p:cNvSpPr>
          <p:nvPr>
            <p:ph type="sldNum" sz="quarter" idx="10"/>
          </p:nvPr>
        </p:nvSpPr>
        <p:spPr/>
        <p:txBody>
          <a:bodyPr/>
          <a:lstStyle/>
          <a:p>
            <a:fld id="{6C0C7C4C-A3AF-4523-AF2A-C4D6FCA1F1F6}" type="slidenum">
              <a:rPr lang="ru-RU" smtClean="0"/>
              <a:pPr/>
              <a:t>2</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21.04.2016</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21.04.2016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21.04.2016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21.04.2016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21.04.2016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21.04.2016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21.04.2016</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21.04.2016</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21.04.2016</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21.04.2016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21.04.2016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B106E36-FD25-4E2D-B0AA-010F637433A0}" type="datetimeFigureOut">
              <a:rPr lang="ru-RU" smtClean="0"/>
              <a:pPr/>
              <a:t>21.04.2016</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25C68B6-61C2-468F-89AB-4B9F7531AA68}"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w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w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9.w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t>Prepositions of place</a:t>
            </a:r>
            <a:endParaRPr lang="ru-RU" dirty="0"/>
          </a:p>
        </p:txBody>
      </p:sp>
      <p:sp>
        <p:nvSpPr>
          <p:cNvPr id="3" name="Подзаголовок 2"/>
          <p:cNvSpPr>
            <a:spLocks noGrp="1"/>
          </p:cNvSpPr>
          <p:nvPr>
            <p:ph type="subTitle" idx="1"/>
          </p:nvPr>
        </p:nvSpPr>
        <p:spPr/>
        <p:txBody>
          <a:bodyPr/>
          <a:lstStyle/>
          <a:p>
            <a:endParaRPr lang="ru-RU" dirty="0"/>
          </a:p>
        </p:txBody>
      </p:sp>
      <p:pic>
        <p:nvPicPr>
          <p:cNvPr id="18434" name="Picture 2" descr="http://www.k5learning.com/sites/all/files/prepositions.jpg"/>
          <p:cNvPicPr>
            <a:picLocks noChangeAspect="1" noChangeArrowheads="1"/>
          </p:cNvPicPr>
          <p:nvPr/>
        </p:nvPicPr>
        <p:blipFill>
          <a:blip r:embed="rId2" cstate="print"/>
          <a:srcRect/>
          <a:stretch>
            <a:fillRect/>
          </a:stretch>
        </p:blipFill>
        <p:spPr bwMode="auto">
          <a:xfrm>
            <a:off x="1214414" y="2000240"/>
            <a:ext cx="7358082" cy="4292215"/>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Прямоугольник 6"/>
          <p:cNvSpPr>
            <a:spLocks noChangeArrowheads="1"/>
          </p:cNvSpPr>
          <p:nvPr/>
        </p:nvSpPr>
        <p:spPr bwMode="auto">
          <a:xfrm>
            <a:off x="1000125" y="6027738"/>
            <a:ext cx="7083425" cy="830262"/>
          </a:xfrm>
          <a:prstGeom prst="rect">
            <a:avLst/>
          </a:prstGeom>
          <a:noFill/>
          <a:ln w="9525">
            <a:noFill/>
            <a:miter lim="800000"/>
            <a:headEnd/>
            <a:tailEnd/>
          </a:ln>
        </p:spPr>
        <p:txBody>
          <a:bodyPr wrap="none">
            <a:spAutoFit/>
          </a:bodyPr>
          <a:lstStyle/>
          <a:p>
            <a:r>
              <a:rPr lang="en-US" sz="4800" b="1">
                <a:latin typeface="Calibri" pitchFamily="34" charset="0"/>
              </a:rPr>
              <a:t>The cat is………....… the bed</a:t>
            </a:r>
            <a:endParaRPr lang="ru-RU" sz="4800" b="1">
              <a:latin typeface="Calibri" pitchFamily="34" charset="0"/>
            </a:endParaRPr>
          </a:p>
        </p:txBody>
      </p:sp>
      <p:sp>
        <p:nvSpPr>
          <p:cNvPr id="13" name="TextBox 12"/>
          <p:cNvSpPr txBox="1">
            <a:spLocks noChangeArrowheads="1"/>
          </p:cNvSpPr>
          <p:nvPr/>
        </p:nvSpPr>
        <p:spPr bwMode="auto">
          <a:xfrm>
            <a:off x="4000500" y="3500438"/>
            <a:ext cx="2571750" cy="830262"/>
          </a:xfrm>
          <a:prstGeom prst="rect">
            <a:avLst/>
          </a:prstGeom>
          <a:noFill/>
          <a:ln w="9525">
            <a:noFill/>
            <a:miter lim="800000"/>
            <a:headEnd/>
            <a:tailEnd/>
          </a:ln>
        </p:spPr>
        <p:txBody>
          <a:bodyPr>
            <a:spAutoFit/>
          </a:bodyPr>
          <a:lstStyle/>
          <a:p>
            <a:r>
              <a:rPr lang="en-US" sz="4800" b="1">
                <a:solidFill>
                  <a:srgbClr val="FF0000"/>
                </a:solidFill>
              </a:rPr>
              <a:t>above</a:t>
            </a:r>
            <a:endParaRPr lang="ru-RU" sz="4800" b="1">
              <a:solidFill>
                <a:srgbClr val="FF0000"/>
              </a:solidFill>
            </a:endParaRPr>
          </a:p>
        </p:txBody>
      </p:sp>
      <p:pic>
        <p:nvPicPr>
          <p:cNvPr id="8196" name="Picture 7" descr="C:\Documents and Settings\Admin\Local Settings\Temporary Internet Files\Content.IE5\3LK7GO01\MCj03978850000[1].wmf"/>
          <p:cNvPicPr>
            <a:picLocks noChangeAspect="1" noChangeArrowheads="1"/>
          </p:cNvPicPr>
          <p:nvPr/>
        </p:nvPicPr>
        <p:blipFill>
          <a:blip r:embed="rId2" cstate="print"/>
          <a:srcRect/>
          <a:stretch>
            <a:fillRect/>
          </a:stretch>
        </p:blipFill>
        <p:spPr bwMode="auto">
          <a:xfrm>
            <a:off x="1320800" y="2428875"/>
            <a:ext cx="6823075" cy="3429000"/>
          </a:xfrm>
          <a:prstGeom prst="rect">
            <a:avLst/>
          </a:prstGeom>
          <a:noFill/>
          <a:ln w="9525">
            <a:noFill/>
            <a:miter lim="800000"/>
            <a:headEnd/>
            <a:tailEnd/>
          </a:ln>
        </p:spPr>
      </p:pic>
      <p:pic>
        <p:nvPicPr>
          <p:cNvPr id="8197" name="Picture 12" descr="C:\Documents and Settings\Admin\Рабочий стол\cat50.gif"/>
          <p:cNvPicPr>
            <a:picLocks noChangeAspect="1" noChangeArrowheads="1" noCrop="1"/>
          </p:cNvPicPr>
          <p:nvPr/>
        </p:nvPicPr>
        <p:blipFill>
          <a:blip r:embed="rId3" cstate="print"/>
          <a:srcRect/>
          <a:stretch>
            <a:fillRect/>
          </a:stretch>
        </p:blipFill>
        <p:spPr bwMode="auto">
          <a:xfrm>
            <a:off x="3571875" y="0"/>
            <a:ext cx="2500313" cy="33607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0729 0.03422 L -0.03872 0.34898 " pathEditMode="relative" rAng="0" ptsTypes="AA">
                                      <p:cBhvr>
                                        <p:cTn id="6" dur="2000" fill="hold"/>
                                        <p:tgtEl>
                                          <p:spTgt spid="13"/>
                                        </p:tgtEl>
                                        <p:attrNameLst>
                                          <p:attrName>ppt_x</p:attrName>
                                          <p:attrName>ppt_y</p:attrName>
                                        </p:attrNameLst>
                                      </p:cBhvr>
                                      <p:rCtr x="-16" y="15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4"/>
          <p:cNvSpPr txBox="1">
            <a:spLocks noChangeArrowheads="1"/>
          </p:cNvSpPr>
          <p:nvPr/>
        </p:nvSpPr>
        <p:spPr bwMode="auto">
          <a:xfrm>
            <a:off x="3286125" y="3214688"/>
            <a:ext cx="2571750" cy="830262"/>
          </a:xfrm>
          <a:prstGeom prst="rect">
            <a:avLst/>
          </a:prstGeom>
          <a:noFill/>
          <a:ln w="9525">
            <a:noFill/>
            <a:miter lim="800000"/>
            <a:headEnd/>
            <a:tailEnd/>
          </a:ln>
        </p:spPr>
        <p:txBody>
          <a:bodyPr>
            <a:spAutoFit/>
          </a:bodyPr>
          <a:lstStyle/>
          <a:p>
            <a:r>
              <a:rPr lang="en-US" sz="4800" b="1">
                <a:solidFill>
                  <a:srgbClr val="FF0000"/>
                </a:solidFill>
                <a:latin typeface="Calibri" pitchFamily="34" charset="0"/>
              </a:rPr>
              <a:t>under</a:t>
            </a:r>
            <a:endParaRPr lang="ru-RU" sz="4800" b="1">
              <a:solidFill>
                <a:srgbClr val="FF0000"/>
              </a:solidFill>
              <a:latin typeface="Calibri" pitchFamily="34" charset="0"/>
            </a:endParaRPr>
          </a:p>
        </p:txBody>
      </p:sp>
      <p:pic>
        <p:nvPicPr>
          <p:cNvPr id="7171" name="Picture 3" descr="C:\Documents and Settings\Admin\Local Settings\Temporary Internet Files\Content.IE5\3LK7GO01\MPj04244120000[1].jpg"/>
          <p:cNvPicPr>
            <a:picLocks noChangeAspect="1" noChangeArrowheads="1"/>
          </p:cNvPicPr>
          <p:nvPr/>
        </p:nvPicPr>
        <p:blipFill>
          <a:blip r:embed="rId2" cstate="print"/>
          <a:srcRect/>
          <a:stretch>
            <a:fillRect/>
          </a:stretch>
        </p:blipFill>
        <p:spPr bwMode="auto">
          <a:xfrm>
            <a:off x="0" y="-142875"/>
            <a:ext cx="9144000" cy="6000750"/>
          </a:xfrm>
          <a:prstGeom prst="rect">
            <a:avLst/>
          </a:prstGeom>
          <a:noFill/>
          <a:ln w="9525">
            <a:noFill/>
            <a:miter lim="800000"/>
            <a:headEnd/>
            <a:tailEnd/>
          </a:ln>
        </p:spPr>
      </p:pic>
      <p:sp>
        <p:nvSpPr>
          <p:cNvPr id="7172" name="Прямоугольник 10"/>
          <p:cNvSpPr>
            <a:spLocks noChangeArrowheads="1"/>
          </p:cNvSpPr>
          <p:nvPr/>
        </p:nvSpPr>
        <p:spPr bwMode="auto">
          <a:xfrm>
            <a:off x="0" y="5786438"/>
            <a:ext cx="9144000" cy="830262"/>
          </a:xfrm>
          <a:prstGeom prst="rect">
            <a:avLst/>
          </a:prstGeom>
          <a:noFill/>
          <a:ln w="9525">
            <a:noFill/>
            <a:miter lim="800000"/>
            <a:headEnd/>
            <a:tailEnd/>
          </a:ln>
        </p:spPr>
        <p:txBody>
          <a:bodyPr>
            <a:spAutoFit/>
          </a:bodyPr>
          <a:lstStyle/>
          <a:p>
            <a:r>
              <a:rPr lang="en-US" sz="4800" b="1">
                <a:latin typeface="Calibri" pitchFamily="34" charset="0"/>
              </a:rPr>
              <a:t>The cat is…....………….. the table.</a:t>
            </a:r>
            <a:endParaRPr lang="ru-RU" sz="4800" b="1">
              <a:latin typeface="Calibri" pitchFamily="34" charset="0"/>
            </a:endParaRPr>
          </a:p>
        </p:txBody>
      </p:sp>
      <p:sp>
        <p:nvSpPr>
          <p:cNvPr id="14" name="TextBox 13"/>
          <p:cNvSpPr txBox="1">
            <a:spLocks noChangeArrowheads="1"/>
          </p:cNvSpPr>
          <p:nvPr/>
        </p:nvSpPr>
        <p:spPr bwMode="auto">
          <a:xfrm>
            <a:off x="3643313" y="4143375"/>
            <a:ext cx="2714625" cy="830263"/>
          </a:xfrm>
          <a:prstGeom prst="rect">
            <a:avLst/>
          </a:prstGeom>
          <a:noFill/>
          <a:ln w="9525">
            <a:noFill/>
            <a:miter lim="800000"/>
            <a:headEnd/>
            <a:tailEnd/>
          </a:ln>
        </p:spPr>
        <p:txBody>
          <a:bodyPr>
            <a:spAutoFit/>
          </a:bodyPr>
          <a:lstStyle/>
          <a:p>
            <a:r>
              <a:rPr lang="en-US" sz="4800" b="1">
                <a:solidFill>
                  <a:srgbClr val="FF0000"/>
                </a:solidFill>
                <a:latin typeface="Calibri" pitchFamily="34" charset="0"/>
              </a:rPr>
              <a:t>under</a:t>
            </a:r>
            <a:endParaRPr lang="ru-RU" sz="4800" b="1">
              <a:solidFill>
                <a:srgbClr val="FF0000"/>
              </a:solidFill>
              <a:latin typeface="Calibri" pitchFamily="34" charset="0"/>
            </a:endParaRPr>
          </a:p>
        </p:txBody>
      </p:sp>
      <p:pic>
        <p:nvPicPr>
          <p:cNvPr id="7174" name="Picture 10" descr="C:\Documents and Settings\Admin\Рабочий стол\cat198.gif"/>
          <p:cNvPicPr>
            <a:picLocks noChangeAspect="1" noChangeArrowheads="1" noCrop="1"/>
          </p:cNvPicPr>
          <p:nvPr/>
        </p:nvPicPr>
        <p:blipFill>
          <a:blip r:embed="rId3" cstate="print"/>
          <a:srcRect/>
          <a:stretch>
            <a:fillRect/>
          </a:stretch>
        </p:blipFill>
        <p:spPr bwMode="auto">
          <a:xfrm>
            <a:off x="3286125" y="3000375"/>
            <a:ext cx="2928938" cy="26495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3.88889E-6 3.98705E-6 L -0.02968 0.22409 " pathEditMode="relative" rAng="0" ptsTypes="AA">
                                      <p:cBhvr>
                                        <p:cTn id="6" dur="2000" fill="hold"/>
                                        <p:tgtEl>
                                          <p:spTgt spid="14">
                                            <p:txEl>
                                              <p:pRg st="0" end="0"/>
                                            </p:txEl>
                                          </p:spTgt>
                                        </p:tgtEl>
                                        <p:attrNameLst>
                                          <p:attrName>ppt_x</p:attrName>
                                          <p:attrName>ppt_y</p:attrName>
                                        </p:attrNameLst>
                                      </p:cBhvr>
                                      <p:rCtr x="-15" y="11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2714625" y="3000375"/>
            <a:ext cx="4429125" cy="830263"/>
          </a:xfrm>
          <a:prstGeom prst="rect">
            <a:avLst/>
          </a:prstGeom>
          <a:noFill/>
          <a:ln w="9525">
            <a:noFill/>
            <a:miter lim="800000"/>
            <a:headEnd/>
            <a:tailEnd/>
          </a:ln>
        </p:spPr>
        <p:txBody>
          <a:bodyPr>
            <a:spAutoFit/>
          </a:bodyPr>
          <a:lstStyle/>
          <a:p>
            <a:r>
              <a:rPr lang="en-US" sz="4800" b="1">
                <a:solidFill>
                  <a:srgbClr val="FF0000"/>
                </a:solidFill>
                <a:latin typeface="Calibri" pitchFamily="34" charset="0"/>
              </a:rPr>
              <a:t>on the right of</a:t>
            </a:r>
            <a:endParaRPr lang="ru-RU" sz="4800" b="1">
              <a:solidFill>
                <a:srgbClr val="FF0000"/>
              </a:solidFill>
              <a:latin typeface="Calibri" pitchFamily="34" charset="0"/>
            </a:endParaRPr>
          </a:p>
        </p:txBody>
      </p:sp>
      <p:sp>
        <p:nvSpPr>
          <p:cNvPr id="6147" name="Прямоугольник 5"/>
          <p:cNvSpPr>
            <a:spLocks noChangeArrowheads="1"/>
          </p:cNvSpPr>
          <p:nvPr/>
        </p:nvSpPr>
        <p:spPr bwMode="auto">
          <a:xfrm>
            <a:off x="571500" y="5287963"/>
            <a:ext cx="6764338" cy="1570037"/>
          </a:xfrm>
          <a:prstGeom prst="rect">
            <a:avLst/>
          </a:prstGeom>
          <a:noFill/>
          <a:ln w="9525">
            <a:noFill/>
            <a:miter lim="800000"/>
            <a:headEnd/>
            <a:tailEnd/>
          </a:ln>
        </p:spPr>
        <p:txBody>
          <a:bodyPr wrap="none">
            <a:spAutoFit/>
          </a:bodyPr>
          <a:lstStyle/>
          <a:p>
            <a:pPr algn="ctr"/>
            <a:r>
              <a:rPr lang="en-US" sz="4800" b="1">
                <a:latin typeface="Calibri" pitchFamily="34" charset="0"/>
              </a:rPr>
              <a:t>The cat is………....………….. </a:t>
            </a:r>
          </a:p>
          <a:p>
            <a:pPr algn="ctr"/>
            <a:r>
              <a:rPr lang="en-US" sz="4800" b="1">
                <a:latin typeface="Calibri" pitchFamily="34" charset="0"/>
              </a:rPr>
              <a:t>the cupboard</a:t>
            </a:r>
            <a:endParaRPr lang="ru-RU" sz="4800" b="1">
              <a:latin typeface="Calibri" pitchFamily="34" charset="0"/>
            </a:endParaRPr>
          </a:p>
        </p:txBody>
      </p:sp>
      <p:pic>
        <p:nvPicPr>
          <p:cNvPr id="6148" name="Picture 10" descr="C:\Documents and Settings\Admin\Рабочий стол\cat198.gif"/>
          <p:cNvPicPr>
            <a:picLocks noChangeAspect="1" noChangeArrowheads="1" noCrop="1"/>
          </p:cNvPicPr>
          <p:nvPr/>
        </p:nvPicPr>
        <p:blipFill>
          <a:blip r:embed="rId2" cstate="print"/>
          <a:srcRect/>
          <a:stretch>
            <a:fillRect/>
          </a:stretch>
        </p:blipFill>
        <p:spPr bwMode="auto">
          <a:xfrm>
            <a:off x="5643570" y="1428736"/>
            <a:ext cx="3052762" cy="3789363"/>
          </a:xfrm>
          <a:prstGeom prst="rect">
            <a:avLst/>
          </a:prstGeom>
          <a:noFill/>
          <a:ln w="9525">
            <a:noFill/>
            <a:miter lim="800000"/>
            <a:headEnd/>
            <a:tailEnd/>
          </a:ln>
        </p:spPr>
      </p:pic>
      <p:pic>
        <p:nvPicPr>
          <p:cNvPr id="6149" name="Picture 6" descr="C:\Documents and Settings\Admin\Local Settings\Temporary Internet Files\Content.IE5\GEDWP2E8\MCj02151580000[1].wmf"/>
          <p:cNvPicPr>
            <a:picLocks noChangeAspect="1" noChangeArrowheads="1"/>
          </p:cNvPicPr>
          <p:nvPr/>
        </p:nvPicPr>
        <p:blipFill>
          <a:blip r:embed="rId3" cstate="print"/>
          <a:srcRect/>
          <a:stretch>
            <a:fillRect/>
          </a:stretch>
        </p:blipFill>
        <p:spPr bwMode="auto">
          <a:xfrm>
            <a:off x="2071670" y="428604"/>
            <a:ext cx="4357687" cy="4800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6302 0.00255 L 0.05833 0.31985 " pathEditMode="relative" rAng="0" ptsTypes="AA">
                                      <p:cBhvr>
                                        <p:cTn id="6" dur="2000" fill="hold"/>
                                        <p:tgtEl>
                                          <p:spTgt spid="4">
                                            <p:txEl>
                                              <p:pRg st="0" end="0"/>
                                            </p:txEl>
                                          </p:spTgt>
                                        </p:tgtEl>
                                        <p:attrNameLst>
                                          <p:attrName>ppt_x</p:attrName>
                                          <p:attrName>ppt_y</p:attrName>
                                        </p:attrNameLst>
                                      </p:cBhvr>
                                      <p:rCtr x="-2" y="15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Прямоугольник 5"/>
          <p:cNvSpPr>
            <a:spLocks noChangeArrowheads="1"/>
          </p:cNvSpPr>
          <p:nvPr/>
        </p:nvSpPr>
        <p:spPr bwMode="auto">
          <a:xfrm>
            <a:off x="0" y="5857875"/>
            <a:ext cx="9501188" cy="830263"/>
          </a:xfrm>
          <a:prstGeom prst="rect">
            <a:avLst/>
          </a:prstGeom>
          <a:noFill/>
          <a:ln w="9525">
            <a:noFill/>
            <a:miter lim="800000"/>
            <a:headEnd/>
            <a:tailEnd/>
          </a:ln>
        </p:spPr>
        <p:txBody>
          <a:bodyPr>
            <a:spAutoFit/>
          </a:bodyPr>
          <a:lstStyle/>
          <a:p>
            <a:r>
              <a:rPr lang="en-US" sz="4800" b="1">
                <a:latin typeface="Calibri" pitchFamily="34" charset="0"/>
              </a:rPr>
              <a:t>The cat is………....…………. the chair</a:t>
            </a:r>
            <a:endParaRPr lang="ru-RU" sz="4800" b="1">
              <a:latin typeface="Calibri" pitchFamily="34" charset="0"/>
            </a:endParaRPr>
          </a:p>
        </p:txBody>
      </p:sp>
      <p:sp>
        <p:nvSpPr>
          <p:cNvPr id="5" name="TextBox 4"/>
          <p:cNvSpPr txBox="1">
            <a:spLocks noChangeArrowheads="1"/>
          </p:cNvSpPr>
          <p:nvPr/>
        </p:nvSpPr>
        <p:spPr bwMode="auto">
          <a:xfrm>
            <a:off x="2571750" y="3071813"/>
            <a:ext cx="5500688" cy="830262"/>
          </a:xfrm>
          <a:prstGeom prst="rect">
            <a:avLst/>
          </a:prstGeom>
          <a:noFill/>
          <a:ln w="9525">
            <a:noFill/>
            <a:miter lim="800000"/>
            <a:headEnd/>
            <a:tailEnd/>
          </a:ln>
        </p:spPr>
        <p:txBody>
          <a:bodyPr>
            <a:spAutoFit/>
          </a:bodyPr>
          <a:lstStyle/>
          <a:p>
            <a:r>
              <a:rPr lang="en-US" sz="4800" b="1">
                <a:solidFill>
                  <a:srgbClr val="FF0000"/>
                </a:solidFill>
                <a:latin typeface="Calibri" pitchFamily="34" charset="0"/>
              </a:rPr>
              <a:t>on the left of</a:t>
            </a:r>
            <a:endParaRPr lang="ru-RU" sz="4800" b="1">
              <a:solidFill>
                <a:srgbClr val="FF0000"/>
              </a:solidFill>
              <a:latin typeface="Calibri" pitchFamily="34" charset="0"/>
            </a:endParaRPr>
          </a:p>
        </p:txBody>
      </p:sp>
      <p:pic>
        <p:nvPicPr>
          <p:cNvPr id="5124" name="Picture 10" descr="C:\Documents and Settings\Admin\Рабочий стол\cat198.gif"/>
          <p:cNvPicPr>
            <a:picLocks noChangeAspect="1" noChangeArrowheads="1" noCrop="1"/>
          </p:cNvPicPr>
          <p:nvPr/>
        </p:nvPicPr>
        <p:blipFill>
          <a:blip r:embed="rId2" cstate="print"/>
          <a:srcRect/>
          <a:stretch>
            <a:fillRect/>
          </a:stretch>
        </p:blipFill>
        <p:spPr bwMode="auto">
          <a:xfrm>
            <a:off x="2143125" y="1571625"/>
            <a:ext cx="2811463" cy="3697288"/>
          </a:xfrm>
          <a:prstGeom prst="rect">
            <a:avLst/>
          </a:prstGeom>
          <a:noFill/>
          <a:ln w="9525">
            <a:noFill/>
            <a:miter lim="800000"/>
            <a:headEnd/>
            <a:tailEnd/>
          </a:ln>
        </p:spPr>
      </p:pic>
      <p:pic>
        <p:nvPicPr>
          <p:cNvPr id="5125" name="Picture 6" descr="C:\Documents and Settings\Admin\Local Settings\Temporary Internet Files\Content.IE5\GEDWP2E8\MCj04304240000[1].wmf"/>
          <p:cNvPicPr>
            <a:picLocks noChangeAspect="1" noChangeArrowheads="1"/>
          </p:cNvPicPr>
          <p:nvPr/>
        </p:nvPicPr>
        <p:blipFill>
          <a:blip r:embed="rId3" cstate="print"/>
          <a:srcRect/>
          <a:stretch>
            <a:fillRect/>
          </a:stretch>
        </p:blipFill>
        <p:spPr bwMode="auto">
          <a:xfrm>
            <a:off x="4071938" y="1143000"/>
            <a:ext cx="3643312" cy="41894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5.55556E-7 -4.49584E-6 L 0.01562 0.40912 " pathEditMode="relative" rAng="0" ptsTypes="AA">
                                      <p:cBhvr>
                                        <p:cTn id="6" dur="2000" fill="hold"/>
                                        <p:tgtEl>
                                          <p:spTgt spid="5"/>
                                        </p:tgtEl>
                                        <p:attrNameLst>
                                          <p:attrName>ppt_x</p:attrName>
                                          <p:attrName>ppt_y</p:attrName>
                                        </p:attrNameLst>
                                      </p:cBhvr>
                                      <p:rCtr x="8" y="20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472" y="357166"/>
            <a:ext cx="4286280" cy="5262979"/>
          </a:xfrm>
          <a:prstGeom prst="rect">
            <a:avLst/>
          </a:prstGeom>
          <a:noFill/>
        </p:spPr>
        <p:txBody>
          <a:bodyPr wrap="square" rtlCol="0">
            <a:spAutoFit/>
          </a:bodyPr>
          <a:lstStyle/>
          <a:p>
            <a:r>
              <a:rPr lang="en-US" sz="2800" b="1" dirty="0" smtClean="0"/>
              <a:t>By    </a:t>
            </a:r>
            <a:endParaRPr lang="ru-RU" sz="2800" b="1" dirty="0" smtClean="0"/>
          </a:p>
          <a:p>
            <a:pPr marL="342900" indent="-342900">
              <a:buAutoNum type="arabicPeriod"/>
            </a:pPr>
            <a:r>
              <a:rPr lang="ru-RU" sz="2800" b="1" dirty="0" smtClean="0"/>
              <a:t>При  (</a:t>
            </a:r>
            <a:r>
              <a:rPr lang="en-US" sz="2800" b="1" dirty="0" smtClean="0"/>
              <a:t>a home by a lake</a:t>
            </a:r>
            <a:r>
              <a:rPr lang="ru-RU" sz="2800" b="1" dirty="0" smtClean="0"/>
              <a:t>)</a:t>
            </a:r>
          </a:p>
          <a:p>
            <a:pPr marL="342900" indent="-342900">
              <a:buAutoNum type="arabicPeriod"/>
            </a:pPr>
            <a:r>
              <a:rPr lang="en-US" sz="2800" b="1" dirty="0" smtClean="0"/>
              <a:t>B</a:t>
            </a:r>
            <a:r>
              <a:rPr lang="ru-RU" sz="2800" b="1" dirty="0" err="1" smtClean="0"/>
              <a:t>доль</a:t>
            </a:r>
            <a:r>
              <a:rPr lang="en-US" sz="2800" b="1" dirty="0" smtClean="0"/>
              <a:t> (to move by the river side)</a:t>
            </a:r>
          </a:p>
          <a:p>
            <a:pPr marL="342900" indent="-342900">
              <a:buAutoNum type="arabicPeriod"/>
            </a:pPr>
            <a:r>
              <a:rPr lang="en-US" sz="2800" b="1" dirty="0" smtClean="0"/>
              <a:t>)</a:t>
            </a:r>
            <a:r>
              <a:rPr lang="ru-RU" sz="2800" b="1" dirty="0" smtClean="0"/>
              <a:t> Через</a:t>
            </a:r>
            <a:r>
              <a:rPr lang="en-US" sz="2800" b="1" dirty="0" smtClean="0"/>
              <a:t> (to enter by the door</a:t>
            </a:r>
            <a:r>
              <a:rPr lang="ru-RU" sz="2800" b="1" dirty="0" smtClean="0"/>
              <a:t>)</a:t>
            </a:r>
          </a:p>
          <a:p>
            <a:pPr marL="342900" indent="-342900">
              <a:buAutoNum type="arabicPeriod"/>
            </a:pPr>
            <a:r>
              <a:rPr lang="ru-RU" sz="2800" b="1" dirty="0" smtClean="0"/>
              <a:t>Посредством</a:t>
            </a:r>
            <a:r>
              <a:rPr lang="en-US" sz="2800" b="1" dirty="0" smtClean="0"/>
              <a:t> (by train)</a:t>
            </a:r>
          </a:p>
          <a:p>
            <a:pPr marL="342900" indent="-342900">
              <a:buAutoNum type="arabicPeriod"/>
            </a:pPr>
            <a:r>
              <a:rPr lang="ru-RU" sz="2800" b="1" dirty="0" smtClean="0"/>
              <a:t>Творительный падеж </a:t>
            </a:r>
            <a:r>
              <a:rPr lang="en-US" sz="2800" b="1" dirty="0" smtClean="0"/>
              <a:t>(written by Jane)</a:t>
            </a:r>
            <a:r>
              <a:rPr lang="ru-RU" sz="2800" b="1" dirty="0" smtClean="0"/>
              <a:t> </a:t>
            </a:r>
            <a:endParaRPr lang="en-US" sz="2800" b="1" dirty="0" smtClean="0"/>
          </a:p>
          <a:p>
            <a:pPr marL="342900" indent="-342900">
              <a:buAutoNum type="arabicPeriod"/>
            </a:pPr>
            <a:r>
              <a:rPr lang="ru-RU" sz="2800" b="1" dirty="0" smtClean="0"/>
              <a:t>По /причина/</a:t>
            </a:r>
            <a:r>
              <a:rPr lang="en-US" sz="2800" b="1" dirty="0" smtClean="0"/>
              <a:t> (by error)</a:t>
            </a:r>
          </a:p>
        </p:txBody>
      </p:sp>
      <p:sp>
        <p:nvSpPr>
          <p:cNvPr id="3" name="TextBox 2"/>
          <p:cNvSpPr txBox="1"/>
          <p:nvPr/>
        </p:nvSpPr>
        <p:spPr>
          <a:xfrm>
            <a:off x="5500694" y="285728"/>
            <a:ext cx="3357586" cy="2800767"/>
          </a:xfrm>
          <a:prstGeom prst="rect">
            <a:avLst/>
          </a:prstGeom>
          <a:noFill/>
        </p:spPr>
        <p:txBody>
          <a:bodyPr wrap="square" rtlCol="0">
            <a:spAutoFit/>
          </a:bodyPr>
          <a:lstStyle/>
          <a:p>
            <a:r>
              <a:rPr lang="en-US" sz="2800" b="1" dirty="0" smtClean="0"/>
              <a:t>With</a:t>
            </a:r>
          </a:p>
          <a:p>
            <a:pPr marL="342900" indent="-342900">
              <a:buAutoNum type="arabicPeriod"/>
            </a:pPr>
            <a:r>
              <a:rPr lang="ru-RU" sz="2800" b="1" dirty="0" smtClean="0"/>
              <a:t>С  </a:t>
            </a:r>
            <a:r>
              <a:rPr lang="en-US" sz="2800" b="1" dirty="0" smtClean="0"/>
              <a:t>(to talk with friend)</a:t>
            </a:r>
            <a:endParaRPr lang="ru-RU" sz="2800" b="1" dirty="0" smtClean="0"/>
          </a:p>
          <a:p>
            <a:pPr marL="342900" indent="-342900">
              <a:buAutoNum type="arabicPeriod"/>
            </a:pPr>
            <a:r>
              <a:rPr lang="ru-RU" sz="2800" b="1" dirty="0" smtClean="0"/>
              <a:t>Вместе </a:t>
            </a:r>
            <a:r>
              <a:rPr lang="en-US" sz="2800" b="1" dirty="0" smtClean="0"/>
              <a:t> (I with my sister</a:t>
            </a:r>
            <a:r>
              <a:rPr lang="en-US" b="1" dirty="0" smtClean="0"/>
              <a:t>)</a:t>
            </a:r>
            <a:endParaRPr lang="ru-RU" b="1" dirty="0" smtClean="0"/>
          </a:p>
          <a:p>
            <a:pPr marL="342900" indent="-342900"/>
            <a:endParaRPr lang="ru-RU" b="1" dirty="0" smtClean="0"/>
          </a:p>
          <a:p>
            <a:pPr marL="342900" indent="-342900">
              <a:buAutoNum type="arabicPeriod"/>
            </a:pP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500042"/>
            <a:ext cx="8501122" cy="6001643"/>
          </a:xfrm>
          <a:prstGeom prst="rect">
            <a:avLst/>
          </a:prstGeom>
        </p:spPr>
        <p:txBody>
          <a:bodyPr wrap="square">
            <a:spAutoFit/>
          </a:bodyPr>
          <a:lstStyle/>
          <a:p>
            <a:r>
              <a:rPr lang="ru-RU" sz="3200" b="1" dirty="0" smtClean="0"/>
              <a:t>1.</a:t>
            </a:r>
            <a:r>
              <a:rPr lang="en-US" sz="3200" b="1" dirty="0" smtClean="0"/>
              <a:t>There's </a:t>
            </a:r>
            <a:r>
              <a:rPr lang="en-US" sz="3200" b="1" dirty="0" smtClean="0"/>
              <a:t>a strange woman standing ____ </a:t>
            </a:r>
            <a:r>
              <a:rPr lang="ru-RU" sz="3200" b="1" dirty="0" smtClean="0"/>
              <a:t>(под)</a:t>
            </a:r>
            <a:r>
              <a:rPr lang="en-US" sz="3200" b="1" dirty="0" smtClean="0"/>
              <a:t>a tree.</a:t>
            </a:r>
            <a:r>
              <a:rPr lang="ru-RU" sz="3200" b="1" dirty="0" smtClean="0"/>
              <a:t> 2.</a:t>
            </a:r>
            <a:r>
              <a:rPr lang="en-US" sz="3200" b="1" dirty="0" smtClean="0"/>
              <a:t> There's </a:t>
            </a:r>
            <a:r>
              <a:rPr lang="en-US" sz="3200" b="1" dirty="0" smtClean="0"/>
              <a:t>a motorbike ____ the car (</a:t>
            </a:r>
            <a:r>
              <a:rPr lang="en-US" sz="3200" b="1" dirty="0" err="1" smtClean="0"/>
              <a:t>перед</a:t>
            </a:r>
            <a:r>
              <a:rPr lang="en-US" sz="3200" b="1" dirty="0" smtClean="0"/>
              <a:t>) and a bicycle ____ it (</a:t>
            </a:r>
            <a:r>
              <a:rPr lang="en-US" sz="3200" b="1" dirty="0" err="1" smtClean="0"/>
              <a:t>позади</a:t>
            </a:r>
            <a:r>
              <a:rPr lang="en-US" sz="3200" b="1" dirty="0" smtClean="0"/>
              <a:t>), so the car is </a:t>
            </a:r>
            <a:r>
              <a:rPr lang="en-US" sz="3200" b="1" dirty="0" smtClean="0"/>
              <a:t>_____</a:t>
            </a:r>
            <a:r>
              <a:rPr lang="ru-RU" sz="3200" b="1" dirty="0" smtClean="0"/>
              <a:t>(между)</a:t>
            </a:r>
            <a:r>
              <a:rPr lang="en-US" sz="3200" b="1" dirty="0" smtClean="0"/>
              <a:t> </a:t>
            </a:r>
            <a:r>
              <a:rPr lang="en-US" sz="3200" b="1" dirty="0" smtClean="0"/>
              <a:t>the yellow motorbike and the bicycle. </a:t>
            </a:r>
            <a:r>
              <a:rPr lang="ru-RU" sz="3200" b="1" dirty="0" smtClean="0"/>
              <a:t>3.</a:t>
            </a:r>
            <a:r>
              <a:rPr lang="en-US" sz="3200" b="1" dirty="0" smtClean="0"/>
              <a:t>There's </a:t>
            </a:r>
            <a:r>
              <a:rPr lang="en-US" sz="3200" b="1" dirty="0" smtClean="0"/>
              <a:t>a bus waiting </a:t>
            </a:r>
            <a:r>
              <a:rPr lang="en-US" sz="3200" b="1" dirty="0" smtClean="0"/>
              <a:t>___</a:t>
            </a:r>
            <a:r>
              <a:rPr lang="ru-RU" sz="3200" b="1" dirty="0" smtClean="0"/>
              <a:t>(на)</a:t>
            </a:r>
            <a:r>
              <a:rPr lang="en-US" sz="3200" b="1" dirty="0" smtClean="0"/>
              <a:t> </a:t>
            </a:r>
            <a:r>
              <a:rPr lang="en-US" sz="3200" b="1" dirty="0" smtClean="0"/>
              <a:t>a bus stop. </a:t>
            </a:r>
            <a:r>
              <a:rPr lang="ru-RU" sz="3200" b="1" dirty="0" smtClean="0"/>
              <a:t>4.</a:t>
            </a:r>
            <a:r>
              <a:rPr lang="en-US" sz="3200" b="1" dirty="0" smtClean="0"/>
              <a:t>There's </a:t>
            </a:r>
            <a:r>
              <a:rPr lang="en-US" sz="3200" b="1" dirty="0" smtClean="0"/>
              <a:t>a briefcase</a:t>
            </a:r>
            <a:r>
              <a:rPr lang="en-US" sz="3200" b="1" dirty="0" smtClean="0"/>
              <a:t>____</a:t>
            </a:r>
            <a:r>
              <a:rPr lang="ru-RU" sz="3200" b="1" dirty="0" smtClean="0"/>
              <a:t>(под)</a:t>
            </a:r>
            <a:r>
              <a:rPr lang="en-US" sz="3200" b="1" dirty="0" smtClean="0"/>
              <a:t> </a:t>
            </a:r>
            <a:r>
              <a:rPr lang="en-US" sz="3200" b="1" dirty="0" smtClean="0"/>
              <a:t>the desk. </a:t>
            </a:r>
            <a:r>
              <a:rPr lang="ru-RU" sz="3200" b="1" dirty="0" smtClean="0"/>
              <a:t>5.</a:t>
            </a:r>
            <a:r>
              <a:rPr lang="en-US" sz="3200" b="1" dirty="0" smtClean="0"/>
              <a:t> </a:t>
            </a:r>
            <a:r>
              <a:rPr lang="en-US" sz="3200" b="1" dirty="0" smtClean="0"/>
              <a:t>Can you see a camera ____ </a:t>
            </a:r>
            <a:r>
              <a:rPr lang="ru-RU" sz="3200" b="1" dirty="0" smtClean="0"/>
              <a:t>(в)</a:t>
            </a:r>
            <a:r>
              <a:rPr lang="en-US" sz="3200" b="1" dirty="0" smtClean="0"/>
              <a:t>the </a:t>
            </a:r>
            <a:r>
              <a:rPr lang="en-US" sz="3200" b="1" dirty="0" smtClean="0"/>
              <a:t>drawer? </a:t>
            </a:r>
            <a:r>
              <a:rPr lang="ru-RU" sz="3200" b="1" dirty="0" smtClean="0"/>
              <a:t>6.</a:t>
            </a:r>
            <a:r>
              <a:rPr lang="en-US" sz="3200" b="1" dirty="0" smtClean="0"/>
              <a:t>There's </a:t>
            </a:r>
            <a:r>
              <a:rPr lang="en-US" sz="3200" b="1" dirty="0" smtClean="0"/>
              <a:t>a large picture </a:t>
            </a:r>
            <a:r>
              <a:rPr lang="en-US" sz="3200" b="1" dirty="0" smtClean="0"/>
              <a:t>_____</a:t>
            </a:r>
            <a:r>
              <a:rPr lang="ru-RU" sz="3200" b="1" dirty="0" smtClean="0"/>
              <a:t>(на)</a:t>
            </a:r>
            <a:r>
              <a:rPr lang="en-US" sz="3200" b="1" dirty="0" smtClean="0"/>
              <a:t> </a:t>
            </a:r>
            <a:r>
              <a:rPr lang="en-US" sz="3200" b="1" dirty="0" smtClean="0"/>
              <a:t>the wall___ </a:t>
            </a:r>
            <a:r>
              <a:rPr lang="ru-RU" sz="3200" b="1" dirty="0" smtClean="0"/>
              <a:t>(между) </a:t>
            </a:r>
            <a:r>
              <a:rPr lang="en-US" sz="3200" b="1" dirty="0" smtClean="0"/>
              <a:t>two</a:t>
            </a:r>
            <a:r>
              <a:rPr lang="en-US" sz="3200" b="1" dirty="0" smtClean="0"/>
              <a:t>  </a:t>
            </a:r>
            <a:r>
              <a:rPr lang="en-US" sz="3200" b="1" dirty="0" smtClean="0"/>
              <a:t>small</a:t>
            </a:r>
            <a:r>
              <a:rPr lang="ru-RU" sz="3200" b="1" dirty="0" smtClean="0"/>
              <a:t>. 7.</a:t>
            </a:r>
            <a:r>
              <a:rPr lang="en-US" sz="3200" b="1" dirty="0" smtClean="0"/>
              <a:t> </a:t>
            </a:r>
            <a:r>
              <a:rPr lang="en-US" sz="3200" b="1" dirty="0" smtClean="0"/>
              <a:t>There are two bedrooms </a:t>
            </a:r>
            <a:r>
              <a:rPr lang="en-US" sz="3200" b="1" dirty="0" smtClean="0"/>
              <a:t>____</a:t>
            </a:r>
            <a:r>
              <a:rPr lang="ru-RU" sz="3200" b="1" dirty="0" smtClean="0"/>
              <a:t>(в середине)</a:t>
            </a:r>
            <a:r>
              <a:rPr lang="en-US" sz="3200" b="1" dirty="0" smtClean="0"/>
              <a:t> </a:t>
            </a:r>
            <a:r>
              <a:rPr lang="en-US" sz="3200" b="1" dirty="0" smtClean="0"/>
              <a:t>the flat. </a:t>
            </a:r>
            <a:r>
              <a:rPr lang="ru-RU" sz="3200" b="1" dirty="0" smtClean="0"/>
              <a:t>8. </a:t>
            </a:r>
            <a:r>
              <a:rPr lang="en-US" sz="3200" b="1" dirty="0" smtClean="0"/>
              <a:t>Santa </a:t>
            </a:r>
            <a:r>
              <a:rPr lang="en-US" sz="3200" b="1" dirty="0" smtClean="0"/>
              <a:t>Monica is </a:t>
            </a:r>
            <a:r>
              <a:rPr lang="en-US" sz="3200" b="1" dirty="0" smtClean="0"/>
              <a:t>____</a:t>
            </a:r>
            <a:r>
              <a:rPr lang="ru-RU" sz="3200" b="1" dirty="0" smtClean="0"/>
              <a:t>(в)</a:t>
            </a:r>
            <a:r>
              <a:rPr lang="en-US" sz="3200" b="1" dirty="0" smtClean="0"/>
              <a:t>Southern </a:t>
            </a:r>
            <a:r>
              <a:rPr lang="en-US" sz="3200" b="1" dirty="0" smtClean="0"/>
              <a:t>California. </a:t>
            </a:r>
            <a:endParaRPr lang="ru-RU" sz="32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85786" y="1571612"/>
            <a:ext cx="8072462" cy="4585871"/>
          </a:xfrm>
          <a:prstGeom prst="rect">
            <a:avLst/>
          </a:prstGeom>
        </p:spPr>
        <p:txBody>
          <a:bodyPr wrap="square">
            <a:spAutoFit/>
          </a:bodyPr>
          <a:lstStyle/>
          <a:p>
            <a:endParaRPr lang="ru-RU" sz="3200" dirty="0" smtClean="0"/>
          </a:p>
          <a:p>
            <a:r>
              <a:rPr lang="en-US" sz="3200" b="1" dirty="0" smtClean="0"/>
              <a:t>I am ____ the classroom. I am not ___ the blackboard.   There is a book ___ my desk. My pens and pencils are ___ my pencil-box. The pencil-box is ___ my bag. The bag is ___the desk.  We’ve got flowers ____ our school park. Two pupils are sitting ___the tree ___ this park now.</a:t>
            </a:r>
            <a:r>
              <a:rPr lang="en-US" sz="3200" dirty="0" smtClean="0"/>
              <a:t/>
            </a:r>
            <a:br>
              <a:rPr lang="en-US" sz="3200" dirty="0" smtClean="0"/>
            </a:br>
            <a:r>
              <a:rPr lang="en-US" dirty="0" smtClean="0"/>
              <a:t/>
            </a:r>
            <a:br>
              <a:rPr lang="en-US" dirty="0" smtClean="0"/>
            </a:br>
            <a:endParaRPr lang="ru-RU" dirty="0"/>
          </a:p>
        </p:txBody>
      </p:sp>
      <p:sp>
        <p:nvSpPr>
          <p:cNvPr id="3" name="Прямоугольник 2"/>
          <p:cNvSpPr/>
          <p:nvPr/>
        </p:nvSpPr>
        <p:spPr>
          <a:xfrm>
            <a:off x="1000100" y="357166"/>
            <a:ext cx="8143900" cy="1077218"/>
          </a:xfrm>
          <a:prstGeom prst="rect">
            <a:avLst/>
          </a:prstGeom>
        </p:spPr>
        <p:txBody>
          <a:bodyPr wrap="square">
            <a:spAutoFit/>
          </a:bodyPr>
          <a:lstStyle/>
          <a:p>
            <a:r>
              <a:rPr lang="en-US" sz="2800" dirty="0" err="1" smtClean="0"/>
              <a:t>Заполни</a:t>
            </a:r>
            <a:r>
              <a:rPr lang="en-US" sz="2800" dirty="0" smtClean="0"/>
              <a:t> </a:t>
            </a:r>
            <a:r>
              <a:rPr lang="en-US" sz="2800" dirty="0" err="1" smtClean="0"/>
              <a:t>пропуски</a:t>
            </a:r>
            <a:r>
              <a:rPr lang="en-US" sz="2800" dirty="0" smtClean="0"/>
              <a:t> </a:t>
            </a:r>
            <a:r>
              <a:rPr lang="en-US" sz="2800" dirty="0" err="1" smtClean="0"/>
              <a:t>предлогами</a:t>
            </a:r>
            <a:r>
              <a:rPr lang="en-US" sz="2800" dirty="0" smtClean="0"/>
              <a:t> </a:t>
            </a:r>
            <a:r>
              <a:rPr lang="en-US" sz="2800" b="1" dirty="0" smtClean="0"/>
              <a:t>in, on, at, under.</a:t>
            </a:r>
            <a:r>
              <a:rPr lang="en-US" dirty="0" smtClean="0"/>
              <a:t/>
            </a:r>
            <a:br>
              <a:rPr lang="en-US" dirty="0" smtClean="0"/>
            </a:br>
            <a:r>
              <a:rPr lang="en-US" dirty="0" smtClean="0"/>
              <a:t/>
            </a:r>
            <a:br>
              <a:rPr lang="en-US" dirty="0" smtClean="0"/>
            </a:b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8596" y="285728"/>
            <a:ext cx="8429684" cy="6186309"/>
          </a:xfrm>
          <a:prstGeom prst="rect">
            <a:avLst/>
          </a:prstGeom>
          <a:noFill/>
        </p:spPr>
        <p:txBody>
          <a:bodyPr wrap="square" rtlCol="0">
            <a:spAutoFit/>
          </a:bodyPr>
          <a:lstStyle/>
          <a:p>
            <a:pPr algn="ctr"/>
            <a:r>
              <a:rPr lang="en-US" sz="3600" b="1" dirty="0" smtClean="0"/>
              <a:t>By/with</a:t>
            </a:r>
          </a:p>
          <a:p>
            <a:pPr marL="342900" indent="-342900">
              <a:buAutoNum type="arabicPeriod"/>
            </a:pPr>
            <a:r>
              <a:rPr lang="en-US" sz="3600" b="1" dirty="0" smtClean="0"/>
              <a:t>I go to school … bus.</a:t>
            </a:r>
          </a:p>
          <a:p>
            <a:pPr marL="342900" indent="-342900">
              <a:buAutoNum type="arabicPeriod"/>
            </a:pPr>
            <a:r>
              <a:rPr lang="en-US" sz="3600" b="1" dirty="0" smtClean="0"/>
              <a:t>Dan is playing … a ball.</a:t>
            </a:r>
          </a:p>
          <a:p>
            <a:pPr marL="342900" indent="-342900">
              <a:buAutoNum type="arabicPeriod"/>
            </a:pPr>
            <a:r>
              <a:rPr lang="en-US" sz="3600" b="1" dirty="0" smtClean="0"/>
              <a:t>She came to her friend and sat down … her, they talked … each other.</a:t>
            </a:r>
          </a:p>
          <a:p>
            <a:pPr marL="342900" indent="-342900">
              <a:buAutoNum type="arabicPeriod"/>
            </a:pPr>
            <a:r>
              <a:rPr lang="en-US" sz="3600" b="1" dirty="0" smtClean="0"/>
              <a:t>This wonderful poem was written … Ernest.</a:t>
            </a:r>
          </a:p>
          <a:p>
            <a:pPr marL="342900" indent="-342900">
              <a:buAutoNum type="arabicPeriod"/>
            </a:pPr>
            <a:r>
              <a:rPr lang="en-US" sz="3600" b="1" dirty="0" smtClean="0"/>
              <a:t>The thief entered … the window.</a:t>
            </a:r>
          </a:p>
          <a:p>
            <a:pPr marL="342900" indent="-342900">
              <a:buAutoNum type="arabicPeriod"/>
            </a:pPr>
            <a:r>
              <a:rPr lang="en-US" sz="3600" b="1" dirty="0" smtClean="0"/>
              <a:t>She said:  “Come and play … me”</a:t>
            </a:r>
          </a:p>
          <a:p>
            <a:pPr marL="342900" indent="-342900">
              <a:buAutoNum type="arabicPeriod"/>
            </a:pPr>
            <a:r>
              <a:rPr lang="en-US" sz="3600" b="1" dirty="0" smtClean="0"/>
              <a:t>Teacher … children are going to Astana … plane. </a:t>
            </a:r>
            <a:endParaRPr lang="ru-RU" sz="3600"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Картинки по запросу комнат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28" name="AutoShape 4" descr="Картинки по запросу комнат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0" name="AutoShape 6" descr="Картинки по запросу комнат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2" name="AutoShape 8" descr="data:image/jpeg;base64,/9j/4AAQSkZJRgABAQAAAQABAAD/2wCEAAkGBxIQEhUQERIVFRUVEBAVFRUWFhUVFRAVFRUWFxUVFRUYHSggGBolHRUVITEhJSkrLi4uFx8zODMtNygtLisBCgoKDg0OGhAQGi0gHyUrLS0tKy0tLSsrKy0tLS0tLS0tLS0tLS0tLS0rKzctLSstLS0tLS0tLS0tLS0tLS0tLf/AABEIALEBHAMBIgACEQEDEQH/xAAbAAABBQEBAAAAAAAAAAAAAAADAQIEBQYAB//EAEsQAAEDAQMHCAYHBgQFBQAAAAEAAgMRBCExBRJBUXGRoQYTIjJhgbHBQnKCstHwFFJTYpKi4TM0c7PC8QdDY9IjZISToxY1RHSD/8QAGgEAAwEBAQEAAAAAAAAAAAAAAAECAwQFBv/EADARAAICAAUCBAQFBQAAAAAAAAABAhEDBBIhMRNBMlFhcQUUkcEzgaGx8CIjJDTR/9oADAMBAAIRAxEAPwDJs/dh/Ak90rrIKSM+7Zmne53wSE0slf8Al3+6U9go551WVo4PPmvnu0vd/ubgrPCBG4HRFC3i2qfYrJmyQUJaWxZxIJBBpfePWTy2rHjW5jeKkH9pKR6MJA2kEeQS1vf+eS+4Uarkjl2fmgbQedBpSvRe27DPAvxGIK1tnt8T8HZp1Pu3Ow30WPyZZ6RtHZ8+SmBpC0hit7s1UdjWyRax+uxRxCWGsbi3sGB7lRWa3SR3NcQNWLT7JuVhFltv+YwjtZePwk+fctVJMNLLeHLLm3St9pvmFYwW5jxVrgVSMkbJ1HB3YOsNrTfwUSWC/OaS06xcr1yRFJmqMoTDIsuMoys63SGvAo0eWQU+qg0ltbbLHKKPGwi5w2FZy3ZIfGc5hLgNI6w2jSrQZQB0pfpYUS0yGrRU2PLLm3SXjX8Vbx2lrhUFQrZZo5b8Haxp2jSqeSKSA1Bu1jDv1KNTjyPSmaKV6E56qo8qg9a48E9+UGD0h3X+CmWIlvZNE5z0JzlXSZVGhpO25RpMovOFBx8VzyzMF3AtnFRpbSxuLh57lTySudi4nv8AJBIWMs35ICylym0YAngFElyk44ADioxCYQsnjzfcDpbQ92Lj4cAo5CKQmkKdTfIAiE0hEITSE0wBkJCnkJqoBqVcuTAm5L6/cVbKqyX1/ZKtl2ZfwGkeBhXUTikW5RhJf3P/AKdw3tUhnWl9WNu9o/3ID/3QfwwN9Ai1/bH78Y3Mj+Cx7P3f7o5x9nFcwa5q9zWn9EWwDP5wj0pGgfiH6oUBoGu+rHK7fSngVackoKmEa5DJ+AE3/iUqLk9K5bS/UTdKzZthDQGluAA14CibzTTge79FZGQHrNG0dE8LuCG+BjtNPWFeI+C9KXw/Gh2v2JhmIPuVr7OUEwVVpLAWUrpwvqCpGTrMJHUIXN096N9exm7bZjiNFaHUVWzZetULqZwkbzTSGyCpueWuo8dLCmJOxb+0ZFqLrsfm9YjlXk8xPZUYxzjiHBZ42rDpkt2JZeWUL7pmOiNXivXZ0CQ7pC8C7SFaAslGcxzXDW0g+CwNqiBqNbp/zxl3miWaFzZGmNxYS6Spbp6xvGlCknQRk7NjaZnRCtaitEkWVVV2u1PewMca3g1wJ3Jlmag3S8zTw2olTI6nFV9jbcFawtVIlmX5UxBtwFB0DxKHE25SuV4v7meJQ423Bedm9pEMaGpaImauIXHZIEhNIRSEwhOwAuCYQjOCG4JoARCYQilMKpADKYUQphVoBhTSnlNKoBqRKuTAm5K6/cVbKqyV1/ZKtl25fwGkeBqROSLoGYQ/uzf/AMxve0JZ3Ua865zwbTySf/HYPvw/zGpsxqANc83B5CxS592YB7VdE7XmRs3mp95bDklZaUP1YgO9x+DRvWPtnSMbB6U5O0MFPgvR8h2fMj2uO5vRHu1710/DsPXjx9Lf02/cxx5VBk9KlolovqTzzrb1WbD/AEqRk61ujIpTHSAcTrxCj27qs2H+lLZhe3aPFeRgRTzU79TuxG1hKjUttgIAc3d8Csn/AIjwMcyCRvozOYezPaQPBaDV86VV8r4c6ySu+zLJfwPbXhVTn8CLwJNciw5uzyWdl7O2QcY3t8gj2QVfF7XFpKdb2ZrqfVlHvU/qS2MdOLv9wr5+Ero6o8lhNGnQsRZmpYwug6S8sbbgrWFqr7E24K1hatYoyZlOWI6XdH4ldG24bE/loOl3R+JSxi4bF5Wd8QmNomkIpCaQuOyQJCG4I7ghuCYAXBDcEVyG5UgBFMKIUNytADKaU8phVIBhTSnFNKsBq5cuTAnZL6/cVbFVOS+v7JVqV25fwGkeBFy5IugZhmfsYx/qR8Hg+SGx3TjHbK87M8lEh6kY/wBUcKnyQLEM5zf/AK7B+M38Csktn7v7nOyyyZCX2ljReY4gfbebuObvXqMMQY0NGDQAO4UWN/w4s+dO+0kf5rs3ZGM1vG/2V6Na4WEZ7BQ1FRov1L1vhSS1S9l93+rObMb0V4CXNTqJwC9k5AGUMG7D/Sn2NvV9YeKZlLBuw/0qZk2zEta6o6wuvqb9i8rAdZmf5nZiK8JFnTD50lElsgmjmiPpwyN/EKLnsIpUaPMqZYOsdh8QunFWqDXmiI8nhmUmnE4mON/eG9L8zSksg/4kfrP90q45XWPm5XNpc2adnc4iZv5ZeCp7B149r/dK+Rw+y9TtjyXEgXRpZUka6zoNHYRcFbQtVZYRcFbxBbxMmZDlsOl3R+JToxcNiTlx1u6PxKJELhsXkZ7xiYhCY4IpCY4LhAC5CcjOQnKkIE4ITkVyE5WgBOTHJ7kxypADKY5PKGVaAaU0pxTCrQCFckXJgT8l9f2SrUqpyX1+4q1K7st4DSPAiRcUi3GYVjqNj/iv4MkPkg2V+Y17hiGRtaNZDAAPxOaukdRjTqdOdzJFb8lsn89O0U6LHmV2qrD0B+LMd7BUcRd/zc5ze8lcn/R4o4xiAAaY1ANeOce9asOc5hBF/Eqiyc6jm3YE3b1eG13Cl1KcF6nwxNYb9znx+SKWrqKYJA+4gUpeaX7aoEkVMDVeqpWczjRX5S0d/g1Ssmxuo1w+t5qPlFuHf4NVpkR+awA6/NeZhf7EvzOuX4aJxmcKV+byptkpUkY0vHeoziSpdmx7l1S4IXJ59/iNY+m9w9KOKQbY3GOT8ske5YfJ/wC0Z2F3uleq8sIBJmtP3mn1ZQY/fMR7l5XYARJQ4jOB7CBQr5fEjpx5R9b+p1Q7FtKkjOCbM5NideNoW50musGAVvEFT5PcrmFbwMWY7l11+6PxKLF1RsUbltIHOr2R4bSjxG4bF4+e8YMcUNyeShPcuEBrkFye5yE5ypCGOQnJ7ihOKtAMchuTyUNxVoBjkwpzihkq0AhTClJTSVaA4pEhK6qdAT8l9f2SrUlVGSz0/ZKtSu3L+AuPBxSVXEptV0FGBexrmgB+b+1pn9tQb+yq9A5GWQMgDriXE1cNObcANY+JXndpHRaPuze+wea9I5Ifu0fYwjdJIspp0t+7MFyXtg6zdrvNWwVXk0dNu0+a0Qke3AFevkHUH7nPjK2BjeaYJHMJ0FS22qX7279EY2h2lxG0gLu10Y6bKeebNBadJFe2maUeE57g4A0q3RhQAeSi5WvdWtcb8dDVY5HqGCjqVN94Fb9S4sKT60jecf6ESqG64/JUyyVzr9XmnQk3316KdATW81uXQ3aISoz3KfrNH1uhszjQHuJB7l5rlSKlscQAA4Z9KgmrgKgU0VrvC9K5WN6TP4kXvhef24D6Uw/8rE7c3OpvC+ezS/yV7HVAgsl5zqgncjRWd9R0Diqzk1Mc+9baIVQHWkAitfNNLy11Ggk3aAK6VcQ28UVVlujYs36zmt2itXflBVV9LKuMmVBuXJL5SWV87nPZG5zRGCc0ekAaVO2iE6OZrWVieM6mac0kOFAbiOwg17VKyZO5zZG5ofWNwoTQC7rV0UWgsMzhZwQwgNDmAOOceiQ2udpFGj5wmWXhirVLsaPajLiCZgoY3na2/wAUCRspvET9y08kpcE2GGRwzhmhtSMTU0uwp5rn+TjJ9yX6mXMU32T9yYYZvsn7lq32Z9biKd6G+zv1j4J/Ir1Ft5mVdDL9k/chOgl+yfuV5arQ9hIo0001p5UR3WaYDpta2uguqeAIQsnH1Cl5mYdBL9k/chmCX7J25aZ0Mupv4j/tQ5IpR6I/F+ifyqHS8zNGzy/ZO3Jhs832TloLRI9mIBrqI81BdlYB/NuBDiK6Dd3FP5eKDSvMqzZpvsncEw2ab7J3BaAWiqXnEdGI9BnTZpvsncEn0aX7N3BaIuTS9PpRHoKrJjHteM9paCCBXXStOBVuSolpf04v4rv5UikkraEFFbDSo4lIkJSVVgYG14N9STjLGvRORBrZx2F4/wDI8+a88teDfU8Zo16FyENYXj6spHAO/qKh+Be7OdcmlsA6Tdp81b5oPWI3FVViuIJ1u81YtmGhle9x8F6mR8D9zHG5HiCPWd36p3Ns1u4BK1ztEf5T5rs533B/2wu22Y0iNbWi6mF/kpuTRcLib9FblFtV4Bx+Wo1leAQC4i8XAV81x4f40jeXgRfQDG70e1Ogxwpd2oFkcOlSvU+CfYyM40rgV0MlFJytuLD/AKkXvrz3L7aTgarNAPFeicqqF0YdWhkYLsQSSARsND3LyPL9ktkMudIXSAUDZAKsewDo1phdoK8PNR/v6vI3jLTRocmWJsga+nSDntJFxdShFdZ6SuWQgf3KyuRuUAazNIpee3HFWrcpPd1WknQKUJ34DtNyi1ZEmm9geVyXznVHGxgGou6b+GZuUIsUyGzkZ7nvLnPdV31QaUo0agABXE0TJI1dHTBUqLTIOV4rJV8opQZ1aVoAL6dvFNsvLywCGOAzVe2Bhcc1xANBUOcBTOroWZy5kJ0zA8OeSXAU9FjQ3AU7b6mpv1IHIHJr4G2jnI82s3QzgKloHWb2YLeLShyQ7cjcutIoCDcableWdmbE0G7o5x7M7pGu9YmxPM0zInXNL+kcOiL3X66Ard2iWgrrwU4K5YTIb7qHQfmqg219B2DHTXuHxUi0nUqm3TOBxpXUqkxIq7TJV8TMTJaIW6iQDzjhp9GN1a6KrV2s181loXPfNGG383nuNAKsLxmh1dBzc8e0r6SfRpQmqB8nOoKeCh2ucAVFSdQ0IzpAK1KiWh2dc0juSbGimtcpJv8AJYuC0Z9pe+oIOdShJoAQAL8Lgtnb46B15rmu30NF5zkd/TB+6fJKv6WO90bKCei01iyWJIedzyOjWlK1vpjVYqORX1hy+5kYizAQBStSDjW9Zxq9zSV9g1pow0vPBAbMD/dAnteea0p31TWFNqIKzrVL04f4rv5Uqlc8qu19eL+K7+VIpBR2QyXzq7nFDqlzkAZW2jq+o3+az4Le8gHXTt1Pid+JlP6Vg7ZiB9xnv/otvyENJZRriiO4D/cs72SObubKyg6Mel4nWpPOP0yAe1X3aoNjjzhm6y7RXSdCnMyWNJd+VvjVerlGlB35mOKm2RSW6X12NJ96iTnGfeO5vxVg2wxjGh2kk8KBFayNuAHc0A710vGiiOm2QxewEfPVRoI3l3RaCBm1JDDTvN4Tp3g/Oz4KRC0uY5ma6jhQloofxG5cfU0yckrNnG4pEqOYMzuce0dHAuAphedSjNy5DG/pTNdUXZtXYm68CiFDyfYMYgdZe5xJ2gXFSm5IAF2a31Gtb2Y3rF42alwor6v/AILTEynKTlAySSLNDg3nYiXO6IADq6Vk7ZlOVs1WOo0sirpF0MYuB7a1pqXotv5Kwy9fOPtUWY5S5EsthYHZjnl1aB0jqChbdTV0lyzwZqXUmzWNFbkfKTpZ44nNFHvoSC+tKG/rUVeLZaJCWsaQ3ONcxlAb8S7zqjWLKsTCHZoaRgQDnD2qeamsy1G7Tv0b1m8ZdkabLhEmKMNb0ya/VaM6m04JOcaOq011uGGwYV2pH5VjHp7r/BK22tOny8VnKcn3FbIss8laiSnrszvAhR2umvIlidtzmbhQqwdK37p3Eobg06Ae5ZaRFfztovo1p9oeaC+22ln+S6usUPulWL4GnsQ3Qt0EjvCFGuwFeOUc7Os2Tva6gXf+q2OP/EJB7c34KaWH6x7ymPiJxo7aAfFaKVef1Cg9i5QxNbmtcy8kkkkOcTpJrqoNgUpmWGnDNPtY8FQzZNjdeYIz20A8KKMcnMbeGU2PkHDOVdV+f6AaaW3Nddh3gqDK6hzgaDiqN0Ljg1w7anzUSYyM9PO+6QATscNO0JxxJMZfscCCS4GmNDfuIXn7YxDMYwaht1cK3NPmtBZLaJBnA6TtBGIPaoDLPHLaHOdcGXUAveTgXHUA3509WHLZ2FXTDQyKS2VGZYoDhdvCc/JradE/m+KmjWzmSo7JVH+gOoKA6cHNKN9Bc0VqbgTQgfFJoExtofV8X8U/ypFLVW+YF0V/+Yf5UiniRV2QdwhSJC5JVIDOWjrexH4vPktlyOBEucBdzTQTqq1hHgo+RuTjZHZz2POGmjbq00dp3r0XJOTIowAGNFBcMaKVhuTXoc9ArCXeiCTU4Aml50hW8Ngmdi2nrO/uVOsRBIbgrRsYC78PBtEOVFVFkh3pPA7AK8SfJSmZLjGOc7aaeFFOXLoWFFEamAbZ2MwY0dwrvRQoOUrYyOmc8C7Sb9yr3cp4mijWuedmaO8m/goeJCDpuilFvgvs1cWhZK08pZXXNzWbKOO83cFXPylK49J5dtwWEs7hrhWWsKRrLTbGDTXZesNy9BnMYBoGseaEYlxbu6nFWDLZs7b1X5WBkILdDaaBpXJiY3UVGkYUzEy5KkGFD3qLLZ5G4tdTZULUStpiguKx6aLoyufRPbanDT4LRvaDiAdoqor7BEfQHdcl0woqm251cSpAyo8ad5RZMksOBI4qO/I7tDwdqnpCokR5VOkojcr10cVVyZPlHo12FAeHtxaRtCXTYqNAMpt70rLc0rNGZEbaSNKnSwNLz4xJG9CltQ0Hcs/z5N5KSa1EAmuAKaiwLK0Ww4VVXPIce1OEucK7EGc3FaRiBTWe0mK1Paeq4hw79KuY3ND3OqKupXurQ7jwVO8NldVzRUXBwJF2nbepsNgJvEh7w0+VV1yStPjYUU0XEcg18QpLCPkKoZY5R6TD7Lm8alPbFMMYwfVfU7iAoo0tFy1w18UR5uOw+CphaXtxjlb3B3uEpzMpNGLqeu0t94BKmGwGSEjMdW4Prva4ealRypxtLJGkAsdh1SDp7EscA1JrjcoI2VPEiaIF3MdqBHpcZAU2zyX9yzjsrN9EE7bh8UM5UlOBDbvRx3lPqJGWls3WTZgHguIAAcSSaAXa1ItfKayx3c5nnUzpfm6vFebPc5xq8k7TgkcqWblFVFB0k+TYWrlqTdFEB2vNTT1R8VTWrlDaJLjKfVAzKdl2I21VMXFIJKLGWYxJcstYcV2JP0oaa6a6t6e20A4HcoD5ATghvk+dW5YlUWzZQmutoAwr5Kqq6l7rtRx2XU8UN0jjiCewGlNoVUItBlBx6rb+G9BmtDzt7FEjlpiRsOhPzgb617dCKGQbXaJToHG9Vslte04EbCr92a6674qNJZm6U06GU7ctEYkHaKKQzLAOLdxqnT2BpUCbJY0cFakhUWseUIz6VNtykNkBwIOw1WdOTZG6d96HmvabxuuT2A09Uiz7Lc9ulw23qTHlU6aHgUUIspIGOxaD3BRpMmRH0abCUjMptOII4ozbWw4OHfd4pUBBkyMNDz3gHwoodqyPLQhhYail5I8ir+qSqEhUZWxVDAHYgUPaW3HiFGyja6dAe0ezUnWqUxAt9IueR2AuJrxUKzwF2Pf2rWEN3JkpB7I0FXFmiooEcIGjUpLGjQpk7LSLVje1GDFXR52g8fiiRyuBWQyeGriEFlq1tPdT9Eotbdnz2I3AdHA00cWtrroEcRjUmWcgio+sVIotBDAwJc1PouogCXa7FOy9jucGo0D9+DuChRTAuzTnZ2lp6J20OhaUlOfY45W0kaHatYOsHEHYhxTJUim5zNx/skNoB0qYOSU0hP0d4fQdSQ0Oxsnx3qltbZYX83Ox0L9DXimd2td1XbQSoeHJK+xSkmTTK0X1+d3YudaLrgTwHEKJCNdTUYmiIXgLO0VQQB7uzZQAbSlzQMPK9NEugVS/FADmpRU4fPcmtGhPrT5qigGPZdQoRgGsjYa8CjPlA0dyiutPZ87EAOZERjfw160vPXV0aa3ccEJs4OivgklaXdYmmqlw+PerEFBLurhrRowBt1qIWUvqRsxT2vII07fn58JtBRLlZqQXWYHQl+k0Fc091+jsvT2WgHSPn5qqAhTWAalDmyWNSuOeCdcdSLAzUmTSMCQgugkGorTujQXwBNSYGbErm6HDYmS5UmBAY6t3pCo+PFW9rjHVFK+AUYWNtabu27xVqXmFGdkhe95c68uPngNSlxREaCrVtipfT5onNhoiWJYJUQmgnQEdjFIdEKrhDtHz2rNsYwEBEa4YLgw/3F/DvSODhorspqQAkgOhBq4ajiue8js7qaaYpOcNMAdqaQFjkx+c3D0irBV2SSCHU+tuuVlRUSIlS0XUTAvSpdnwXLkzM0XJT9odij/4s/8At7/XZ4rly7cP8FmT8Z5lYuq3Z5hSDidqVcvKlyzsQSDA7EkunYFy5IBW6Nic7RtK5crRIN2A9pRLZp2HwSrkDB2PqnaVJi0+z5rlyGA4YfOoIJxO34JVygYduHf5lRrX1m9/i1cuVR5Ex8WDfnQpTVy5USEdhvQ9PtJFyAK1+LtrV0fo9/gFy5NjQ+XTs+CjnDvPmuXKRjW+acfMrlyBjneaU4bly5IQx3zvVXLifZ/qXLlpETLTIvpbfirdIuTEKuC5cmB//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4" name="AutoShape 10" descr="data:image/jpeg;base64,/9j/4AAQSkZJRgABAQAAAQABAAD/2wCEAAkGBxIQEhUQERIVFRUVEBAVFRUWFhUVFRAVFRUWFxUVFRUYHSggGBolHRUVITEhJSkrLi4uFx8zODMtNygtLisBCgoKDg0OGhAQGi0gHyUrLS0tKy0tLSsrKy0tLS0tLS0tLS0tLS0tLS0rKzctLSstLS0tLS0tLS0tLS0tLS0tLf/AABEIALEBHAMBIgACEQEDEQH/xAAbAAABBQEBAAAAAAAAAAAAAAADAQIEBQYAB//EAEsQAAEDAQMHCAYHBgQFBQAAAAEAAgMRBCExBRJBUXGRoQYTIjJhgbHBQnKCstHwFFJTYpKi4TM0c7PC8QdDY9IjZISToxY1RHSD/8QAGgEAAwEBAQEAAAAAAAAAAAAAAAECAwQFBv/EADARAAICAAUCBAQFBQAAAAAAAAABAhEDBBIhMRNBMlFhcQUUkcEzgaGx8CIjJDTR/9oADAMBAAIRAxEAPwDJs/dh/Ak90rrIKSM+7Zmne53wSE0slf8Al3+6U9go551WVo4PPmvnu0vd/ubgrPCBG4HRFC3i2qfYrJmyQUJaWxZxIJBBpfePWTy2rHjW5jeKkH9pKR6MJA2kEeQS1vf+eS+4Uarkjl2fmgbQedBpSvRe27DPAvxGIK1tnt8T8HZp1Pu3Ow30WPyZZ6RtHZ8+SmBpC0hit7s1UdjWyRax+uxRxCWGsbi3sGB7lRWa3SR3NcQNWLT7JuVhFltv+YwjtZePwk+fctVJMNLLeHLLm3St9pvmFYwW5jxVrgVSMkbJ1HB3YOsNrTfwUSWC/OaS06xcr1yRFJmqMoTDIsuMoys63SGvAo0eWQU+qg0ltbbLHKKPGwi5w2FZy3ZIfGc5hLgNI6w2jSrQZQB0pfpYUS0yGrRU2PLLm3SXjX8Vbx2lrhUFQrZZo5b8Haxp2jSqeSKSA1Bu1jDv1KNTjyPSmaKV6E56qo8qg9a48E9+UGD0h3X+CmWIlvZNE5z0JzlXSZVGhpO25RpMovOFBx8VzyzMF3AtnFRpbSxuLh57lTySudi4nv8AJBIWMs35ICylym0YAngFElyk44ADioxCYQsnjzfcDpbQ92Lj4cAo5CKQmkKdTfIAiE0hEITSE0wBkJCnkJqoBqVcuTAm5L6/cVbKqyX1/ZKtl2ZfwGkeBhXUTikW5RhJf3P/AKdw3tUhnWl9WNu9o/3ID/3QfwwN9Ai1/bH78Y3Mj+Cx7P3f7o5x9nFcwa5q9zWn9EWwDP5wj0pGgfiH6oUBoGu+rHK7fSngVackoKmEa5DJ+AE3/iUqLk9K5bS/UTdKzZthDQGluAA14CibzTTge79FZGQHrNG0dE8LuCG+BjtNPWFeI+C9KXw/Gh2v2JhmIPuVr7OUEwVVpLAWUrpwvqCpGTrMJHUIXN096N9exm7bZjiNFaHUVWzZetULqZwkbzTSGyCpueWuo8dLCmJOxb+0ZFqLrsfm9YjlXk8xPZUYxzjiHBZ42rDpkt2JZeWUL7pmOiNXivXZ0CQ7pC8C7SFaAslGcxzXDW0g+CwNqiBqNbp/zxl3miWaFzZGmNxYS6Spbp6xvGlCknQRk7NjaZnRCtaitEkWVVV2u1PewMca3g1wJ3Jlmag3S8zTw2olTI6nFV9jbcFawtVIlmX5UxBtwFB0DxKHE25SuV4v7meJQ423Bedm9pEMaGpaImauIXHZIEhNIRSEwhOwAuCYQjOCG4JoARCYQilMKpADKYUQphVoBhTSnlNKoBqRKuTAm5K6/cVbKqyV1/ZKtl25fwGkeBqROSLoGYQ/uzf/AMxve0JZ3Ua865zwbTySf/HYPvw/zGpsxqANc83B5CxS592YB7VdE7XmRs3mp95bDklZaUP1YgO9x+DRvWPtnSMbB6U5O0MFPgvR8h2fMj2uO5vRHu1710/DsPXjx9Lf02/cxx5VBk9KlolovqTzzrb1WbD/AEqRk61ujIpTHSAcTrxCj27qs2H+lLZhe3aPFeRgRTzU79TuxG1hKjUttgIAc3d8Csn/AIjwMcyCRvozOYezPaQPBaDV86VV8r4c6ySu+zLJfwPbXhVTn8CLwJNciw5uzyWdl7O2QcY3t8gj2QVfF7XFpKdb2ZrqfVlHvU/qS2MdOLv9wr5+Ero6o8lhNGnQsRZmpYwug6S8sbbgrWFqr7E24K1hatYoyZlOWI6XdH4ldG24bE/loOl3R+JSxi4bF5Wd8QmNomkIpCaQuOyQJCG4I7ghuCYAXBDcEVyG5UgBFMKIUNytADKaU8phVIBhTSnFNKsBq5cuTAnZL6/cVbFVOS+v7JVqV25fwGkeBFy5IugZhmfsYx/qR8Hg+SGx3TjHbK87M8lEh6kY/wBUcKnyQLEM5zf/AK7B+M38Csktn7v7nOyyyZCX2ljReY4gfbebuObvXqMMQY0NGDQAO4UWN/w4s+dO+0kf5rs3ZGM1vG/2V6Na4WEZ7BQ1FRov1L1vhSS1S9l93+rObMb0V4CXNTqJwC9k5AGUMG7D/Sn2NvV9YeKZlLBuw/0qZk2zEta6o6wuvqb9i8rAdZmf5nZiK8JFnTD50lElsgmjmiPpwyN/EKLnsIpUaPMqZYOsdh8QunFWqDXmiI8nhmUmnE4mON/eG9L8zSksg/4kfrP90q45XWPm5XNpc2adnc4iZv5ZeCp7B149r/dK+Rw+y9TtjyXEgXRpZUka6zoNHYRcFbQtVZYRcFbxBbxMmZDlsOl3R+JToxcNiTlx1u6PxKJELhsXkZ7xiYhCY4IpCY4LhAC5CcjOQnKkIE4ITkVyE5WgBOTHJ7kxypADKY5PKGVaAaU0pxTCrQCFckXJgT8l9f2SrUqpyX1+4q1K7st4DSPAiRcUi3GYVjqNj/iv4MkPkg2V+Y17hiGRtaNZDAAPxOaukdRjTqdOdzJFb8lsn89O0U6LHmV2qrD0B+LMd7BUcRd/zc5ze8lcn/R4o4xiAAaY1ANeOce9asOc5hBF/Eqiyc6jm3YE3b1eG13Cl1KcF6nwxNYb9znx+SKWrqKYJA+4gUpeaX7aoEkVMDVeqpWczjRX5S0d/g1Ssmxuo1w+t5qPlFuHf4NVpkR+awA6/NeZhf7EvzOuX4aJxmcKV+byptkpUkY0vHeoziSpdmx7l1S4IXJ59/iNY+m9w9KOKQbY3GOT8ske5YfJ/wC0Z2F3uleq8sIBJmtP3mn1ZQY/fMR7l5XYARJQ4jOB7CBQr5fEjpx5R9b+p1Q7FtKkjOCbM5NideNoW50musGAVvEFT5PcrmFbwMWY7l11+6PxKLF1RsUbltIHOr2R4bSjxG4bF4+e8YMcUNyeShPcuEBrkFye5yE5ypCGOQnJ7ihOKtAMchuTyUNxVoBjkwpzihkq0AhTClJTSVaA4pEhK6qdAT8l9f2SrUlVGSz0/ZKtSu3L+AuPBxSVXEptV0FGBexrmgB+b+1pn9tQb+yq9A5GWQMgDriXE1cNObcANY+JXndpHRaPuze+wea9I5Ifu0fYwjdJIspp0t+7MFyXtg6zdrvNWwVXk0dNu0+a0Qke3AFevkHUH7nPjK2BjeaYJHMJ0FS22qX7279EY2h2lxG0gLu10Y6bKeebNBadJFe2maUeE57g4A0q3RhQAeSi5WvdWtcb8dDVY5HqGCjqVN94Fb9S4sKT60jecf6ESqG64/JUyyVzr9XmnQk3316KdATW81uXQ3aISoz3KfrNH1uhszjQHuJB7l5rlSKlscQAA4Z9KgmrgKgU0VrvC9K5WN6TP4kXvhef24D6Uw/8rE7c3OpvC+ezS/yV7HVAgsl5zqgncjRWd9R0Diqzk1Mc+9baIVQHWkAitfNNLy11Ggk3aAK6VcQ28UVVlujYs36zmt2itXflBVV9LKuMmVBuXJL5SWV87nPZG5zRGCc0ekAaVO2iE6OZrWVieM6mac0kOFAbiOwg17VKyZO5zZG5ofWNwoTQC7rV0UWgsMzhZwQwgNDmAOOceiQ2udpFGj5wmWXhirVLsaPajLiCZgoY3na2/wAUCRspvET9y08kpcE2GGRwzhmhtSMTU0uwp5rn+TjJ9yX6mXMU32T9yYYZvsn7lq32Z9biKd6G+zv1j4J/Ir1Ft5mVdDL9k/chOgl+yfuV5arQ9hIo0001p5UR3WaYDpta2uguqeAIQsnH1Cl5mYdBL9k/chmCX7J25aZ0Mupv4j/tQ5IpR6I/F+ifyqHS8zNGzy/ZO3Jhs832TloLRI9mIBrqI81BdlYB/NuBDiK6Dd3FP5eKDSvMqzZpvsncEw2ab7J3BaAWiqXnEdGI9BnTZpvsncEn0aX7N3BaIuTS9PpRHoKrJjHteM9paCCBXXStOBVuSolpf04v4rv5UikkraEFFbDSo4lIkJSVVgYG14N9STjLGvRORBrZx2F4/wDI8+a88teDfU8Zo16FyENYXj6spHAO/qKh+Be7OdcmlsA6Tdp81b5oPWI3FVViuIJ1u81YtmGhle9x8F6mR8D9zHG5HiCPWd36p3Ns1u4BK1ztEf5T5rs533B/2wu22Y0iNbWi6mF/kpuTRcLib9FblFtV4Bx+Wo1leAQC4i8XAV81x4f40jeXgRfQDG70e1Ogxwpd2oFkcOlSvU+CfYyM40rgV0MlFJytuLD/AKkXvrz3L7aTgarNAPFeicqqF0YdWhkYLsQSSARsND3LyPL9ktkMudIXSAUDZAKsewDo1phdoK8PNR/v6vI3jLTRocmWJsga+nSDntJFxdShFdZ6SuWQgf3KyuRuUAazNIpee3HFWrcpPd1WknQKUJ34DtNyi1ZEmm9geVyXznVHGxgGou6b+GZuUIsUyGzkZ7nvLnPdV31QaUo0agABXE0TJI1dHTBUqLTIOV4rJV8opQZ1aVoAL6dvFNsvLywCGOAzVe2Bhcc1xANBUOcBTOroWZy5kJ0zA8OeSXAU9FjQ3AU7b6mpv1IHIHJr4G2jnI82s3QzgKloHWb2YLeLShyQ7cjcutIoCDcableWdmbE0G7o5x7M7pGu9YmxPM0zInXNL+kcOiL3X66Ard2iWgrrwU4K5YTIb7qHQfmqg219B2DHTXuHxUi0nUqm3TOBxpXUqkxIq7TJV8TMTJaIW6iQDzjhp9GN1a6KrV2s181loXPfNGG383nuNAKsLxmh1dBzc8e0r6SfRpQmqB8nOoKeCh2ucAVFSdQ0IzpAK1KiWh2dc0juSbGimtcpJv8AJYuC0Z9pe+oIOdShJoAQAL8Lgtnb46B15rmu30NF5zkd/TB+6fJKv6WO90bKCei01iyWJIedzyOjWlK1vpjVYqORX1hy+5kYizAQBStSDjW9Zxq9zSV9g1pow0vPBAbMD/dAnteea0p31TWFNqIKzrVL04f4rv5Uqlc8qu19eL+K7+VIpBR2QyXzq7nFDqlzkAZW2jq+o3+az4Le8gHXTt1Pid+JlP6Vg7ZiB9xnv/otvyENJZRriiO4D/cs72SObubKyg6Mel4nWpPOP0yAe1X3aoNjjzhm6y7RXSdCnMyWNJd+VvjVerlGlB35mOKm2RSW6X12NJ96iTnGfeO5vxVg2wxjGh2kk8KBFayNuAHc0A710vGiiOm2QxewEfPVRoI3l3RaCBm1JDDTvN4Tp3g/Oz4KRC0uY5ma6jhQloofxG5cfU0yckrNnG4pEqOYMzuce0dHAuAphedSjNy5DG/pTNdUXZtXYm68CiFDyfYMYgdZe5xJ2gXFSm5IAF2a31Gtb2Y3rF42alwor6v/AILTEynKTlAySSLNDg3nYiXO6IADq6Vk7ZlOVs1WOo0sirpF0MYuB7a1pqXotv5Kwy9fOPtUWY5S5EsthYHZjnl1aB0jqChbdTV0lyzwZqXUmzWNFbkfKTpZ44nNFHvoSC+tKG/rUVeLZaJCWsaQ3ONcxlAb8S7zqjWLKsTCHZoaRgQDnD2qeamsy1G7Tv0b1m8ZdkabLhEmKMNb0ya/VaM6m04JOcaOq011uGGwYV2pH5VjHp7r/BK22tOny8VnKcn3FbIss8laiSnrszvAhR2umvIlidtzmbhQqwdK37p3Eobg06Ae5ZaRFfztovo1p9oeaC+22ln+S6usUPulWL4GnsQ3Qt0EjvCFGuwFeOUc7Os2Tva6gXf+q2OP/EJB7c34KaWH6x7ymPiJxo7aAfFaKVef1Cg9i5QxNbmtcy8kkkkOcTpJrqoNgUpmWGnDNPtY8FQzZNjdeYIz20A8KKMcnMbeGU2PkHDOVdV+f6AaaW3Nddh3gqDK6hzgaDiqN0Ljg1w7anzUSYyM9PO+6QATscNO0JxxJMZfscCCS4GmNDfuIXn7YxDMYwaht1cK3NPmtBZLaJBnA6TtBGIPaoDLPHLaHOdcGXUAveTgXHUA3509WHLZ2FXTDQyKS2VGZYoDhdvCc/JradE/m+KmjWzmSo7JVH+gOoKA6cHNKN9Bc0VqbgTQgfFJoExtofV8X8U/ypFLVW+YF0V/+Yf5UiniRV2QdwhSJC5JVIDOWjrexH4vPktlyOBEucBdzTQTqq1hHgo+RuTjZHZz2POGmjbq00dp3r0XJOTIowAGNFBcMaKVhuTXoc9ArCXeiCTU4Aml50hW8Ngmdi2nrO/uVOsRBIbgrRsYC78PBtEOVFVFkh3pPA7AK8SfJSmZLjGOc7aaeFFOXLoWFFEamAbZ2MwY0dwrvRQoOUrYyOmc8C7Sb9yr3cp4mijWuedmaO8m/goeJCDpuilFvgvs1cWhZK08pZXXNzWbKOO83cFXPylK49J5dtwWEs7hrhWWsKRrLTbGDTXZesNy9BnMYBoGseaEYlxbu6nFWDLZs7b1X5WBkILdDaaBpXJiY3UVGkYUzEy5KkGFD3qLLZ5G4tdTZULUStpiguKx6aLoyufRPbanDT4LRvaDiAdoqor7BEfQHdcl0woqm251cSpAyo8ad5RZMksOBI4qO/I7tDwdqnpCokR5VOkojcr10cVVyZPlHo12FAeHtxaRtCXTYqNAMpt70rLc0rNGZEbaSNKnSwNLz4xJG9CltQ0Hcs/z5N5KSa1EAmuAKaiwLK0Ww4VVXPIce1OEucK7EGc3FaRiBTWe0mK1Paeq4hw79KuY3ND3OqKupXurQ7jwVO8NldVzRUXBwJF2nbepsNgJvEh7w0+VV1yStPjYUU0XEcg18QpLCPkKoZY5R6TD7Lm8alPbFMMYwfVfU7iAoo0tFy1w18UR5uOw+CphaXtxjlb3B3uEpzMpNGLqeu0t94BKmGwGSEjMdW4Prva4ealRypxtLJGkAsdh1SDp7EscA1JrjcoI2VPEiaIF3MdqBHpcZAU2zyX9yzjsrN9EE7bh8UM5UlOBDbvRx3lPqJGWls3WTZgHguIAAcSSaAXa1ItfKayx3c5nnUzpfm6vFebPc5xq8k7TgkcqWblFVFB0k+TYWrlqTdFEB2vNTT1R8VTWrlDaJLjKfVAzKdl2I21VMXFIJKLGWYxJcstYcV2JP0oaa6a6t6e20A4HcoD5ATghvk+dW5YlUWzZQmutoAwr5Kqq6l7rtRx2XU8UN0jjiCewGlNoVUItBlBx6rb+G9BmtDzt7FEjlpiRsOhPzgb617dCKGQbXaJToHG9Vslte04EbCr92a6674qNJZm6U06GU7ctEYkHaKKQzLAOLdxqnT2BpUCbJY0cFakhUWseUIz6VNtykNkBwIOw1WdOTZG6d96HmvabxuuT2A09Uiz7Lc9ulw23qTHlU6aHgUUIspIGOxaD3BRpMmRH0abCUjMptOII4ozbWw4OHfd4pUBBkyMNDz3gHwoodqyPLQhhYail5I8ir+qSqEhUZWxVDAHYgUPaW3HiFGyja6dAe0ezUnWqUxAt9IueR2AuJrxUKzwF2Pf2rWEN3JkpB7I0FXFmiooEcIGjUpLGjQpk7LSLVje1GDFXR52g8fiiRyuBWQyeGriEFlq1tPdT9Eotbdnz2I3AdHA00cWtrroEcRjUmWcgio+sVIotBDAwJc1PouogCXa7FOy9jucGo0D9+DuChRTAuzTnZ2lp6J20OhaUlOfY45W0kaHatYOsHEHYhxTJUim5zNx/skNoB0qYOSU0hP0d4fQdSQ0Oxsnx3qltbZYX83Ox0L9DXimd2td1XbQSoeHJK+xSkmTTK0X1+d3YudaLrgTwHEKJCNdTUYmiIXgLO0VQQB7uzZQAbSlzQMPK9NEugVS/FADmpRU4fPcmtGhPrT5qigGPZdQoRgGsjYa8CjPlA0dyiutPZ87EAOZERjfw160vPXV0aa3ccEJs4OivgklaXdYmmqlw+PerEFBLurhrRowBt1qIWUvqRsxT2vII07fn58JtBRLlZqQXWYHQl+k0Fc091+jsvT2WgHSPn5qqAhTWAalDmyWNSuOeCdcdSLAzUmTSMCQgugkGorTujQXwBNSYGbErm6HDYmS5UmBAY6t3pCo+PFW9rjHVFK+AUYWNtabu27xVqXmFGdkhe95c68uPngNSlxREaCrVtipfT5onNhoiWJYJUQmgnQEdjFIdEKrhDtHz2rNsYwEBEa4YLgw/3F/DvSODhorspqQAkgOhBq4ajiue8js7qaaYpOcNMAdqaQFjkx+c3D0irBV2SSCHU+tuuVlRUSIlS0XUTAvSpdnwXLkzM0XJT9odij/4s/8At7/XZ4rly7cP8FmT8Z5lYuq3Z5hSDidqVcvKlyzsQSDA7EkunYFy5IBW6Nic7RtK5crRIN2A9pRLZp2HwSrkDB2PqnaVJi0+z5rlyGA4YfOoIJxO34JVygYduHf5lRrX1m9/i1cuVR5Ex8WDfnQpTVy5USEdhvQ9PtJFyAK1+LtrV0fo9/gFy5NjQ+XTs+CjnDvPmuXKRjW+acfMrlyBjneaU4bly5IQx3zvVXLifZ/qXLlpETLTIvpbfirdIuTEKuC5cmB//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6" name="AutoShape 12" descr="data:image/jpeg;base64,/9j/4AAQSkZJRgABAQAAAQABAAD/2wCEAAkGBxIQEhUQERIVFRUVEBAVFRUWFhUVFRAVFRUWFxUVFRUYHSggGBolHRUVITEhJSkrLi4uFx8zODMtNygtLisBCgoKDg0OGhAQGi0gHyUrLS0tKy0tLSsrKy0tLS0tLS0tLS0tLS0tLS0rKzctLSstLS0tLS0tLS0tLS0tLS0tLf/AABEIALEBHAMBIgACEQEDEQH/xAAbAAABBQEBAAAAAAAAAAAAAAADAQIEBQYAB//EAEsQAAEDAQMHCAYHBgQFBQAAAAEAAgMRBCExBRJBUXGRoQYTIjJhgbHBQnKCstHwFFJTYpKi4TM0c7PC8QdDY9IjZISToxY1RHSD/8QAGgEAAwEBAQEAAAAAAAAAAAAAAAECAwQFBv/EADARAAICAAUCBAQFBQAAAAAAAAABAhEDBBIhMRNBMlFhcQUUkcEzgaGx8CIjJDTR/9oADAMBAAIRAxEAPwDJs/dh/Ak90rrIKSM+7Zmne53wSE0slf8Al3+6U9go551WVo4PPmvnu0vd/ubgrPCBG4HRFC3i2qfYrJmyQUJaWxZxIJBBpfePWTy2rHjW5jeKkH9pKR6MJA2kEeQS1vf+eS+4Uarkjl2fmgbQedBpSvRe27DPAvxGIK1tnt8T8HZp1Pu3Ow30WPyZZ6RtHZ8+SmBpC0hit7s1UdjWyRax+uxRxCWGsbi3sGB7lRWa3SR3NcQNWLT7JuVhFltv+YwjtZePwk+fctVJMNLLeHLLm3St9pvmFYwW5jxVrgVSMkbJ1HB3YOsNrTfwUSWC/OaS06xcr1yRFJmqMoTDIsuMoys63SGvAo0eWQU+qg0ltbbLHKKPGwi5w2FZy3ZIfGc5hLgNI6w2jSrQZQB0pfpYUS0yGrRU2PLLm3SXjX8Vbx2lrhUFQrZZo5b8Haxp2jSqeSKSA1Bu1jDv1KNTjyPSmaKV6E56qo8qg9a48E9+UGD0h3X+CmWIlvZNE5z0JzlXSZVGhpO25RpMovOFBx8VzyzMF3AtnFRpbSxuLh57lTySudi4nv8AJBIWMs35ICylym0YAngFElyk44ADioxCYQsnjzfcDpbQ92Lj4cAo5CKQmkKdTfIAiE0hEITSE0wBkJCnkJqoBqVcuTAm5L6/cVbKqyX1/ZKtl2ZfwGkeBhXUTikW5RhJf3P/AKdw3tUhnWl9WNu9o/3ID/3QfwwN9Ai1/bH78Y3Mj+Cx7P3f7o5x9nFcwa5q9zWn9EWwDP5wj0pGgfiH6oUBoGu+rHK7fSngVackoKmEa5DJ+AE3/iUqLk9K5bS/UTdKzZthDQGluAA14CibzTTge79FZGQHrNG0dE8LuCG+BjtNPWFeI+C9KXw/Gh2v2JhmIPuVr7OUEwVVpLAWUrpwvqCpGTrMJHUIXN096N9exm7bZjiNFaHUVWzZetULqZwkbzTSGyCpueWuo8dLCmJOxb+0ZFqLrsfm9YjlXk8xPZUYxzjiHBZ42rDpkt2JZeWUL7pmOiNXivXZ0CQ7pC8C7SFaAslGcxzXDW0g+CwNqiBqNbp/zxl3miWaFzZGmNxYS6Spbp6xvGlCknQRk7NjaZnRCtaitEkWVVV2u1PewMca3g1wJ3Jlmag3S8zTw2olTI6nFV9jbcFawtVIlmX5UxBtwFB0DxKHE25SuV4v7meJQ423Bedm9pEMaGpaImauIXHZIEhNIRSEwhOwAuCYQjOCG4JoARCYQilMKpADKYUQphVoBhTSnlNKoBqRKuTAm5K6/cVbKqyV1/ZKtl25fwGkeBqROSLoGYQ/uzf/AMxve0JZ3Ua865zwbTySf/HYPvw/zGpsxqANc83B5CxS592YB7VdE7XmRs3mp95bDklZaUP1YgO9x+DRvWPtnSMbB6U5O0MFPgvR8h2fMj2uO5vRHu1710/DsPXjx9Lf02/cxx5VBk9KlolovqTzzrb1WbD/AEqRk61ujIpTHSAcTrxCj27qs2H+lLZhe3aPFeRgRTzU79TuxG1hKjUttgIAc3d8Csn/AIjwMcyCRvozOYezPaQPBaDV86VV8r4c6ySu+zLJfwPbXhVTn8CLwJNciw5uzyWdl7O2QcY3t8gj2QVfF7XFpKdb2ZrqfVlHvU/qS2MdOLv9wr5+Ero6o8lhNGnQsRZmpYwug6S8sbbgrWFqr7E24K1hatYoyZlOWI6XdH4ldG24bE/loOl3R+JSxi4bF5Wd8QmNomkIpCaQuOyQJCG4I7ghuCYAXBDcEVyG5UgBFMKIUNytADKaU8phVIBhTSnFNKsBq5cuTAnZL6/cVbFVOS+v7JVqV25fwGkeBFy5IugZhmfsYx/qR8Hg+SGx3TjHbK87M8lEh6kY/wBUcKnyQLEM5zf/AK7B+M38Csktn7v7nOyyyZCX2ljReY4gfbebuObvXqMMQY0NGDQAO4UWN/w4s+dO+0kf5rs3ZGM1vG/2V6Na4WEZ7BQ1FRov1L1vhSS1S9l93+rObMb0V4CXNTqJwC9k5AGUMG7D/Sn2NvV9YeKZlLBuw/0qZk2zEta6o6wuvqb9i8rAdZmf5nZiK8JFnTD50lElsgmjmiPpwyN/EKLnsIpUaPMqZYOsdh8QunFWqDXmiI8nhmUmnE4mON/eG9L8zSksg/4kfrP90q45XWPm5XNpc2adnc4iZv5ZeCp7B149r/dK+Rw+y9TtjyXEgXRpZUka6zoNHYRcFbQtVZYRcFbxBbxMmZDlsOl3R+JToxcNiTlx1u6PxKJELhsXkZ7xiYhCY4IpCY4LhAC5CcjOQnKkIE4ITkVyE5WgBOTHJ7kxypADKY5PKGVaAaU0pxTCrQCFckXJgT8l9f2SrUqpyX1+4q1K7st4DSPAiRcUi3GYVjqNj/iv4MkPkg2V+Y17hiGRtaNZDAAPxOaukdRjTqdOdzJFb8lsn89O0U6LHmV2qrD0B+LMd7BUcRd/zc5ze8lcn/R4o4xiAAaY1ANeOce9asOc5hBF/Eqiyc6jm3YE3b1eG13Cl1KcF6nwxNYb9znx+SKWrqKYJA+4gUpeaX7aoEkVMDVeqpWczjRX5S0d/g1Ssmxuo1w+t5qPlFuHf4NVpkR+awA6/NeZhf7EvzOuX4aJxmcKV+byptkpUkY0vHeoziSpdmx7l1S4IXJ59/iNY+m9w9KOKQbY3GOT8ske5YfJ/wC0Z2F3uleq8sIBJmtP3mn1ZQY/fMR7l5XYARJQ4jOB7CBQr5fEjpx5R9b+p1Q7FtKkjOCbM5NideNoW50musGAVvEFT5PcrmFbwMWY7l11+6PxKLF1RsUbltIHOr2R4bSjxG4bF4+e8YMcUNyeShPcuEBrkFye5yE5ypCGOQnJ7ihOKtAMchuTyUNxVoBjkwpzihkq0AhTClJTSVaA4pEhK6qdAT8l9f2SrUlVGSz0/ZKtSu3L+AuPBxSVXEptV0FGBexrmgB+b+1pn9tQb+yq9A5GWQMgDriXE1cNObcANY+JXndpHRaPuze+wea9I5Ifu0fYwjdJIspp0t+7MFyXtg6zdrvNWwVXk0dNu0+a0Qke3AFevkHUH7nPjK2BjeaYJHMJ0FS22qX7279EY2h2lxG0gLu10Y6bKeebNBadJFe2maUeE57g4A0q3RhQAeSi5WvdWtcb8dDVY5HqGCjqVN94Fb9S4sKT60jecf6ESqG64/JUyyVzr9XmnQk3316KdATW81uXQ3aISoz3KfrNH1uhszjQHuJB7l5rlSKlscQAA4Z9KgmrgKgU0VrvC9K5WN6TP4kXvhef24D6Uw/8rE7c3OpvC+ezS/yV7HVAgsl5zqgncjRWd9R0Diqzk1Mc+9baIVQHWkAitfNNLy11Ggk3aAK6VcQ28UVVlujYs36zmt2itXflBVV9LKuMmVBuXJL5SWV87nPZG5zRGCc0ekAaVO2iE6OZrWVieM6mac0kOFAbiOwg17VKyZO5zZG5ofWNwoTQC7rV0UWgsMzhZwQwgNDmAOOceiQ2udpFGj5wmWXhirVLsaPajLiCZgoY3na2/wAUCRspvET9y08kpcE2GGRwzhmhtSMTU0uwp5rn+TjJ9yX6mXMU32T9yYYZvsn7lq32Z9biKd6G+zv1j4J/Ir1Ft5mVdDL9k/chOgl+yfuV5arQ9hIo0001p5UR3WaYDpta2uguqeAIQsnH1Cl5mYdBL9k/chmCX7J25aZ0Mupv4j/tQ5IpR6I/F+ifyqHS8zNGzy/ZO3Jhs832TloLRI9mIBrqI81BdlYB/NuBDiK6Dd3FP5eKDSvMqzZpvsncEw2ab7J3BaAWiqXnEdGI9BnTZpvsncEn0aX7N3BaIuTS9PpRHoKrJjHteM9paCCBXXStOBVuSolpf04v4rv5UikkraEFFbDSo4lIkJSVVgYG14N9STjLGvRORBrZx2F4/wDI8+a88teDfU8Zo16FyENYXj6spHAO/qKh+Be7OdcmlsA6Tdp81b5oPWI3FVViuIJ1u81YtmGhle9x8F6mR8D9zHG5HiCPWd36p3Ns1u4BK1ztEf5T5rs533B/2wu22Y0iNbWi6mF/kpuTRcLib9FblFtV4Bx+Wo1leAQC4i8XAV81x4f40jeXgRfQDG70e1Ogxwpd2oFkcOlSvU+CfYyM40rgV0MlFJytuLD/AKkXvrz3L7aTgarNAPFeicqqF0YdWhkYLsQSSARsND3LyPL9ktkMudIXSAUDZAKsewDo1phdoK8PNR/v6vI3jLTRocmWJsga+nSDntJFxdShFdZ6SuWQgf3KyuRuUAazNIpee3HFWrcpPd1WknQKUJ34DtNyi1ZEmm9geVyXznVHGxgGou6b+GZuUIsUyGzkZ7nvLnPdV31QaUo0agABXE0TJI1dHTBUqLTIOV4rJV8opQZ1aVoAL6dvFNsvLywCGOAzVe2Bhcc1xANBUOcBTOroWZy5kJ0zA8OeSXAU9FjQ3AU7b6mpv1IHIHJr4G2jnI82s3QzgKloHWb2YLeLShyQ7cjcutIoCDcableWdmbE0G7o5x7M7pGu9YmxPM0zInXNL+kcOiL3X66Ard2iWgrrwU4K5YTIb7qHQfmqg219B2DHTXuHxUi0nUqm3TOBxpXUqkxIq7TJV8TMTJaIW6iQDzjhp9GN1a6KrV2s181loXPfNGG383nuNAKsLxmh1dBzc8e0r6SfRpQmqB8nOoKeCh2ucAVFSdQ0IzpAK1KiWh2dc0juSbGimtcpJv8AJYuC0Z9pe+oIOdShJoAQAL8Lgtnb46B15rmu30NF5zkd/TB+6fJKv6WO90bKCei01iyWJIedzyOjWlK1vpjVYqORX1hy+5kYizAQBStSDjW9Zxq9zSV9g1pow0vPBAbMD/dAnteea0p31TWFNqIKzrVL04f4rv5Uqlc8qu19eL+K7+VIpBR2QyXzq7nFDqlzkAZW2jq+o3+az4Le8gHXTt1Pid+JlP6Vg7ZiB9xnv/otvyENJZRriiO4D/cs72SObubKyg6Mel4nWpPOP0yAe1X3aoNjjzhm6y7RXSdCnMyWNJd+VvjVerlGlB35mOKm2RSW6X12NJ96iTnGfeO5vxVg2wxjGh2kk8KBFayNuAHc0A710vGiiOm2QxewEfPVRoI3l3RaCBm1JDDTvN4Tp3g/Oz4KRC0uY5ma6jhQloofxG5cfU0yckrNnG4pEqOYMzuce0dHAuAphedSjNy5DG/pTNdUXZtXYm68CiFDyfYMYgdZe5xJ2gXFSm5IAF2a31Gtb2Y3rF42alwor6v/AILTEynKTlAySSLNDg3nYiXO6IADq6Vk7ZlOVs1WOo0sirpF0MYuB7a1pqXotv5Kwy9fOPtUWY5S5EsthYHZjnl1aB0jqChbdTV0lyzwZqXUmzWNFbkfKTpZ44nNFHvoSC+tKG/rUVeLZaJCWsaQ3ONcxlAb8S7zqjWLKsTCHZoaRgQDnD2qeamsy1G7Tv0b1m8ZdkabLhEmKMNb0ya/VaM6m04JOcaOq011uGGwYV2pH5VjHp7r/BK22tOny8VnKcn3FbIss8laiSnrszvAhR2umvIlidtzmbhQqwdK37p3Eobg06Ae5ZaRFfztovo1p9oeaC+22ln+S6usUPulWL4GnsQ3Qt0EjvCFGuwFeOUc7Os2Tva6gXf+q2OP/EJB7c34KaWH6x7ymPiJxo7aAfFaKVef1Cg9i5QxNbmtcy8kkkkOcTpJrqoNgUpmWGnDNPtY8FQzZNjdeYIz20A8KKMcnMbeGU2PkHDOVdV+f6AaaW3Nddh3gqDK6hzgaDiqN0Ljg1w7anzUSYyM9PO+6QATscNO0JxxJMZfscCCS4GmNDfuIXn7YxDMYwaht1cK3NPmtBZLaJBnA6TtBGIPaoDLPHLaHOdcGXUAveTgXHUA3509WHLZ2FXTDQyKS2VGZYoDhdvCc/JradE/m+KmjWzmSo7JVH+gOoKA6cHNKN9Bc0VqbgTQgfFJoExtofV8X8U/ypFLVW+YF0V/+Yf5UiniRV2QdwhSJC5JVIDOWjrexH4vPktlyOBEucBdzTQTqq1hHgo+RuTjZHZz2POGmjbq00dp3r0XJOTIowAGNFBcMaKVhuTXoc9ArCXeiCTU4Aml50hW8Ngmdi2nrO/uVOsRBIbgrRsYC78PBtEOVFVFkh3pPA7AK8SfJSmZLjGOc7aaeFFOXLoWFFEamAbZ2MwY0dwrvRQoOUrYyOmc8C7Sb9yr3cp4mijWuedmaO8m/goeJCDpuilFvgvs1cWhZK08pZXXNzWbKOO83cFXPylK49J5dtwWEs7hrhWWsKRrLTbGDTXZesNy9BnMYBoGseaEYlxbu6nFWDLZs7b1X5WBkILdDaaBpXJiY3UVGkYUzEy5KkGFD3qLLZ5G4tdTZULUStpiguKx6aLoyufRPbanDT4LRvaDiAdoqor7BEfQHdcl0woqm251cSpAyo8ad5RZMksOBI4qO/I7tDwdqnpCokR5VOkojcr10cVVyZPlHo12FAeHtxaRtCXTYqNAMpt70rLc0rNGZEbaSNKnSwNLz4xJG9CltQ0Hcs/z5N5KSa1EAmuAKaiwLK0Ww4VVXPIce1OEucK7EGc3FaRiBTWe0mK1Paeq4hw79KuY3ND3OqKupXurQ7jwVO8NldVzRUXBwJF2nbepsNgJvEh7w0+VV1yStPjYUU0XEcg18QpLCPkKoZY5R6TD7Lm8alPbFMMYwfVfU7iAoo0tFy1w18UR5uOw+CphaXtxjlb3B3uEpzMpNGLqeu0t94BKmGwGSEjMdW4Prva4ealRypxtLJGkAsdh1SDp7EscA1JrjcoI2VPEiaIF3MdqBHpcZAU2zyX9yzjsrN9EE7bh8UM5UlOBDbvRx3lPqJGWls3WTZgHguIAAcSSaAXa1ItfKayx3c5nnUzpfm6vFebPc5xq8k7TgkcqWblFVFB0k+TYWrlqTdFEB2vNTT1R8VTWrlDaJLjKfVAzKdl2I21VMXFIJKLGWYxJcstYcV2JP0oaa6a6t6e20A4HcoD5ATghvk+dW5YlUWzZQmutoAwr5Kqq6l7rtRx2XU8UN0jjiCewGlNoVUItBlBx6rb+G9BmtDzt7FEjlpiRsOhPzgb617dCKGQbXaJToHG9Vslte04EbCr92a6674qNJZm6U06GU7ctEYkHaKKQzLAOLdxqnT2BpUCbJY0cFakhUWseUIz6VNtykNkBwIOw1WdOTZG6d96HmvabxuuT2A09Uiz7Lc9ulw23qTHlU6aHgUUIspIGOxaD3BRpMmRH0abCUjMptOII4ozbWw4OHfd4pUBBkyMNDz3gHwoodqyPLQhhYail5I8ir+qSqEhUZWxVDAHYgUPaW3HiFGyja6dAe0ezUnWqUxAt9IueR2AuJrxUKzwF2Pf2rWEN3JkpB7I0FXFmiooEcIGjUpLGjQpk7LSLVje1GDFXR52g8fiiRyuBWQyeGriEFlq1tPdT9Eotbdnz2I3AdHA00cWtrroEcRjUmWcgio+sVIotBDAwJc1PouogCXa7FOy9jucGo0D9+DuChRTAuzTnZ2lp6J20OhaUlOfY45W0kaHatYOsHEHYhxTJUim5zNx/skNoB0qYOSU0hP0d4fQdSQ0Oxsnx3qltbZYX83Ox0L9DXimd2td1XbQSoeHJK+xSkmTTK0X1+d3YudaLrgTwHEKJCNdTUYmiIXgLO0VQQB7uzZQAbSlzQMPK9NEugVS/FADmpRU4fPcmtGhPrT5qigGPZdQoRgGsjYa8CjPlA0dyiutPZ87EAOZERjfw160vPXV0aa3ccEJs4OivgklaXdYmmqlw+PerEFBLurhrRowBt1qIWUvqRsxT2vII07fn58JtBRLlZqQXWYHQl+k0Fc091+jsvT2WgHSPn5qqAhTWAalDmyWNSuOeCdcdSLAzUmTSMCQgugkGorTujQXwBNSYGbErm6HDYmS5UmBAY6t3pCo+PFW9rjHVFK+AUYWNtabu27xVqXmFGdkhe95c68uPngNSlxREaCrVtipfT5onNhoiWJYJUQmgnQEdjFIdEKrhDtHz2rNsYwEBEa4YLgw/3F/DvSODhorspqQAkgOhBq4ajiue8js7qaaYpOcNMAdqaQFjkx+c3D0irBV2SSCHU+tuuVlRUSIlS0XUTAvSpdnwXLkzM0XJT9odij/4s/8At7/XZ4rly7cP8FmT8Z5lYuq3Z5hSDidqVcvKlyzsQSDA7EkunYFy5IBW6Nic7RtK5crRIN2A9pRLZp2HwSrkDB2PqnaVJi0+z5rlyGA4YfOoIJxO34JVygYduHf5lRrX1m9/i1cuVR5Ex8WDfnQpTVy5USEdhvQ9PtJFyAK1+LtrV0fo9/gFy5NjQ+XTs+CjnDvPmuXKRjW+acfMrlyBjneaU4bly5IQx3zvVXLifZ/qXLlpETLTIvpbfirdIuTEKuC5cmB//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8" name="Рисунок 7" descr="images.jpg"/>
          <p:cNvPicPr>
            <a:picLocks noChangeAspect="1"/>
          </p:cNvPicPr>
          <p:nvPr/>
        </p:nvPicPr>
        <p:blipFill>
          <a:blip r:embed="rId2" cstate="print"/>
          <a:stretch>
            <a:fillRect/>
          </a:stretch>
        </p:blipFill>
        <p:spPr>
          <a:xfrm>
            <a:off x="785786" y="357166"/>
            <a:ext cx="4011829" cy="2857520"/>
          </a:xfrm>
          <a:prstGeom prst="rect">
            <a:avLst/>
          </a:prstGeom>
        </p:spPr>
      </p:pic>
      <p:pic>
        <p:nvPicPr>
          <p:cNvPr id="9" name="Рисунок 8" descr="Interior_Room_in_shades_of_green_031601_.jpg"/>
          <p:cNvPicPr>
            <a:picLocks noChangeAspect="1"/>
          </p:cNvPicPr>
          <p:nvPr/>
        </p:nvPicPr>
        <p:blipFill>
          <a:blip r:embed="rId3" cstate="print"/>
          <a:stretch>
            <a:fillRect/>
          </a:stretch>
        </p:blipFill>
        <p:spPr>
          <a:xfrm>
            <a:off x="4929190" y="428604"/>
            <a:ext cx="4214810" cy="2777133"/>
          </a:xfrm>
          <a:prstGeom prst="rect">
            <a:avLst/>
          </a:prstGeom>
        </p:spPr>
      </p:pic>
      <p:pic>
        <p:nvPicPr>
          <p:cNvPr id="10" name="Рисунок 9" descr="ВП_комната_кульчицкой_2.jpg"/>
          <p:cNvPicPr>
            <a:picLocks noChangeAspect="1"/>
          </p:cNvPicPr>
          <p:nvPr/>
        </p:nvPicPr>
        <p:blipFill>
          <a:blip r:embed="rId4" cstate="print"/>
          <a:stretch>
            <a:fillRect/>
          </a:stretch>
        </p:blipFill>
        <p:spPr>
          <a:xfrm>
            <a:off x="4857752" y="3357562"/>
            <a:ext cx="4090630" cy="3112060"/>
          </a:xfrm>
          <a:prstGeom prst="rect">
            <a:avLst/>
          </a:prstGeom>
        </p:spPr>
      </p:pic>
      <p:pic>
        <p:nvPicPr>
          <p:cNvPr id="11" name="Рисунок 10" descr="Interior_Room_with_fireplace_031509_.jpg"/>
          <p:cNvPicPr>
            <a:picLocks noChangeAspect="1"/>
          </p:cNvPicPr>
          <p:nvPr/>
        </p:nvPicPr>
        <p:blipFill>
          <a:blip r:embed="rId5" cstate="print"/>
          <a:stretch>
            <a:fillRect/>
          </a:stretch>
        </p:blipFill>
        <p:spPr>
          <a:xfrm>
            <a:off x="857224" y="3357562"/>
            <a:ext cx="3929090" cy="2955747"/>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0"/>
            <a:ext cx="5493846" cy="714356"/>
          </a:xfrm>
        </p:spPr>
        <p:txBody>
          <a:bodyPr>
            <a:normAutofit fontScale="90000"/>
          </a:bodyPr>
          <a:lstStyle/>
          <a:p>
            <a:r>
              <a:rPr lang="en-US" dirty="0" smtClean="0"/>
              <a:t>prepositions</a:t>
            </a:r>
            <a:endParaRPr lang="ru-RU" dirty="0"/>
          </a:p>
        </p:txBody>
      </p:sp>
      <p:sp>
        <p:nvSpPr>
          <p:cNvPr id="3" name="Содержимое 2"/>
          <p:cNvSpPr>
            <a:spLocks noGrp="1"/>
          </p:cNvSpPr>
          <p:nvPr>
            <p:ph idx="1"/>
          </p:nvPr>
        </p:nvSpPr>
        <p:spPr>
          <a:xfrm>
            <a:off x="0" y="1071546"/>
            <a:ext cx="9144000" cy="5176854"/>
          </a:xfrm>
        </p:spPr>
        <p:txBody>
          <a:bodyPr>
            <a:noAutofit/>
          </a:bodyPr>
          <a:lstStyle/>
          <a:p>
            <a:pPr>
              <a:buNone/>
            </a:pPr>
            <a:r>
              <a:rPr lang="en-US" b="1" dirty="0" smtClean="0"/>
              <a:t>On – </a:t>
            </a:r>
            <a:r>
              <a:rPr lang="ru-RU" b="1" dirty="0" smtClean="0"/>
              <a:t>на                             </a:t>
            </a:r>
            <a:r>
              <a:rPr lang="en-US" b="1" dirty="0" smtClean="0"/>
              <a:t>in the middle – </a:t>
            </a:r>
            <a:r>
              <a:rPr lang="ru-RU" b="1" dirty="0" smtClean="0"/>
              <a:t>в середине</a:t>
            </a:r>
            <a:endParaRPr lang="en-US" b="1" dirty="0" smtClean="0"/>
          </a:p>
          <a:p>
            <a:pPr>
              <a:buNone/>
            </a:pPr>
            <a:r>
              <a:rPr lang="en-US" b="1" dirty="0" smtClean="0"/>
              <a:t>In</a:t>
            </a:r>
            <a:r>
              <a:rPr lang="ru-RU" b="1" dirty="0" smtClean="0"/>
              <a:t> – в (внутри)</a:t>
            </a:r>
            <a:r>
              <a:rPr lang="en-US" b="1" dirty="0" smtClean="0"/>
              <a:t>      </a:t>
            </a:r>
            <a:r>
              <a:rPr lang="ru-RU" b="1" dirty="0" smtClean="0"/>
              <a:t>        </a:t>
            </a:r>
            <a:r>
              <a:rPr lang="en-US" b="1" dirty="0" smtClean="0"/>
              <a:t>on the right of - </a:t>
            </a:r>
            <a:r>
              <a:rPr lang="ru-RU" b="1" dirty="0" smtClean="0"/>
              <a:t>справа</a:t>
            </a:r>
            <a:endParaRPr lang="en-US" b="1" dirty="0" smtClean="0"/>
          </a:p>
          <a:p>
            <a:pPr>
              <a:buNone/>
            </a:pPr>
            <a:r>
              <a:rPr lang="en-US" b="1" dirty="0" smtClean="0"/>
              <a:t>Under</a:t>
            </a:r>
            <a:r>
              <a:rPr lang="ru-RU" b="1" dirty="0" smtClean="0"/>
              <a:t> – под</a:t>
            </a:r>
            <a:r>
              <a:rPr lang="en-US" b="1" dirty="0" smtClean="0"/>
              <a:t>         </a:t>
            </a:r>
            <a:r>
              <a:rPr lang="ru-RU" b="1" dirty="0" smtClean="0"/>
              <a:t>       </a:t>
            </a:r>
            <a:r>
              <a:rPr lang="en-US" b="1" dirty="0" smtClean="0"/>
              <a:t>on the left of - </a:t>
            </a:r>
            <a:r>
              <a:rPr lang="ru-RU" b="1" dirty="0" smtClean="0"/>
              <a:t>слева</a:t>
            </a:r>
            <a:endParaRPr lang="en-US" b="1" dirty="0" smtClean="0"/>
          </a:p>
          <a:p>
            <a:pPr>
              <a:buNone/>
            </a:pPr>
            <a:r>
              <a:rPr lang="en-US" b="1" dirty="0" smtClean="0"/>
              <a:t>At</a:t>
            </a:r>
            <a:r>
              <a:rPr lang="ru-RU" b="1" dirty="0" smtClean="0"/>
              <a:t> – у (около)</a:t>
            </a:r>
            <a:r>
              <a:rPr lang="en-US" b="1" dirty="0" smtClean="0"/>
              <a:t> </a:t>
            </a:r>
            <a:r>
              <a:rPr lang="ru-RU" b="1" dirty="0" smtClean="0"/>
              <a:t>               </a:t>
            </a:r>
            <a:r>
              <a:rPr lang="en-US" b="1" dirty="0" smtClean="0"/>
              <a:t>Behind – </a:t>
            </a:r>
            <a:r>
              <a:rPr lang="ru-RU" b="1" dirty="0" smtClean="0"/>
              <a:t>за</a:t>
            </a:r>
            <a:r>
              <a:rPr lang="en-US" b="1" dirty="0" smtClean="0"/>
              <a:t> (</a:t>
            </a:r>
            <a:r>
              <a:rPr lang="ru-RU" b="1" dirty="0" smtClean="0"/>
              <a:t>позади</a:t>
            </a:r>
            <a:r>
              <a:rPr lang="en-US" b="1" dirty="0" smtClean="0"/>
              <a:t>)</a:t>
            </a:r>
          </a:p>
          <a:p>
            <a:pPr>
              <a:buNone/>
            </a:pPr>
            <a:r>
              <a:rPr lang="en-US" b="1" dirty="0" smtClean="0"/>
              <a:t>In front of – </a:t>
            </a:r>
            <a:r>
              <a:rPr lang="ru-RU" b="1" dirty="0" smtClean="0"/>
              <a:t>перед      </a:t>
            </a:r>
            <a:r>
              <a:rPr lang="en-US" b="1" dirty="0" smtClean="0"/>
              <a:t>Among </a:t>
            </a:r>
            <a:r>
              <a:rPr lang="ru-RU" b="1" dirty="0" smtClean="0"/>
              <a:t>– среди</a:t>
            </a:r>
            <a:endParaRPr lang="en-US" b="1" dirty="0" smtClean="0"/>
          </a:p>
          <a:p>
            <a:pPr>
              <a:buNone/>
            </a:pPr>
            <a:r>
              <a:rPr lang="en-US" b="1" dirty="0" smtClean="0"/>
              <a:t>Over</a:t>
            </a:r>
            <a:r>
              <a:rPr lang="ru-RU" b="1" dirty="0" smtClean="0"/>
              <a:t> </a:t>
            </a:r>
            <a:r>
              <a:rPr lang="en-US" b="1" dirty="0" smtClean="0"/>
              <a:t>/above</a:t>
            </a:r>
            <a:r>
              <a:rPr lang="ru-RU" b="1" dirty="0" smtClean="0"/>
              <a:t>– над (выше)</a:t>
            </a:r>
            <a:endParaRPr lang="en-US" b="1" dirty="0" smtClean="0"/>
          </a:p>
          <a:p>
            <a:pPr>
              <a:buNone/>
            </a:pPr>
            <a:r>
              <a:rPr lang="en-US" b="1" dirty="0" smtClean="0"/>
              <a:t>Near</a:t>
            </a:r>
            <a:r>
              <a:rPr lang="ru-RU" b="1" dirty="0" smtClean="0"/>
              <a:t> - рядом</a:t>
            </a:r>
            <a:r>
              <a:rPr lang="en-US" b="1" dirty="0" smtClean="0"/>
              <a:t> </a:t>
            </a:r>
          </a:p>
          <a:p>
            <a:pPr>
              <a:buNone/>
            </a:pPr>
            <a:r>
              <a:rPr lang="en-US" b="1" dirty="0" smtClean="0"/>
              <a:t>Next to</a:t>
            </a:r>
            <a:r>
              <a:rPr lang="ru-RU" b="1" dirty="0" smtClean="0"/>
              <a:t> – следующий после</a:t>
            </a:r>
            <a:endParaRPr lang="en-US" b="1" dirty="0" smtClean="0"/>
          </a:p>
          <a:p>
            <a:pPr>
              <a:buNone/>
            </a:pPr>
            <a:r>
              <a:rPr lang="en-US" b="1" dirty="0" smtClean="0"/>
              <a:t>Between</a:t>
            </a:r>
            <a:r>
              <a:rPr lang="ru-RU" b="1" dirty="0" smtClean="0"/>
              <a:t> - между</a:t>
            </a:r>
            <a:r>
              <a:rPr lang="en-US" b="1" dirty="0" smtClean="0"/>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796908"/>
          </a:xfrm>
        </p:spPr>
        <p:txBody>
          <a:bodyPr/>
          <a:lstStyle/>
          <a:p>
            <a:r>
              <a:rPr lang="en-US" dirty="0" smtClean="0"/>
              <a:t>Use the right preposition</a:t>
            </a:r>
            <a:endParaRPr lang="ru-RU" dirty="0"/>
          </a:p>
        </p:txBody>
      </p:sp>
      <p:sp>
        <p:nvSpPr>
          <p:cNvPr id="3" name="Содержимое 2"/>
          <p:cNvSpPr>
            <a:spLocks noGrp="1"/>
          </p:cNvSpPr>
          <p:nvPr>
            <p:ph idx="1"/>
          </p:nvPr>
        </p:nvSpPr>
        <p:spPr/>
        <p:txBody>
          <a:bodyPr>
            <a:normAutofit fontScale="92500" lnSpcReduction="10000"/>
          </a:bodyPr>
          <a:lstStyle/>
          <a:p>
            <a:pPr marL="596646" indent="-514350">
              <a:buAutoNum type="arabicPeriod"/>
            </a:pPr>
            <a:r>
              <a:rPr lang="en-US" b="1" dirty="0" smtClean="0"/>
              <a:t>My house is (</a:t>
            </a:r>
            <a:r>
              <a:rPr lang="ru-RU" b="1" dirty="0" smtClean="0"/>
              <a:t>рядом</a:t>
            </a:r>
            <a:r>
              <a:rPr lang="en-US" b="1" dirty="0" smtClean="0"/>
              <a:t>) big shop.</a:t>
            </a:r>
          </a:p>
          <a:p>
            <a:pPr marL="596646" indent="-514350">
              <a:buAutoNum type="arabicPeriod"/>
            </a:pPr>
            <a:r>
              <a:rPr lang="en-US" b="1" dirty="0" smtClean="0"/>
              <a:t>My mobile phone is (</a:t>
            </a:r>
            <a:r>
              <a:rPr lang="ru-RU" b="1" dirty="0" smtClean="0"/>
              <a:t>в</a:t>
            </a:r>
            <a:r>
              <a:rPr lang="en-US" b="1" dirty="0" smtClean="0"/>
              <a:t>) my bag.</a:t>
            </a:r>
          </a:p>
          <a:p>
            <a:pPr marL="596646" indent="-514350">
              <a:buAutoNum type="arabicPeriod"/>
            </a:pPr>
            <a:r>
              <a:rPr lang="en-US" b="1" dirty="0" smtClean="0"/>
              <a:t>There is a computer (</a:t>
            </a:r>
            <a:r>
              <a:rPr lang="ru-RU" b="1" dirty="0" smtClean="0"/>
              <a:t>на</a:t>
            </a:r>
            <a:r>
              <a:rPr lang="en-US" b="1" dirty="0" smtClean="0"/>
              <a:t>) the table.</a:t>
            </a:r>
          </a:p>
          <a:p>
            <a:pPr marL="596646" indent="-514350">
              <a:buAutoNum type="arabicPeriod"/>
            </a:pPr>
            <a:r>
              <a:rPr lang="en-US" b="1" dirty="0" smtClean="0"/>
              <a:t>Our school is (</a:t>
            </a:r>
            <a:r>
              <a:rPr lang="ru-RU" b="1" dirty="0" smtClean="0"/>
              <a:t>между</a:t>
            </a:r>
            <a:r>
              <a:rPr lang="en-US" b="1" dirty="0" smtClean="0"/>
              <a:t>) supermarket and park.</a:t>
            </a:r>
          </a:p>
          <a:p>
            <a:pPr marL="596646" indent="-514350">
              <a:buAutoNum type="arabicPeriod"/>
            </a:pPr>
            <a:r>
              <a:rPr lang="en-US" b="1" dirty="0" smtClean="0"/>
              <a:t>There are bookshelves (</a:t>
            </a:r>
            <a:r>
              <a:rPr lang="ru-RU" b="1" dirty="0" smtClean="0"/>
              <a:t>над</a:t>
            </a:r>
            <a:r>
              <a:rPr lang="en-US" b="1" dirty="0" smtClean="0"/>
              <a:t>) my bed.</a:t>
            </a:r>
          </a:p>
          <a:p>
            <a:pPr marL="596646" indent="-514350">
              <a:buAutoNum type="arabicPeriod"/>
            </a:pPr>
            <a:r>
              <a:rPr lang="en-US" b="1" dirty="0" smtClean="0"/>
              <a:t>She is the most beautiful (</a:t>
            </a:r>
            <a:r>
              <a:rPr lang="ru-RU" b="1" dirty="0" smtClean="0"/>
              <a:t>среди</a:t>
            </a:r>
            <a:r>
              <a:rPr lang="en-US" b="1" dirty="0" smtClean="0"/>
              <a:t>) her sisters.</a:t>
            </a:r>
          </a:p>
          <a:p>
            <a:pPr marL="596646" indent="-514350">
              <a:buAutoNum type="arabicPeriod"/>
            </a:pPr>
            <a:r>
              <a:rPr lang="en-US" b="1" dirty="0" smtClean="0"/>
              <a:t>Mother’s telephone is (</a:t>
            </a:r>
            <a:r>
              <a:rPr lang="ru-RU" b="1" dirty="0" smtClean="0"/>
              <a:t>под</a:t>
            </a:r>
            <a:r>
              <a:rPr lang="en-US" b="1" dirty="0" smtClean="0"/>
              <a:t>) the sofa.</a:t>
            </a:r>
          </a:p>
          <a:p>
            <a:pPr marL="596646" indent="-514350">
              <a:buAutoNum type="arabicPeriod"/>
            </a:pPr>
            <a:r>
              <a:rPr lang="en-US" b="1" dirty="0" smtClean="0"/>
              <a:t>Sit down (</a:t>
            </a:r>
            <a:r>
              <a:rPr lang="ru-RU" b="1" dirty="0" smtClean="0"/>
              <a:t>следующим после</a:t>
            </a:r>
            <a:r>
              <a:rPr lang="en-US" b="1" dirty="0" smtClean="0"/>
              <a:t>) me. </a:t>
            </a:r>
            <a:endParaRPr lang="ru-RU"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654032"/>
          </a:xfrm>
        </p:spPr>
        <p:txBody>
          <a:bodyPr>
            <a:normAutofit fontScale="90000"/>
          </a:bodyPr>
          <a:lstStyle/>
          <a:p>
            <a:r>
              <a:rPr lang="en-US" dirty="0" smtClean="0"/>
              <a:t>New words</a:t>
            </a:r>
            <a:endParaRPr lang="ru-RU" dirty="0"/>
          </a:p>
        </p:txBody>
      </p:sp>
      <p:sp>
        <p:nvSpPr>
          <p:cNvPr id="4" name="TextBox 1"/>
          <p:cNvSpPr txBox="1">
            <a:spLocks noGrp="1" noChangeArrowheads="1"/>
          </p:cNvSpPr>
          <p:nvPr>
            <p:ph idx="1"/>
          </p:nvPr>
        </p:nvSpPr>
        <p:spPr bwMode="auto">
          <a:xfrm>
            <a:off x="500034" y="1000108"/>
            <a:ext cx="8358214" cy="5601533"/>
          </a:xfrm>
          <a:prstGeom prst="rect">
            <a:avLst/>
          </a:prstGeom>
          <a:noFill/>
          <a:ln w="9525">
            <a:noFill/>
            <a:miter lim="800000"/>
            <a:headEnd/>
            <a:tailEnd/>
          </a:ln>
        </p:spPr>
        <p:txBody>
          <a:bodyPr wrap="square" lIns="0" tIns="0" rIns="0" bIns="0">
            <a:spAutoFit/>
          </a:bodyPr>
          <a:lstStyle/>
          <a:p>
            <a:pPr marL="514350" indent="-514350">
              <a:buNone/>
            </a:pPr>
            <a:r>
              <a:rPr lang="en-US" sz="3600" b="1" dirty="0" smtClean="0">
                <a:latin typeface="Times New Roman" pitchFamily="18" charset="0"/>
              </a:rPr>
              <a:t>Climate                           weather</a:t>
            </a:r>
          </a:p>
          <a:p>
            <a:pPr marL="514350" indent="-514350">
              <a:buNone/>
            </a:pPr>
            <a:r>
              <a:rPr lang="en-US" sz="3600" b="1" dirty="0" smtClean="0">
                <a:latin typeface="Times New Roman" pitchFamily="18" charset="0"/>
              </a:rPr>
              <a:t>Changeable                   frosty</a:t>
            </a:r>
          </a:p>
          <a:p>
            <a:pPr marL="514350" indent="-514350">
              <a:buNone/>
            </a:pPr>
            <a:r>
              <a:rPr lang="en-US" sz="3600" b="1" dirty="0" smtClean="0">
                <a:latin typeface="Times New Roman" pitchFamily="18" charset="0"/>
              </a:rPr>
              <a:t>Sunny                             cloudy</a:t>
            </a:r>
          </a:p>
          <a:p>
            <a:pPr marL="514350" indent="-514350">
              <a:buNone/>
            </a:pPr>
            <a:r>
              <a:rPr lang="en-US" sz="3600" b="1" dirty="0" smtClean="0">
                <a:latin typeface="Times New Roman" pitchFamily="18" charset="0"/>
              </a:rPr>
              <a:t>Windy                             rainy</a:t>
            </a:r>
          </a:p>
          <a:p>
            <a:pPr marL="514350" indent="-514350">
              <a:buNone/>
            </a:pPr>
            <a:r>
              <a:rPr lang="en-US" sz="3600" b="1" dirty="0" smtClean="0">
                <a:latin typeface="Times New Roman" pitchFamily="18" charset="0"/>
              </a:rPr>
              <a:t>Dry                                  humid</a:t>
            </a:r>
          </a:p>
          <a:p>
            <a:pPr marL="514350" indent="-514350">
              <a:buNone/>
            </a:pPr>
            <a:r>
              <a:rPr lang="en-US" sz="3600" b="1" dirty="0" smtClean="0">
                <a:latin typeface="Times New Roman" pitchFamily="18" charset="0"/>
              </a:rPr>
              <a:t>Wet                                  dull</a:t>
            </a:r>
          </a:p>
          <a:p>
            <a:pPr marL="514350" indent="-514350">
              <a:buNone/>
            </a:pPr>
            <a:r>
              <a:rPr lang="en-US" sz="3600" b="1" dirty="0" smtClean="0">
                <a:latin typeface="Times New Roman" pitchFamily="18" charset="0"/>
              </a:rPr>
              <a:t>Foggy                               awful</a:t>
            </a:r>
          </a:p>
          <a:p>
            <a:pPr marL="514350" indent="-514350">
              <a:buNone/>
            </a:pPr>
            <a:r>
              <a:rPr lang="en-US" sz="3600" b="1" dirty="0" smtClean="0">
                <a:latin typeface="Times New Roman" pitchFamily="18" charset="0"/>
              </a:rPr>
              <a:t>Nasty                                clear</a:t>
            </a:r>
          </a:p>
          <a:p>
            <a:pPr marL="514350" indent="-514350">
              <a:buNone/>
            </a:pPr>
            <a:r>
              <a:rPr lang="en-US" sz="3600" b="1" dirty="0" smtClean="0">
                <a:latin typeface="Times New Roman" pitchFamily="18" charset="0"/>
              </a:rPr>
              <a:t>Hot                                    weather forecast </a:t>
            </a:r>
            <a:endParaRPr lang="en-US" sz="3600" b="1" dirty="0" smtClean="0">
              <a:latin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Classroom</a:t>
            </a:r>
            <a:endParaRPr lang="ru-RU" dirty="0"/>
          </a:p>
        </p:txBody>
      </p:sp>
      <p:sp>
        <p:nvSpPr>
          <p:cNvPr id="3" name="Содержимое 2"/>
          <p:cNvSpPr>
            <a:spLocks noGrp="1"/>
          </p:cNvSpPr>
          <p:nvPr>
            <p:ph idx="1"/>
          </p:nvPr>
        </p:nvSpPr>
        <p:spPr>
          <a:xfrm>
            <a:off x="857224" y="1142984"/>
            <a:ext cx="8286776" cy="5410200"/>
          </a:xfrm>
        </p:spPr>
        <p:txBody>
          <a:bodyPr>
            <a:noAutofit/>
          </a:bodyPr>
          <a:lstStyle/>
          <a:p>
            <a:pPr>
              <a:buNone/>
            </a:pPr>
            <a:r>
              <a:rPr lang="en-US" sz="3600" dirty="0" smtClean="0"/>
              <a:t>Our classroom is very comfortable. There are desks and chairs in it. On the wall these is a large blackboard. Over the blackboard there are portraits of famous persons. But under our classroom is sport hall, sometimes it is very noisy. In bookcases there are many books. Between windows there are shelves for flowers. On the right there is a teacher’s table. We like to play near our classroom.  </a:t>
            </a:r>
            <a:endParaRPr lang="ru-RU" sz="3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9"/>
          <p:cNvSpPr txBox="1">
            <a:spLocks noChangeArrowheads="1"/>
          </p:cNvSpPr>
          <p:nvPr/>
        </p:nvSpPr>
        <p:spPr bwMode="auto">
          <a:xfrm>
            <a:off x="1643063" y="5643563"/>
            <a:ext cx="6072187" cy="830262"/>
          </a:xfrm>
          <a:prstGeom prst="rect">
            <a:avLst/>
          </a:prstGeom>
          <a:noFill/>
          <a:ln w="9525">
            <a:noFill/>
            <a:miter lim="800000"/>
            <a:headEnd/>
            <a:tailEnd/>
          </a:ln>
        </p:spPr>
        <p:txBody>
          <a:bodyPr>
            <a:spAutoFit/>
          </a:bodyPr>
          <a:lstStyle/>
          <a:p>
            <a:r>
              <a:rPr lang="en-US" sz="4800" b="1">
                <a:latin typeface="Calibri" pitchFamily="34" charset="0"/>
              </a:rPr>
              <a:t>The cat is…….the sofa</a:t>
            </a:r>
            <a:endParaRPr lang="ru-RU" sz="4800" b="1">
              <a:latin typeface="Calibri" pitchFamily="34" charset="0"/>
            </a:endParaRPr>
          </a:p>
        </p:txBody>
      </p:sp>
      <p:sp>
        <p:nvSpPr>
          <p:cNvPr id="5" name="TextBox 4"/>
          <p:cNvSpPr txBox="1">
            <a:spLocks noChangeArrowheads="1"/>
          </p:cNvSpPr>
          <p:nvPr/>
        </p:nvSpPr>
        <p:spPr bwMode="auto">
          <a:xfrm>
            <a:off x="3786188" y="4071938"/>
            <a:ext cx="1071562" cy="923925"/>
          </a:xfrm>
          <a:prstGeom prst="rect">
            <a:avLst/>
          </a:prstGeom>
          <a:noFill/>
          <a:ln w="9525">
            <a:noFill/>
            <a:miter lim="800000"/>
            <a:headEnd/>
            <a:tailEnd/>
          </a:ln>
        </p:spPr>
        <p:txBody>
          <a:bodyPr>
            <a:spAutoFit/>
          </a:bodyPr>
          <a:lstStyle/>
          <a:p>
            <a:r>
              <a:rPr lang="en-US" sz="5400" b="1">
                <a:solidFill>
                  <a:srgbClr val="FF0000"/>
                </a:solidFill>
                <a:latin typeface="Calibri" pitchFamily="34" charset="0"/>
              </a:rPr>
              <a:t>on</a:t>
            </a:r>
            <a:endParaRPr lang="ru-RU" sz="5400" b="1">
              <a:solidFill>
                <a:srgbClr val="FF0000"/>
              </a:solidFill>
              <a:latin typeface="Calibri" pitchFamily="34" charset="0"/>
            </a:endParaRPr>
          </a:p>
        </p:txBody>
      </p:sp>
      <p:pic>
        <p:nvPicPr>
          <p:cNvPr id="4100" name="Picture 6" descr="C:\Documents and Settings\Admin\Local Settings\Temporary Internet Files\Content.IE5\M4K8R7JP\MCj04304260000[1].wmf"/>
          <p:cNvPicPr>
            <a:picLocks noChangeAspect="1" noChangeArrowheads="1"/>
          </p:cNvPicPr>
          <p:nvPr/>
        </p:nvPicPr>
        <p:blipFill>
          <a:blip r:embed="rId2" cstate="print"/>
          <a:srcRect/>
          <a:stretch>
            <a:fillRect/>
          </a:stretch>
        </p:blipFill>
        <p:spPr bwMode="auto">
          <a:xfrm>
            <a:off x="1285875" y="500063"/>
            <a:ext cx="6858000" cy="4800600"/>
          </a:xfrm>
          <a:prstGeom prst="rect">
            <a:avLst/>
          </a:prstGeom>
          <a:noFill/>
          <a:ln w="9525">
            <a:noFill/>
            <a:miter lim="800000"/>
            <a:headEnd/>
            <a:tailEnd/>
          </a:ln>
        </p:spPr>
      </p:pic>
      <p:pic>
        <p:nvPicPr>
          <p:cNvPr id="4101" name="Picture 8" descr="C:\Documents and Settings\Admin\Рабочий стол\cat88.gif"/>
          <p:cNvPicPr>
            <a:picLocks noChangeAspect="1" noChangeArrowheads="1" noCrop="1"/>
          </p:cNvPicPr>
          <p:nvPr/>
        </p:nvPicPr>
        <p:blipFill>
          <a:blip r:embed="rId3" cstate="print"/>
          <a:srcRect/>
          <a:stretch>
            <a:fillRect/>
          </a:stretch>
        </p:blipFill>
        <p:spPr bwMode="auto">
          <a:xfrm>
            <a:off x="2428875" y="1785938"/>
            <a:ext cx="4286250" cy="27844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5.55556E-7 4.62535E-7 L 0.03524 0.2167 " pathEditMode="relative" rAng="0" ptsTypes="AA">
                                      <p:cBhvr>
                                        <p:cTn id="6" dur="2000" fill="hold"/>
                                        <p:tgtEl>
                                          <p:spTgt spid="5"/>
                                        </p:tgtEl>
                                        <p:attrNameLst>
                                          <p:attrName>ppt_x</p:attrName>
                                          <p:attrName>ppt_y</p:attrName>
                                        </p:attrNameLst>
                                      </p:cBhvr>
                                      <p:rCtr x="18" y="10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a:spLocks noChangeArrowheads="1"/>
          </p:cNvSpPr>
          <p:nvPr/>
        </p:nvSpPr>
        <p:spPr bwMode="auto">
          <a:xfrm>
            <a:off x="4071938" y="2857500"/>
            <a:ext cx="665162" cy="830263"/>
          </a:xfrm>
          <a:prstGeom prst="rect">
            <a:avLst/>
          </a:prstGeom>
          <a:noFill/>
          <a:ln w="9525">
            <a:noFill/>
            <a:miter lim="800000"/>
            <a:headEnd/>
            <a:tailEnd/>
          </a:ln>
        </p:spPr>
        <p:txBody>
          <a:bodyPr wrap="none">
            <a:spAutoFit/>
          </a:bodyPr>
          <a:lstStyle/>
          <a:p>
            <a:pPr algn="ctr"/>
            <a:r>
              <a:rPr lang="en-US" sz="4800" b="1">
                <a:solidFill>
                  <a:srgbClr val="FF0000"/>
                </a:solidFill>
                <a:latin typeface="Calibri" pitchFamily="34" charset="0"/>
              </a:rPr>
              <a:t>in</a:t>
            </a:r>
            <a:endParaRPr lang="ru-RU" sz="4800" b="1">
              <a:solidFill>
                <a:srgbClr val="FF0000"/>
              </a:solidFill>
              <a:latin typeface="Calibri" pitchFamily="34" charset="0"/>
            </a:endParaRPr>
          </a:p>
        </p:txBody>
      </p:sp>
      <p:sp>
        <p:nvSpPr>
          <p:cNvPr id="4" name="Прямоугольник 3"/>
          <p:cNvSpPr/>
          <p:nvPr/>
        </p:nvSpPr>
        <p:spPr>
          <a:xfrm>
            <a:off x="428625" y="5786438"/>
            <a:ext cx="6953250" cy="830262"/>
          </a:xfrm>
          <a:prstGeom prst="rect">
            <a:avLst/>
          </a:prstGeom>
        </p:spPr>
        <p:txBody>
          <a:bodyPr wrap="none">
            <a:spAutoFit/>
          </a:bodyPr>
          <a:lstStyle/>
          <a:p>
            <a:pPr fontAlgn="auto">
              <a:spcBef>
                <a:spcPts val="0"/>
              </a:spcBef>
              <a:spcAft>
                <a:spcPts val="0"/>
              </a:spcAft>
              <a:defRPr/>
            </a:pPr>
            <a:r>
              <a:rPr lang="en-US" sz="4800" b="1" dirty="0">
                <a:latin typeface="+mn-lt"/>
              </a:rPr>
              <a:t>  The cat is.…....…..the </a:t>
            </a:r>
            <a:r>
              <a:rPr lang="en-US" sz="4800" b="1" dirty="0">
                <a:solidFill>
                  <a:schemeClr val="tx1">
                    <a:lumMod val="95000"/>
                    <a:lumOff val="5000"/>
                  </a:schemeClr>
                </a:solidFill>
                <a:latin typeface="+mn-lt"/>
              </a:rPr>
              <a:t>box</a:t>
            </a:r>
            <a:r>
              <a:rPr lang="en-US" sz="4800" b="1" dirty="0">
                <a:latin typeface="+mn-lt"/>
              </a:rPr>
              <a:t>.</a:t>
            </a:r>
            <a:endParaRPr lang="ru-RU" sz="4800" b="1" dirty="0">
              <a:latin typeface="+mn-lt"/>
            </a:endParaRPr>
          </a:p>
        </p:txBody>
      </p:sp>
      <p:pic>
        <p:nvPicPr>
          <p:cNvPr id="12292" name="Picture 5" descr="C:\Documents and Settings\Admin\Local Settings\Temporary Internet Files\Content.IE5\M4K8R7JP\MCj02321270000[1].wmf"/>
          <p:cNvPicPr>
            <a:picLocks noChangeAspect="1" noChangeArrowheads="1"/>
          </p:cNvPicPr>
          <p:nvPr/>
        </p:nvPicPr>
        <p:blipFill>
          <a:blip r:embed="rId2" cstate="print"/>
          <a:srcRect/>
          <a:stretch>
            <a:fillRect/>
          </a:stretch>
        </p:blipFill>
        <p:spPr bwMode="auto">
          <a:xfrm>
            <a:off x="2071688" y="1285875"/>
            <a:ext cx="5500687" cy="3757613"/>
          </a:xfrm>
          <a:prstGeom prst="rect">
            <a:avLst/>
          </a:prstGeom>
          <a:noFill/>
          <a:ln w="9525">
            <a:noFill/>
            <a:miter lim="800000"/>
            <a:headEnd/>
            <a:tailEnd/>
          </a:ln>
        </p:spPr>
      </p:pic>
      <p:pic>
        <p:nvPicPr>
          <p:cNvPr id="12293" name="Picture 10" descr="C:\Documents and Settings\Admin\Рабочий стол\cat198.gif"/>
          <p:cNvPicPr>
            <a:picLocks noChangeAspect="1" noChangeArrowheads="1" noCrop="1"/>
          </p:cNvPicPr>
          <p:nvPr/>
        </p:nvPicPr>
        <p:blipFill>
          <a:blip r:embed="rId3" cstate="print"/>
          <a:srcRect/>
          <a:stretch>
            <a:fillRect/>
          </a:stretch>
        </p:blipFill>
        <p:spPr bwMode="auto">
          <a:xfrm>
            <a:off x="3071813" y="214313"/>
            <a:ext cx="3357562" cy="26495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0521 0.06476 L -0.01302 0.40056 " pathEditMode="relative" ptsTypes="AA">
                                      <p:cBhvr>
                                        <p:cTn id="6" dur="2000" fill="hold"/>
                                        <p:tgtEl>
                                          <p:spTgt spid="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a:spLocks noChangeArrowheads="1"/>
          </p:cNvSpPr>
          <p:nvPr/>
        </p:nvSpPr>
        <p:spPr bwMode="auto">
          <a:xfrm>
            <a:off x="2786063" y="3643313"/>
            <a:ext cx="2574925" cy="830262"/>
          </a:xfrm>
          <a:prstGeom prst="rect">
            <a:avLst/>
          </a:prstGeom>
          <a:noFill/>
          <a:ln w="9525">
            <a:noFill/>
            <a:miter lim="800000"/>
            <a:headEnd/>
            <a:tailEnd/>
          </a:ln>
        </p:spPr>
        <p:txBody>
          <a:bodyPr wrap="none">
            <a:spAutoFit/>
          </a:bodyPr>
          <a:lstStyle/>
          <a:p>
            <a:pPr algn="ctr"/>
            <a:r>
              <a:rPr lang="en-US" sz="4800" b="1">
                <a:solidFill>
                  <a:srgbClr val="FF0000"/>
                </a:solidFill>
                <a:latin typeface="Calibri" pitchFamily="34" charset="0"/>
              </a:rPr>
              <a:t>between </a:t>
            </a:r>
            <a:endParaRPr lang="ru-RU" sz="4800" b="1">
              <a:solidFill>
                <a:srgbClr val="FF0000"/>
              </a:solidFill>
              <a:latin typeface="Calibri" pitchFamily="34" charset="0"/>
            </a:endParaRPr>
          </a:p>
        </p:txBody>
      </p:sp>
      <p:sp>
        <p:nvSpPr>
          <p:cNvPr id="11267" name="Прямоугольник 5"/>
          <p:cNvSpPr>
            <a:spLocks noChangeArrowheads="1"/>
          </p:cNvSpPr>
          <p:nvPr/>
        </p:nvSpPr>
        <p:spPr bwMode="auto">
          <a:xfrm>
            <a:off x="500063" y="5857875"/>
            <a:ext cx="8312150" cy="830263"/>
          </a:xfrm>
          <a:prstGeom prst="rect">
            <a:avLst/>
          </a:prstGeom>
          <a:noFill/>
          <a:ln w="9525">
            <a:noFill/>
            <a:miter lim="800000"/>
            <a:headEnd/>
            <a:tailEnd/>
          </a:ln>
        </p:spPr>
        <p:txBody>
          <a:bodyPr wrap="none">
            <a:spAutoFit/>
          </a:bodyPr>
          <a:lstStyle/>
          <a:p>
            <a:r>
              <a:rPr lang="en-US" sz="4800" b="1">
                <a:latin typeface="Calibri" pitchFamily="34" charset="0"/>
              </a:rPr>
              <a:t>The cat is..………....…..the lamps.</a:t>
            </a:r>
            <a:endParaRPr lang="ru-RU" sz="4800" b="1">
              <a:latin typeface="Calibri" pitchFamily="34" charset="0"/>
            </a:endParaRPr>
          </a:p>
        </p:txBody>
      </p:sp>
      <p:pic>
        <p:nvPicPr>
          <p:cNvPr id="11268" name="Picture 7" descr="C:\Documents and Settings\Admin\Local Settings\Temporary Internet Files\Content.IE5\F2OPGBH2\MCj03355510000[1].wmf"/>
          <p:cNvPicPr>
            <a:picLocks noChangeAspect="1" noChangeArrowheads="1"/>
          </p:cNvPicPr>
          <p:nvPr/>
        </p:nvPicPr>
        <p:blipFill>
          <a:blip r:embed="rId2" cstate="print"/>
          <a:srcRect/>
          <a:stretch>
            <a:fillRect/>
          </a:stretch>
        </p:blipFill>
        <p:spPr bwMode="auto">
          <a:xfrm>
            <a:off x="714375" y="285750"/>
            <a:ext cx="2408238" cy="5019675"/>
          </a:xfrm>
          <a:prstGeom prst="rect">
            <a:avLst/>
          </a:prstGeom>
          <a:noFill/>
          <a:ln w="9525">
            <a:noFill/>
            <a:miter lim="800000"/>
            <a:headEnd/>
            <a:tailEnd/>
          </a:ln>
        </p:spPr>
      </p:pic>
      <p:pic>
        <p:nvPicPr>
          <p:cNvPr id="11269" name="Picture 8" descr="C:\Documents and Settings\Admin\Local Settings\Temporary Internet Files\Content.IE5\M4K8R7JP\MCj02962030000[1].wmf"/>
          <p:cNvPicPr>
            <a:picLocks noChangeAspect="1" noChangeArrowheads="1"/>
          </p:cNvPicPr>
          <p:nvPr/>
        </p:nvPicPr>
        <p:blipFill>
          <a:blip r:embed="rId3" cstate="print"/>
          <a:srcRect/>
          <a:stretch>
            <a:fillRect/>
          </a:stretch>
        </p:blipFill>
        <p:spPr bwMode="auto">
          <a:xfrm>
            <a:off x="6072188" y="500063"/>
            <a:ext cx="2830512" cy="5302250"/>
          </a:xfrm>
          <a:prstGeom prst="rect">
            <a:avLst/>
          </a:prstGeom>
          <a:noFill/>
          <a:ln w="9525">
            <a:noFill/>
            <a:miter lim="800000"/>
            <a:headEnd/>
            <a:tailEnd/>
          </a:ln>
        </p:spPr>
      </p:pic>
      <p:pic>
        <p:nvPicPr>
          <p:cNvPr id="11270" name="Picture 8" descr="C:\Documents and Settings\Admin\Рабочий стол\cat88.gif"/>
          <p:cNvPicPr>
            <a:picLocks noChangeAspect="1" noChangeArrowheads="1" noCrop="1"/>
          </p:cNvPicPr>
          <p:nvPr/>
        </p:nvPicPr>
        <p:blipFill>
          <a:blip r:embed="rId4" cstate="print"/>
          <a:srcRect/>
          <a:stretch>
            <a:fillRect/>
          </a:stretch>
        </p:blipFill>
        <p:spPr bwMode="auto">
          <a:xfrm>
            <a:off x="2000250" y="2143125"/>
            <a:ext cx="4857750" cy="31559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5486 0.06614 L 0.03976 0.31799 " pathEditMode="relative" rAng="0" ptsTypes="AA">
                                      <p:cBhvr>
                                        <p:cTn id="6" dur="2000" fill="hold"/>
                                        <p:tgtEl>
                                          <p:spTgt spid="8">
                                            <p:txEl>
                                              <p:pRg st="0" end="0"/>
                                            </p:txEl>
                                          </p:spTgt>
                                        </p:tgtEl>
                                        <p:attrNameLst>
                                          <p:attrName>ppt_x</p:attrName>
                                          <p:attrName>ppt_y</p:attrName>
                                        </p:attrNameLst>
                                      </p:cBhvr>
                                      <p:rCtr x="47" y="12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3929063" y="3143250"/>
            <a:ext cx="3857625" cy="830263"/>
          </a:xfrm>
          <a:prstGeom prst="rect">
            <a:avLst/>
          </a:prstGeom>
          <a:noFill/>
          <a:ln w="9525">
            <a:noFill/>
            <a:miter lim="800000"/>
            <a:headEnd/>
            <a:tailEnd/>
          </a:ln>
        </p:spPr>
        <p:txBody>
          <a:bodyPr>
            <a:spAutoFit/>
          </a:bodyPr>
          <a:lstStyle/>
          <a:p>
            <a:r>
              <a:rPr lang="en-US" sz="4800" b="1">
                <a:solidFill>
                  <a:srgbClr val="FF0000"/>
                </a:solidFill>
                <a:latin typeface="Calibri" pitchFamily="34" charset="0"/>
              </a:rPr>
              <a:t>in front of</a:t>
            </a:r>
            <a:endParaRPr lang="ru-RU" sz="4800" b="1">
              <a:solidFill>
                <a:srgbClr val="FF0000"/>
              </a:solidFill>
              <a:latin typeface="Calibri" pitchFamily="34" charset="0"/>
            </a:endParaRPr>
          </a:p>
        </p:txBody>
      </p:sp>
      <p:sp>
        <p:nvSpPr>
          <p:cNvPr id="10243" name="Прямоугольник 5"/>
          <p:cNvSpPr>
            <a:spLocks noChangeArrowheads="1"/>
          </p:cNvSpPr>
          <p:nvPr/>
        </p:nvSpPr>
        <p:spPr bwMode="auto">
          <a:xfrm>
            <a:off x="-571500" y="5857875"/>
            <a:ext cx="10287000" cy="830263"/>
          </a:xfrm>
          <a:prstGeom prst="rect">
            <a:avLst/>
          </a:prstGeom>
          <a:noFill/>
          <a:ln w="9525">
            <a:noFill/>
            <a:miter lim="800000"/>
            <a:headEnd/>
            <a:tailEnd/>
          </a:ln>
        </p:spPr>
        <p:txBody>
          <a:bodyPr>
            <a:spAutoFit/>
          </a:bodyPr>
          <a:lstStyle/>
          <a:p>
            <a:pPr algn="ctr"/>
            <a:r>
              <a:rPr lang="en-US" sz="4800" b="1">
                <a:latin typeface="Calibri" pitchFamily="34" charset="0"/>
              </a:rPr>
              <a:t>The cat is..………....….…the television</a:t>
            </a:r>
            <a:endParaRPr lang="ru-RU" sz="4800" b="1">
              <a:latin typeface="Calibri" pitchFamily="34" charset="0"/>
            </a:endParaRPr>
          </a:p>
        </p:txBody>
      </p:sp>
      <p:pic>
        <p:nvPicPr>
          <p:cNvPr id="10244" name="Picture 6" descr="C:\Documents and Settings\Admin\Local Settings\Temporary Internet Files\Content.IE5\M4K8R7JP\MCj00791820000[1].wmf"/>
          <p:cNvPicPr>
            <a:picLocks noChangeAspect="1" noChangeArrowheads="1"/>
          </p:cNvPicPr>
          <p:nvPr/>
        </p:nvPicPr>
        <p:blipFill>
          <a:blip r:embed="rId2" cstate="print"/>
          <a:srcRect/>
          <a:stretch>
            <a:fillRect/>
          </a:stretch>
        </p:blipFill>
        <p:spPr bwMode="auto">
          <a:xfrm>
            <a:off x="2000250" y="214313"/>
            <a:ext cx="5786438" cy="4735512"/>
          </a:xfrm>
          <a:prstGeom prst="rect">
            <a:avLst/>
          </a:prstGeom>
          <a:noFill/>
          <a:ln w="9525">
            <a:noFill/>
            <a:miter lim="800000"/>
            <a:headEnd/>
            <a:tailEnd/>
          </a:ln>
        </p:spPr>
      </p:pic>
      <p:pic>
        <p:nvPicPr>
          <p:cNvPr id="10245" name="Picture 10" descr="C:\Documents and Settings\Admin\Рабочий стол\cat198.gif"/>
          <p:cNvPicPr>
            <a:picLocks noChangeAspect="1" noChangeArrowheads="1" noCrop="1"/>
          </p:cNvPicPr>
          <p:nvPr/>
        </p:nvPicPr>
        <p:blipFill>
          <a:blip r:embed="rId3" cstate="print"/>
          <a:srcRect/>
          <a:stretch>
            <a:fillRect/>
          </a:stretch>
        </p:blipFill>
        <p:spPr bwMode="auto">
          <a:xfrm>
            <a:off x="3786188" y="3143250"/>
            <a:ext cx="2028825" cy="2667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11685 -0.02914 L -0.14844 0.36957 " pathEditMode="relative" rAng="0" ptsTypes="AA">
                                      <p:cBhvr>
                                        <p:cTn id="6" dur="2000" fill="hold"/>
                                        <p:tgtEl>
                                          <p:spTgt spid="5"/>
                                        </p:tgtEl>
                                        <p:attrNameLst>
                                          <p:attrName>ppt_x</p:attrName>
                                          <p:attrName>ppt_y</p:attrName>
                                        </p:attrNameLst>
                                      </p:cBhvr>
                                      <p:rCtr x="-16" y="19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492</TotalTime>
  <Words>574</Words>
  <Application>Microsoft Office PowerPoint</Application>
  <PresentationFormat>Экран (4:3)</PresentationFormat>
  <Paragraphs>74</Paragraphs>
  <Slides>18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Солнцестояние</vt:lpstr>
      <vt:lpstr>Prepositions of place</vt:lpstr>
      <vt:lpstr>prepositions</vt:lpstr>
      <vt:lpstr>Use the right preposition</vt:lpstr>
      <vt:lpstr>New words</vt:lpstr>
      <vt:lpstr>Classroom</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Prepositions of place</dc:title>
  <cp:lastModifiedBy>user</cp:lastModifiedBy>
  <cp:revision>35</cp:revision>
  <dcterms:modified xsi:type="dcterms:W3CDTF">2016-04-21T06:04:09Z</dcterms:modified>
</cp:coreProperties>
</file>