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3" r:id="rId5"/>
    <p:sldId id="266" r:id="rId6"/>
    <p:sldId id="264" r:id="rId7"/>
    <p:sldId id="270" r:id="rId8"/>
    <p:sldId id="267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40ED5A7-7448-4CAA-BEEC-EC3E56D676C7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4E67C09-5C19-4441-8EEF-012CC2028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3456384"/>
          </a:xfrm>
        </p:spPr>
        <p:txBody>
          <a:bodyPr>
            <a:noAutofit/>
          </a:bodyPr>
          <a:lstStyle/>
          <a:p>
            <a:r>
              <a:rPr lang="ru-RU" sz="3600" dirty="0" smtClean="0"/>
              <a:t>«Развитие </a:t>
            </a:r>
            <a:r>
              <a:rPr lang="ru-RU" sz="3600" dirty="0" smtClean="0"/>
              <a:t>речи дошкольника, </a:t>
            </a:r>
            <a:r>
              <a:rPr lang="ru-RU" sz="3600" smtClean="0"/>
              <a:t>как </a:t>
            </a:r>
            <a:r>
              <a:rPr lang="ru-RU" sz="3600" smtClean="0"/>
              <a:t>фактор </a:t>
            </a:r>
            <a:r>
              <a:rPr lang="ru-RU" sz="3600" dirty="0" smtClean="0"/>
              <a:t>преемственности между ДОУ и школой, посредством </a:t>
            </a:r>
            <a:r>
              <a:rPr lang="ru-RU" sz="3600" dirty="0" err="1" smtClean="0"/>
              <a:t>легоконструирования</a:t>
            </a:r>
            <a:r>
              <a:rPr lang="ru-RU" sz="3600" dirty="0" smtClean="0"/>
              <a:t>»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Звуковая культура речи</a:t>
            </a:r>
            <a:endParaRPr lang="ru-RU" sz="3600" dirty="0"/>
          </a:p>
        </p:txBody>
      </p:sp>
      <p:pic>
        <p:nvPicPr>
          <p:cNvPr id="26626" name="Picture 2" descr="https://fs00.infourok.ru/images/doc/227/41282/1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734481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pPr algn="ctr"/>
            <a:r>
              <a:rPr lang="ru-RU" sz="8800" i="1" dirty="0" smtClean="0">
                <a:solidFill>
                  <a:schemeClr val="accent4">
                    <a:lumMod val="75000"/>
                  </a:schemeClr>
                </a:solidFill>
              </a:rPr>
              <a:t>Спасибо </a:t>
            </a:r>
            <a:br>
              <a:rPr lang="ru-RU" sz="8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8800" i="1" dirty="0" smtClean="0">
                <a:solidFill>
                  <a:schemeClr val="accent4">
                    <a:lumMod val="75000"/>
                  </a:schemeClr>
                </a:solidFill>
              </a:rPr>
              <a:t>за </a:t>
            </a:r>
            <a:br>
              <a:rPr lang="ru-RU" sz="88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8800" i="1" dirty="0" smtClean="0">
                <a:solidFill>
                  <a:schemeClr val="accent4">
                    <a:lumMod val="75000"/>
                  </a:schemeClr>
                </a:solidFill>
              </a:rPr>
              <a:t>внимание!</a:t>
            </a:r>
            <a:endParaRPr lang="ru-RU" sz="88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Актуальность: </a:t>
            </a:r>
            <a:r>
              <a:rPr lang="ru-RU" sz="1800" b="0" dirty="0" smtClean="0">
                <a:solidFill>
                  <a:schemeClr val="tx1"/>
                </a:solidFill>
              </a:rPr>
              <a:t>Речь - одно из важнейших свойств человека, главное орудие мышления и основное средство общения между людьми. Речь человека - показатель его интеллекта и культуры. Речь - это канал развития интеллекта. Чем раньше осваивается язык, тем легче и полнее усваиваются знания. Чем речь точнее и образнее выражает мысль, тем значительнее человек как личность и тем ценнее он для общества.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0" dirty="0" err="1" smtClean="0">
                <a:solidFill>
                  <a:schemeClr val="tx1"/>
                </a:solidFill>
              </a:rPr>
              <a:t>Лего</a:t>
            </a:r>
            <a:r>
              <a:rPr lang="ru-RU" sz="1800" b="0" dirty="0" smtClean="0">
                <a:solidFill>
                  <a:schemeClr val="tx1"/>
                </a:solidFill>
              </a:rPr>
              <a:t> - конструктор на сегодняшний день незаменимый материал для занятий в дошкольных учреждениях. Когда ребенок увлеченно и с удовольствием играет с </a:t>
            </a:r>
            <a:r>
              <a:rPr lang="ru-RU" sz="1800" b="0" dirty="0" err="1" smtClean="0">
                <a:solidFill>
                  <a:schemeClr val="tx1"/>
                </a:solidFill>
              </a:rPr>
              <a:t>Лего</a:t>
            </a:r>
            <a:r>
              <a:rPr lang="ru-RU" sz="1800" b="0" dirty="0" smtClean="0">
                <a:solidFill>
                  <a:schemeClr val="tx1"/>
                </a:solidFill>
              </a:rPr>
              <a:t>, то в это время у него развивается: память, внимательность, ловкость, умение обобщать и сравнивать предметы, познавательная активность и эмоционально - волевая сфера. Во время игры с </a:t>
            </a:r>
            <a:r>
              <a:rPr lang="ru-RU" sz="1800" b="0" dirty="0" err="1" smtClean="0">
                <a:solidFill>
                  <a:schemeClr val="tx1"/>
                </a:solidFill>
              </a:rPr>
              <a:t>Лего</a:t>
            </a:r>
            <a:r>
              <a:rPr lang="ru-RU" sz="1800" b="0" dirty="0" smtClean="0">
                <a:solidFill>
                  <a:schemeClr val="tx1"/>
                </a:solidFill>
              </a:rPr>
              <a:t> - конструктором включаются различные группы мышц, происходит развитие и коррекция моторики рук. Тренируя пальцы, мы оказываем мощное воздействие на работоспособность коры головного мозга, а следовательно и на развитие речи.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Развитию словаря в рамках определенных тем с учетом календарно – </a:t>
            </a:r>
            <a:r>
              <a:rPr lang="ru-RU" sz="2400" dirty="0" err="1" smtClean="0"/>
              <a:t>тематичекого</a:t>
            </a:r>
            <a:r>
              <a:rPr lang="ru-RU" sz="2400" dirty="0" smtClean="0"/>
              <a:t> планирования,</a:t>
            </a:r>
          </a:p>
          <a:p>
            <a:r>
              <a:rPr lang="ru-RU" sz="2400" dirty="0" smtClean="0"/>
              <a:t>Закреплению (автоматизации) звуков в ходе игры,</a:t>
            </a:r>
          </a:p>
          <a:p>
            <a:r>
              <a:rPr lang="ru-RU" sz="2400" dirty="0" smtClean="0"/>
              <a:t>Формированию и развитию грамматической составляющей речи,</a:t>
            </a:r>
          </a:p>
          <a:p>
            <a:r>
              <a:rPr lang="ru-RU" sz="2400" dirty="0" smtClean="0"/>
              <a:t>Развитию связной речи,</a:t>
            </a:r>
          </a:p>
          <a:p>
            <a:r>
              <a:rPr lang="ru-RU" sz="2400" dirty="0" smtClean="0"/>
              <a:t>Формированию пространственной ориентации,</a:t>
            </a:r>
          </a:p>
          <a:p>
            <a:r>
              <a:rPr lang="ru-RU" sz="2400" dirty="0" smtClean="0"/>
              <a:t>Развитию мелкой моторики.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ЛЕГО способствует: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процессе работы дети используют разные детали ЛЕГО конструктора, запоминают их название, назначение, называют форму, цвет деталей, что способствует в свою очередь обогащению словаря детей. Действия с конструктором помогают обогащать словарь существительными, прилагательными, наречиями, предлогами, глаголов с приставками и др. частями речи.</a:t>
            </a:r>
          </a:p>
          <a:p>
            <a:r>
              <a:rPr lang="ru-RU" dirty="0" smtClean="0"/>
              <a:t>Например, во время работы по </a:t>
            </a:r>
            <a:r>
              <a:rPr lang="ru-RU" b="1" dirty="0" smtClean="0"/>
              <a:t>теме «Транспорт»</a:t>
            </a:r>
            <a:r>
              <a:rPr lang="ru-RU" dirty="0" smtClean="0"/>
              <a:t> дети знакомятся с разными видами транспорта, назначением машины МЧС, «Скорой помощи» и других машин специального назначения.</a:t>
            </a:r>
          </a:p>
          <a:p>
            <a:r>
              <a:rPr lang="ru-RU" dirty="0" smtClean="0"/>
              <a:t>В процессе работы с детьми по </a:t>
            </a:r>
            <a:r>
              <a:rPr lang="ru-RU" b="1" dirty="0" smtClean="0"/>
              <a:t>теме «Мебель»</a:t>
            </a:r>
            <a:r>
              <a:rPr lang="ru-RU" dirty="0" smtClean="0"/>
              <a:t> можно обыграть ситуацию «Семья переезжает на новую квартиру», в которой дети учатся </a:t>
            </a:r>
            <a:r>
              <a:rPr lang="ru-RU" b="1" dirty="0" smtClean="0"/>
              <a:t>называть новые предметы мебели</a:t>
            </a:r>
            <a:r>
              <a:rPr lang="ru-RU" dirty="0" smtClean="0"/>
              <a:t>, повторяют те, которые уже знают и называют.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Игры с ЛЕГО для развития речи</a:t>
            </a:r>
            <a:br>
              <a:rPr lang="ru-RU" sz="3600" dirty="0" smtClean="0"/>
            </a:br>
            <a:r>
              <a:rPr lang="ru-RU" sz="3100" dirty="0" smtClean="0"/>
              <a:t>Обогащение и активизация словаря:</a:t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dirty="0" smtClean="0"/>
              <a:t>Мебель</a:t>
            </a:r>
            <a:endParaRPr lang="ru-RU" dirty="0"/>
          </a:p>
        </p:txBody>
      </p:sp>
      <p:pic>
        <p:nvPicPr>
          <p:cNvPr id="4" name="Picture 2" descr="http://i.ytimg.com/vi/iDtdVebugV4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813690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100" dirty="0" smtClean="0"/>
              <a:t>Связная речь:</a:t>
            </a:r>
          </a:p>
          <a:p>
            <a:endParaRPr lang="ru-RU" dirty="0" smtClean="0"/>
          </a:p>
          <a:p>
            <a:r>
              <a:rPr lang="ru-RU" sz="2900" dirty="0" smtClean="0"/>
              <a:t>Пересказ рассказа не по сюжетной картинке, а по объёмному образу декораций из конструктора, помогает ребёнку лучше осознать сюжет, что делает пересказ более развёрнутым и логичным.</a:t>
            </a:r>
            <a:r>
              <a:rPr lang="ru-RU" sz="2900" b="1" dirty="0" smtClean="0"/>
              <a:t> В ходе игровых действий дети получают практические навыки ролевого диалога</a:t>
            </a:r>
            <a:r>
              <a:rPr lang="ru-RU" sz="2900" dirty="0" smtClean="0"/>
              <a:t>, учатся договариваться друг с другом. Воспитатель </a:t>
            </a:r>
            <a:r>
              <a:rPr lang="ru-RU" sz="2900" b="1" dirty="0" smtClean="0"/>
              <a:t>придумывает сказки и загадки про животных</a:t>
            </a:r>
            <a:r>
              <a:rPr lang="ru-RU" sz="2900" dirty="0" smtClean="0"/>
              <a:t>, обыгрывает их совместно с детьми, затем дети сами обыгрывают понравившиеся сказки. Созданные постройки из ЛЕГО можно использовать в </a:t>
            </a:r>
            <a:r>
              <a:rPr lang="ru-RU" sz="2900" b="1" dirty="0" smtClean="0"/>
              <a:t>играх-театрализациях, </a:t>
            </a:r>
            <a:r>
              <a:rPr lang="ru-RU" sz="2900" dirty="0" smtClean="0"/>
              <a:t>в которых содержание, роли, игровые действия обусловлены сюжетом и содержанием того или иного литературного произведения, сказки и т. д., а также имеются элементы творчества. Выполняя постройку, дети создают объемное изображение, которое способствует лучшему запоминанию образа объекта. О лошадке, которую сделал сам, ребенок рассказывает охотнее, придумывает разные истории и т. д. А своих героев дети наделяют теми качествами, которыми они хотят. Посредством героев сказки, выполненных своими руками, ребёнку легче раскрыть свои индивидуальные особенности, а сама игра создаёт условия для развития речи, творчества и благоприятно влияют на эмоциональную сферу ребёнка.</a:t>
            </a:r>
            <a:endParaRPr lang="ru-RU" sz="2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 fontScale="92500" lnSpcReduction="10000"/>
          </a:bodyPr>
          <a:lstStyle/>
          <a:p>
            <a:r>
              <a:rPr lang="ru-RU" sz="1900" dirty="0" smtClean="0"/>
              <a:t>С хозяином дружит,</a:t>
            </a:r>
          </a:p>
          <a:p>
            <a:r>
              <a:rPr lang="ru-RU" sz="1900" dirty="0" smtClean="0"/>
              <a:t>Дом сторожит,</a:t>
            </a:r>
          </a:p>
          <a:p>
            <a:r>
              <a:rPr lang="ru-RU" sz="1900" dirty="0" smtClean="0"/>
              <a:t>Живёт под крылечком,</a:t>
            </a:r>
          </a:p>
          <a:p>
            <a:r>
              <a:rPr lang="ru-RU" sz="1900" dirty="0" smtClean="0"/>
              <a:t>Хвост колечком. (Собака)</a:t>
            </a:r>
          </a:p>
          <a:p>
            <a:endParaRPr lang="ru-RU" sz="1900" dirty="0" smtClean="0"/>
          </a:p>
          <a:p>
            <a:r>
              <a:rPr lang="ru-RU" sz="1900" dirty="0" smtClean="0"/>
              <a:t>Мордочка усатая,</a:t>
            </a:r>
          </a:p>
          <a:p>
            <a:r>
              <a:rPr lang="ru-RU" sz="1900" dirty="0" smtClean="0"/>
              <a:t>Шубка полосатая,</a:t>
            </a:r>
          </a:p>
          <a:p>
            <a:r>
              <a:rPr lang="ru-RU" sz="1900" dirty="0" smtClean="0"/>
              <a:t>Часто умывается,</a:t>
            </a:r>
          </a:p>
          <a:p>
            <a:r>
              <a:rPr lang="ru-RU" sz="1900" dirty="0" smtClean="0"/>
              <a:t>А с водой не знается. (Кошка)</a:t>
            </a:r>
          </a:p>
          <a:p>
            <a:endParaRPr lang="ru-RU" sz="2000" dirty="0" smtClean="0"/>
          </a:p>
          <a:p>
            <a:r>
              <a:rPr lang="ru-RU" sz="1800" dirty="0" smtClean="0"/>
              <a:t>С бородой родится,</a:t>
            </a:r>
          </a:p>
          <a:p>
            <a:r>
              <a:rPr lang="ru-RU" sz="1800" dirty="0" smtClean="0"/>
              <a:t>Да никто этому не дивится. (Козёл)</a:t>
            </a:r>
          </a:p>
          <a:p>
            <a:endParaRPr lang="ru-RU" sz="1800" dirty="0" smtClean="0"/>
          </a:p>
          <a:p>
            <a:r>
              <a:rPr lang="ru-RU" sz="1900" dirty="0" smtClean="0"/>
              <a:t>Идет с бархана на бархан</a:t>
            </a:r>
            <a:br>
              <a:rPr lang="ru-RU" sz="1900" dirty="0" smtClean="0"/>
            </a:br>
            <a:r>
              <a:rPr lang="ru-RU" sz="1900" dirty="0" smtClean="0"/>
              <a:t>Двугорбый желтый великан.</a:t>
            </a:r>
            <a:br>
              <a:rPr lang="ru-RU" sz="1900" dirty="0" smtClean="0"/>
            </a:br>
            <a:r>
              <a:rPr lang="ru-RU" sz="1900" dirty="0" smtClean="0"/>
              <a:t>Нести поклажу – тяжкий труд</a:t>
            </a:r>
            <a:br>
              <a:rPr lang="ru-RU" sz="1900" dirty="0" smtClean="0"/>
            </a:br>
            <a:r>
              <a:rPr lang="ru-RU" sz="1900" dirty="0" smtClean="0"/>
              <a:t>В пустыне может лишь …</a:t>
            </a:r>
            <a:br>
              <a:rPr lang="ru-RU" sz="1900" dirty="0" smtClean="0"/>
            </a:br>
            <a:r>
              <a:rPr lang="ru-RU" sz="1900" dirty="0" smtClean="0"/>
              <a:t>(верблюд)</a:t>
            </a:r>
            <a:endParaRPr lang="ru-RU" sz="1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Поиграем в сказку</a:t>
            </a:r>
            <a:endParaRPr lang="ru-RU" dirty="0"/>
          </a:p>
        </p:txBody>
      </p:sp>
      <p:pic>
        <p:nvPicPr>
          <p:cNvPr id="20482" name="Picture 2" descr="http://tnu.podelise.ru/pars_docs/refs/371/370235/370235_html_m568cda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980728"/>
            <a:ext cx="3384376" cy="2304256"/>
          </a:xfrm>
          <a:prstGeom prst="rect">
            <a:avLst/>
          </a:prstGeom>
          <a:noFill/>
        </p:spPr>
      </p:pic>
      <p:pic>
        <p:nvPicPr>
          <p:cNvPr id="20484" name="Picture 4" descr="http://tnu.podelise.ru/pars_docs/refs/371/370235/370235_html_11df7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5" y="980728"/>
            <a:ext cx="3528392" cy="2232248"/>
          </a:xfrm>
          <a:prstGeom prst="rect">
            <a:avLst/>
          </a:prstGeom>
          <a:noFill/>
        </p:spPr>
      </p:pic>
      <p:pic>
        <p:nvPicPr>
          <p:cNvPr id="20486" name="Picture 6" descr="https://im0-tub-ru.yandex.net/i?id=192aa32fcb32bbd8a18531d24dcc2cf2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192810" cy="2396455"/>
          </a:xfrm>
          <a:prstGeom prst="rect">
            <a:avLst/>
          </a:prstGeom>
          <a:noFill/>
        </p:spPr>
      </p:pic>
      <p:pic>
        <p:nvPicPr>
          <p:cNvPr id="20488" name="Picture 8" descr="http://tnu.podelise.ru/pars_docs/refs/371/370235/370235_html_m62a79f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3501008"/>
            <a:ext cx="3600400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Грамматический строй речи</a:t>
            </a:r>
            <a:br>
              <a:rPr lang="ru-RU" dirty="0" smtClean="0"/>
            </a:br>
            <a:r>
              <a:rPr lang="ru-RU" dirty="0" smtClean="0"/>
              <a:t>Игра «Построй схему»</a:t>
            </a:r>
            <a:endParaRPr lang="ru-RU" dirty="0"/>
          </a:p>
        </p:txBody>
      </p:sp>
      <p:pic>
        <p:nvPicPr>
          <p:cNvPr id="23554" name="Picture 2" descr="http://21vu.ru/sites/default/files/_ph/36/2/575661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888432" cy="3888432"/>
          </a:xfrm>
          <a:prstGeom prst="rect">
            <a:avLst/>
          </a:prstGeom>
          <a:noFill/>
        </p:spPr>
      </p:pic>
      <p:pic>
        <p:nvPicPr>
          <p:cNvPr id="23562" name="Picture 10" descr="http://gov.cap.ru/UserFiles/news/201601/22/d_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4608512" cy="4067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190</TotalTime>
  <Words>281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«Развитие речи дошкольника, как фактор преемственности между ДОУ и школой, посредством легоконструирования»</vt:lpstr>
      <vt:lpstr>Актуальность: Речь - одно из важнейших свойств человека, главное орудие мышления и основное средство общения между людьми. Речь человека - показатель его интеллекта и культуры. Речь - это канал развития интеллекта. Чем раньше осваивается язык, тем легче и полнее усваиваются знания. Чем речь точнее и образнее выражает мысль, тем значительнее человек как личность и тем ценнее он для общества. Лего - конструктор на сегодняшний день незаменимый материал для занятий в дошкольных учреждениях. Когда ребенок увлеченно и с удовольствием играет с Лего, то в это время у него развивается: память, внимательность, ловкость, умение обобщать и сравнивать предметы, познавательная активность и эмоционально - волевая сфера. Во время игры с Лего - конструктором включаются различные группы мышц, происходит развитие и коррекция моторики рук. Тренируя пальцы, мы оказываем мощное воздействие на работоспособность коры головного мозга, а следовательно и на развитие речи.</vt:lpstr>
      <vt:lpstr>Применение ЛЕГО способствует:</vt:lpstr>
      <vt:lpstr> Игры с ЛЕГО для развития речи Обогащение и активизация словаря: </vt:lpstr>
      <vt:lpstr>Мебель</vt:lpstr>
      <vt:lpstr>Слайд 6</vt:lpstr>
      <vt:lpstr>Слайд 7</vt:lpstr>
      <vt:lpstr>Поиграем в сказку</vt:lpstr>
      <vt:lpstr>Грамматический строй речи Игра «Построй схему»</vt:lpstr>
      <vt:lpstr>Звуковая культура речи</vt:lpstr>
      <vt:lpstr>Спасибо  за 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речи через легоконструирование, как условие успешной подготовки к школе в условиях реализации ФГОС»</dc:title>
  <dc:creator>Чукманцевы</dc:creator>
  <cp:lastModifiedBy>Чукманцевы</cp:lastModifiedBy>
  <cp:revision>20</cp:revision>
  <dcterms:created xsi:type="dcterms:W3CDTF">2017-03-21T19:31:58Z</dcterms:created>
  <dcterms:modified xsi:type="dcterms:W3CDTF">2017-03-26T09:26:29Z</dcterms:modified>
</cp:coreProperties>
</file>