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4" r:id="rId3"/>
    <p:sldId id="256" r:id="rId4"/>
    <p:sldId id="258" r:id="rId5"/>
    <p:sldId id="257" r:id="rId6"/>
    <p:sldId id="263" r:id="rId7"/>
    <p:sldId id="265" r:id="rId8"/>
    <p:sldId id="260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EvGeN\Desktop\1&#1044;%20&#1082;&#1083;&#1072;&#1089;&#1089;\&#1091;&#1088;&#1086;&#1082;%20&#1074;&#1077;&#1078;&#1083;&#1080;&#1074;&#1086;&#1089;&#1090;&#1080;\pesnya_-_Ulybka_(iPlayer.fm)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EvGeN\Desktop\1&#1044;%20&#1082;&#1083;&#1072;&#1089;&#1089;\&#1091;&#1088;&#1086;&#1082;%20&#1074;&#1077;&#1078;&#1083;&#1080;&#1074;&#1086;&#1089;&#1090;&#1080;\Pesenka_Kota_Leopolda_-_YA_idu_i_poyu_obo_vsyom_horoshem_I_ulybku_svoyu_ya_daryu_prohozhim._Esli_v_serdce_(iPlayer.fm).mp3" TargetMode="Externa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Солнышко анимация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14313"/>
            <a:ext cx="9144000" cy="718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1"/>
          <p:cNvSpPr>
            <a:spLocks noChangeArrowheads="1"/>
          </p:cNvSpPr>
          <p:nvPr/>
        </p:nvSpPr>
        <p:spPr bwMode="auto">
          <a:xfrm>
            <a:off x="0" y="0"/>
            <a:ext cx="8929688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285750" algn="l"/>
                <a:tab pos="2970213" algn="ctr"/>
              </a:tabLst>
            </a:pP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Солнышко, солнышко,</a:t>
            </a:r>
          </a:p>
          <a:p>
            <a:pPr eaLnBrk="0" hangingPunct="0">
              <a:tabLst>
                <a:tab pos="285750" algn="l"/>
                <a:tab pos="2970213" algn="ctr"/>
              </a:tabLst>
            </a:pP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твои лучи,</a:t>
            </a:r>
          </a:p>
          <a:p>
            <a:pPr eaLnBrk="0" hangingPunct="0">
              <a:tabLst>
                <a:tab pos="285750" algn="l"/>
                <a:tab pos="2970213" algn="ctr"/>
              </a:tabLst>
            </a:pPr>
            <a:endParaRPr lang="ru-RU" sz="4000" b="1" i="1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tabLst>
                <a:tab pos="285750" algn="l"/>
                <a:tab pos="2970213" algn="ctr"/>
              </a:tabLst>
            </a:pPr>
            <a:endParaRPr lang="ru-RU" sz="4000" b="1" i="1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tabLst>
                <a:tab pos="285750" algn="l"/>
                <a:tab pos="2970213" algn="ctr"/>
              </a:tabLst>
            </a:pPr>
            <a:endParaRPr lang="ru-RU" sz="4000" b="1" i="1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tabLst>
                <a:tab pos="285750" algn="l"/>
                <a:tab pos="2970213" algn="ctr"/>
              </a:tabLst>
            </a:pPr>
            <a:endParaRPr lang="ru-RU" sz="4000" b="1" i="1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tabLst>
                <a:tab pos="285750" algn="l"/>
                <a:tab pos="2970213" algn="ctr"/>
              </a:tabLst>
            </a:pPr>
            <a:endParaRPr lang="ru-RU" sz="4000" b="1" i="1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tabLst>
                <a:tab pos="285750" algn="l"/>
                <a:tab pos="2970213" algn="ctr"/>
              </a:tabLst>
            </a:pPr>
            <a:endParaRPr lang="ru-RU" sz="4000" b="1" i="1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r" eaLnBrk="0" hangingPunct="0">
              <a:tabLst>
                <a:tab pos="285750" algn="l"/>
                <a:tab pos="2970213" algn="ctr"/>
              </a:tabLst>
            </a:pP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Быть людьми хорошими – ты нас   научи!    </a:t>
            </a:r>
          </a:p>
        </p:txBody>
      </p:sp>
      <p:pic>
        <p:nvPicPr>
          <p:cNvPr id="4" name="pesnya_-_Ulybk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44408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64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pPr eaLnBrk="1" hangingPunct="1"/>
            <a:endParaRPr lang="ru-RU" dirty="0" smtClean="0">
              <a:solidFill>
                <a:srgbClr val="6600FF"/>
              </a:solidFill>
              <a:latin typeface="Comic Sans MS" pitchFamily="66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941888"/>
            <a:ext cx="8229600" cy="118427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Picture 4" descr=",kb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20688"/>
            <a:ext cx="7056438" cy="5284787"/>
          </a:xfrm>
          <a:prstGeom prst="rect">
            <a:avLst/>
          </a:prstGeom>
          <a:noFill/>
          <a:ln w="38100">
            <a:solidFill>
              <a:srgbClr val="5F5F5F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6600FF"/>
                </a:solidFill>
                <a:latin typeface="Comic Sans MS" pitchFamily="66" charset="0"/>
              </a:rPr>
              <a:t>Кто поступает правильно?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95288" y="1196975"/>
            <a:ext cx="8151812" cy="5214938"/>
            <a:chOff x="249" y="754"/>
            <a:chExt cx="5135" cy="3285"/>
          </a:xfrm>
        </p:grpSpPr>
        <p:pic>
          <p:nvPicPr>
            <p:cNvPr id="18448" name="Picture 4" descr="0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9" y="754"/>
              <a:ext cx="2813" cy="1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9" name="Picture 5" descr="5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62" y="2069"/>
              <a:ext cx="2822" cy="1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395288" y="1196975"/>
            <a:ext cx="8135937" cy="5213350"/>
            <a:chOff x="249" y="754"/>
            <a:chExt cx="5125" cy="3284"/>
          </a:xfrm>
        </p:grpSpPr>
        <p:pic>
          <p:nvPicPr>
            <p:cNvPr id="18446" name="Picture 8" descr="4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" y="754"/>
              <a:ext cx="2812" cy="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7" name="Picture 7" descr="1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62" y="2115"/>
              <a:ext cx="2812" cy="1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395288" y="1196975"/>
            <a:ext cx="8137525" cy="5216525"/>
            <a:chOff x="249" y="754"/>
            <a:chExt cx="5126" cy="3286"/>
          </a:xfrm>
        </p:grpSpPr>
        <p:pic>
          <p:nvPicPr>
            <p:cNvPr id="18444" name="Picture 11" descr="2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49" y="754"/>
              <a:ext cx="2812" cy="1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5" name="Picture 10" descr="3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562" y="2115"/>
              <a:ext cx="2813" cy="1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5288" y="1196975"/>
            <a:ext cx="8183562" cy="5327650"/>
            <a:chOff x="249" y="709"/>
            <a:chExt cx="5155" cy="3356"/>
          </a:xfrm>
        </p:grpSpPr>
        <p:pic>
          <p:nvPicPr>
            <p:cNvPr id="18442" name="Picture 14" descr="5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49" y="709"/>
              <a:ext cx="2826" cy="1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3" name="Picture 15" descr="лмил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562" y="2114"/>
              <a:ext cx="2842" cy="1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323850" y="1250950"/>
            <a:ext cx="8272463" cy="5273675"/>
            <a:chOff x="204" y="709"/>
            <a:chExt cx="5211" cy="3322"/>
          </a:xfrm>
        </p:grpSpPr>
        <p:pic>
          <p:nvPicPr>
            <p:cNvPr id="18440" name="Picture 17" descr="47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608" y="2115"/>
              <a:ext cx="2807" cy="1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1" name="Picture 18" descr="0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04" y="709"/>
              <a:ext cx="2849" cy="19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>
              <a:solidFill>
                <a:srgbClr val="6600FF"/>
              </a:solidFill>
              <a:latin typeface="Comic Sans MS" pitchFamily="66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374650" y="4941888"/>
            <a:ext cx="8229600" cy="18002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333333"/>
                </a:solidFill>
                <a:latin typeface="Comic Sans MS" pitchFamily="66" charset="0"/>
              </a:rPr>
              <a:t>.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684213" y="1412875"/>
            <a:ext cx="5259387" cy="4608513"/>
            <a:chOff x="431" y="890"/>
            <a:chExt cx="3313" cy="2903"/>
          </a:xfrm>
        </p:grpSpPr>
        <p:sp>
          <p:nvSpPr>
            <p:cNvPr id="15368" name="Text Box 5"/>
            <p:cNvSpPr txBox="1">
              <a:spLocks noChangeArrowheads="1"/>
            </p:cNvSpPr>
            <p:nvPr/>
          </p:nvSpPr>
          <p:spPr bwMode="auto">
            <a:xfrm>
              <a:off x="431" y="890"/>
              <a:ext cx="1270" cy="351"/>
            </a:xfrm>
            <a:prstGeom prst="rect">
              <a:avLst/>
            </a:prstGeom>
            <a:solidFill>
              <a:srgbClr val="FF9FFF"/>
            </a:solidFill>
            <a:ln w="38100">
              <a:solidFill>
                <a:srgbClr val="CC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 dirty="0">
                  <a:latin typeface="Comic Sans MS" pitchFamily="66" charset="0"/>
                </a:rPr>
                <a:t>1. «Алло».</a:t>
              </a:r>
            </a:p>
          </p:txBody>
        </p:sp>
        <p:sp>
          <p:nvSpPr>
            <p:cNvPr id="15369" name="Text Box 6"/>
            <p:cNvSpPr txBox="1">
              <a:spLocks noChangeArrowheads="1"/>
            </p:cNvSpPr>
            <p:nvPr/>
          </p:nvSpPr>
          <p:spPr bwMode="auto">
            <a:xfrm>
              <a:off x="431" y="1434"/>
              <a:ext cx="1864" cy="351"/>
            </a:xfrm>
            <a:prstGeom prst="rect">
              <a:avLst/>
            </a:prstGeom>
            <a:solidFill>
              <a:srgbClr val="00FF00"/>
            </a:solidFill>
            <a:ln w="38100">
              <a:solidFill>
                <a:srgbClr val="0066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>
                  <a:latin typeface="Comic Sans MS" pitchFamily="66" charset="0"/>
                </a:rPr>
                <a:t>2. Приветствие.</a:t>
              </a:r>
            </a:p>
          </p:txBody>
        </p:sp>
        <p:sp>
          <p:nvSpPr>
            <p:cNvPr id="15370" name="Text Box 7"/>
            <p:cNvSpPr txBox="1">
              <a:spLocks noChangeArrowheads="1"/>
            </p:cNvSpPr>
            <p:nvPr/>
          </p:nvSpPr>
          <p:spPr bwMode="auto">
            <a:xfrm>
              <a:off x="431" y="2024"/>
              <a:ext cx="3313" cy="620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>
                  <a:latin typeface="Comic Sans MS" pitchFamily="66" charset="0"/>
                </a:rPr>
                <a:t>3. Объяснение цели звонка – </a:t>
              </a:r>
            </a:p>
            <a:p>
              <a:r>
                <a:rPr lang="ru-RU" sz="2800">
                  <a:latin typeface="Comic Sans MS" pitchFamily="66" charset="0"/>
                </a:rPr>
                <a:t>    собственно разговор.</a:t>
              </a:r>
            </a:p>
          </p:txBody>
        </p:sp>
        <p:sp>
          <p:nvSpPr>
            <p:cNvPr id="15371" name="Text Box 8"/>
            <p:cNvSpPr txBox="1">
              <a:spLocks noChangeArrowheads="1"/>
            </p:cNvSpPr>
            <p:nvPr/>
          </p:nvSpPr>
          <p:spPr bwMode="auto">
            <a:xfrm>
              <a:off x="473" y="2886"/>
              <a:ext cx="2044" cy="351"/>
            </a:xfrm>
            <a:prstGeom prst="rect">
              <a:avLst/>
            </a:prstGeom>
            <a:solidFill>
              <a:srgbClr val="33CCFF"/>
            </a:solidFill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>
                  <a:latin typeface="Comic Sans MS" pitchFamily="66" charset="0"/>
                </a:rPr>
                <a:t>4. Благодарность.</a:t>
              </a:r>
            </a:p>
          </p:txBody>
        </p:sp>
        <p:sp>
          <p:nvSpPr>
            <p:cNvPr id="15372" name="Text Box 9"/>
            <p:cNvSpPr txBox="1">
              <a:spLocks noChangeArrowheads="1"/>
            </p:cNvSpPr>
            <p:nvPr/>
          </p:nvSpPr>
          <p:spPr bwMode="auto">
            <a:xfrm>
              <a:off x="476" y="3442"/>
              <a:ext cx="1595" cy="351"/>
            </a:xfrm>
            <a:prstGeom prst="rect">
              <a:avLst/>
            </a:prstGeom>
            <a:solidFill>
              <a:srgbClr val="FF9966"/>
            </a:solidFill>
            <a:ln w="38100">
              <a:solidFill>
                <a:srgbClr val="9966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>
                  <a:latin typeface="Comic Sans MS" pitchFamily="66" charset="0"/>
                </a:rPr>
                <a:t>5. Прощание.</a:t>
              </a:r>
            </a:p>
          </p:txBody>
        </p:sp>
      </p:grpSp>
      <p:pic>
        <p:nvPicPr>
          <p:cNvPr id="27658" name="Picture 10" descr="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025" y="404813"/>
            <a:ext cx="1878013" cy="1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 о вежливости.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Вежливость открывает все двери.</a:t>
            </a:r>
          </a:p>
          <a:p>
            <a:endParaRPr lang="ru-RU" sz="3600" dirty="0" smtClean="0"/>
          </a:p>
          <a:p>
            <a:r>
              <a:rPr lang="ru-RU" sz="3600" dirty="0" smtClean="0"/>
              <a:t>Ничего не обходится так дёшево и не ценится так дорого, как вежливость.</a:t>
            </a:r>
          </a:p>
          <a:p>
            <a:endParaRPr lang="ru-RU" sz="3600" dirty="0" smtClean="0"/>
          </a:p>
          <a:p>
            <a:r>
              <a:rPr lang="ru-RU" sz="3600" dirty="0" smtClean="0"/>
              <a:t>В чужом доме не будь приметен, а будь приветлив.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Книга &quot;Волшебная иголочка&quot; - Валентина Осеева. Купить книгу, читать рецензии ISBN 978-5-389-04098-4 Лабирин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0"/>
            <a:ext cx="50577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миха"/>
          <p:cNvPicPr>
            <a:picLocks noChangeAspect="1" noChangeArrowheads="1"/>
          </p:cNvPicPr>
          <p:nvPr/>
        </p:nvPicPr>
        <p:blipFill>
          <a:blip r:embed="rId3" cstate="print"/>
          <a:srcRect l="36411" t="11780" r="36664" b="18230"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WordArt 6"/>
          <p:cNvSpPr>
            <a:spLocks noChangeArrowheads="1" noChangeShapeType="1" noTextEdit="1"/>
          </p:cNvSpPr>
          <p:nvPr/>
        </p:nvSpPr>
        <p:spPr bwMode="auto">
          <a:xfrm>
            <a:off x="642910" y="4857760"/>
            <a:ext cx="7786742" cy="1595445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До свидания</a:t>
            </a:r>
          </a:p>
        </p:txBody>
      </p:sp>
      <p:pic>
        <p:nvPicPr>
          <p:cNvPr id="5" name="Pesenka_Kota_Leopolda_-_YA_idu_i_poyu_obo_vsyom_horoshem_I_ulybku_svoyu_ya_daryu_prohozhim._Esli_v_serdce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884368" y="5805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29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</TotalTime>
  <Words>85</Words>
  <Application>Microsoft Office PowerPoint</Application>
  <PresentationFormat>Экран (4:3)</PresentationFormat>
  <Paragraphs>24</Paragraphs>
  <Slides>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Кто поступает правильно?</vt:lpstr>
      <vt:lpstr>Слайд 5</vt:lpstr>
      <vt:lpstr>Пословицы о вежливости.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EvGeN</dc:creator>
  <cp:lastModifiedBy>EvGeN</cp:lastModifiedBy>
  <cp:revision>12</cp:revision>
  <dcterms:created xsi:type="dcterms:W3CDTF">2015-11-19T18:21:51Z</dcterms:created>
  <dcterms:modified xsi:type="dcterms:W3CDTF">2015-11-20T17:53:35Z</dcterms:modified>
</cp:coreProperties>
</file>