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72" r:id="rId9"/>
    <p:sldId id="262" r:id="rId10"/>
    <p:sldId id="263" r:id="rId11"/>
    <p:sldId id="264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C90F7-3F77-4105-81E5-2B9A8464B2DF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B54FB-5A89-4409-8628-ACC8ABFDE7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C90F7-3F77-4105-81E5-2B9A8464B2DF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B54FB-5A89-4409-8628-ACC8ABFDE7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C90F7-3F77-4105-81E5-2B9A8464B2DF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B54FB-5A89-4409-8628-ACC8ABFDE7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C90F7-3F77-4105-81E5-2B9A8464B2DF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B54FB-5A89-4409-8628-ACC8ABFDE7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C90F7-3F77-4105-81E5-2B9A8464B2DF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B54FB-5A89-4409-8628-ACC8ABFDE7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C90F7-3F77-4105-81E5-2B9A8464B2DF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B54FB-5A89-4409-8628-ACC8ABFDE7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C90F7-3F77-4105-81E5-2B9A8464B2DF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B54FB-5A89-4409-8628-ACC8ABFDE7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C90F7-3F77-4105-81E5-2B9A8464B2DF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B54FB-5A89-4409-8628-ACC8ABFDE7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C90F7-3F77-4105-81E5-2B9A8464B2DF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B54FB-5A89-4409-8628-ACC8ABFDE7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C90F7-3F77-4105-81E5-2B9A8464B2DF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B54FB-5A89-4409-8628-ACC8ABFDE7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C90F7-3F77-4105-81E5-2B9A8464B2DF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B54FB-5A89-4409-8628-ACC8ABFDE7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2C90F7-3F77-4105-81E5-2B9A8464B2DF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B54FB-5A89-4409-8628-ACC8ABFDE75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bookitut.ru/Odarennyj-rebenok-Illyuzii-i-realjnostj.html" TargetMode="External"/><Relationship Id="rId7" Type="http://schemas.openxmlformats.org/officeDocument/2006/relationships/hyperlink" Target="http://pedsovet.su/publ/123-1-0-4468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legri.ru/deti/vospitanie-i-razvitie-rebenka/odar-nye-deti-problemy-i-trudnosti-talantlivyh-i-odar-nyh-detei.html" TargetMode="External"/><Relationship Id="rId5" Type="http://schemas.openxmlformats.org/officeDocument/2006/relationships/hyperlink" Target="http://old.school.msk.ort.ru/integration/index.php?p=roditel_grupp_kinder_3_dopvolor" TargetMode="External"/><Relationship Id="rId4" Type="http://schemas.openxmlformats.org/officeDocument/2006/relationships/hyperlink" Target="http://dic.academic.ru/dic.nsf/ruwiki/1072130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85728"/>
            <a:ext cx="7772400" cy="1000108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департамент образования администрации Владимирской области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ПРОФЕССИОНАЛЬНОЕ ОБРАЗОВАТЕЛЬНОЕ УЧРЕЖДЕНИЕ ВЛАДИМИРСКОЙ ОБЛАСТИ «МУРОМСКИЙ ПЕДАГОГИЧЕСКИЙ КОЛЛЕДЖ»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im0-tub-ru.yandex.net/i?id=0d46b4cd46cf1cd163ec8af71c80fea4&amp;n=33&amp;h=215&amp;w=2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962"/>
            <a:ext cx="9144000" cy="685003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департамент образования администрации Владимирской области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ПРОФЕССИОНАЛЬНОЕ ОБРАЗОВАТЕЛЬНОЕ УЧРЕЖДЕНИЕ ВЛАДИМИРСКОЙ ОБЛАСТИ «МУРОМСКИЙ ПЕДАГОГИЧЕСКИЙ КОЛЛЕДЖ»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214422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Одаренный ребенок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Picture 4" descr="http://thebf.ru/upload/medialibrary/6e6/1358536849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2428868"/>
            <a:ext cx="4500594" cy="4429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s://im0-tub-ru.yandex.net/i?id=0d46b4cd46cf1cd163ec8af71c80fea4&amp;n=33&amp;h=215&amp;w=2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4628" cy="6858000"/>
          </a:xfrm>
          <a:prstGeom prst="rect">
            <a:avLst/>
          </a:prstGeom>
          <a:noFill/>
        </p:spPr>
      </p:pic>
      <p:pic>
        <p:nvPicPr>
          <p:cNvPr id="27652" name="Picture 4" descr="http://uralcons.org/wp-content/uploads/2014/06/Pruebas-de-la-vida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0"/>
            <a:ext cx="3643305" cy="3223254"/>
          </a:xfrm>
          <a:prstGeom prst="rect">
            <a:avLst/>
          </a:prstGeom>
          <a:noFill/>
        </p:spPr>
      </p:pic>
      <p:pic>
        <p:nvPicPr>
          <p:cNvPr id="27654" name="Picture 6" descr="http://ilovemybaby.ru/wp-content/uploads/2014/11/15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97388" y="0"/>
            <a:ext cx="4246612" cy="3214686"/>
          </a:xfrm>
          <a:prstGeom prst="rect">
            <a:avLst/>
          </a:prstGeom>
          <a:noFill/>
        </p:spPr>
      </p:pic>
      <p:pic>
        <p:nvPicPr>
          <p:cNvPr id="27656" name="Picture 8" descr="http://vsedeti-ok.ru/wp-content/uploads/2016/04/kak-vurastit-genialnogo-rebenka-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0100" y="3214686"/>
            <a:ext cx="7258050" cy="36433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s://im0-tub-ru.yandex.net/i?id=0d46b4cd46cf1cd163ec8af71c80fea4&amp;n=33&amp;h=215&amp;w=2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4628" cy="68580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94237000"/>
              </p:ext>
            </p:extLst>
          </p:nvPr>
        </p:nvGraphicFramePr>
        <p:xfrm>
          <a:off x="0" y="2"/>
          <a:ext cx="9144000" cy="6858001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4572000"/>
                <a:gridCol w="4572000"/>
              </a:tblGrid>
              <a:tr h="646647">
                <a:tc>
                  <a:txBody>
                    <a:bodyPr/>
                    <a:lstStyle/>
                    <a:p>
                      <a:pPr algn="ctr"/>
                      <a:r>
                        <a:rPr lang="ru-RU" sz="32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Плюсы</a:t>
                      </a:r>
                      <a:endParaRPr lang="ru-RU" sz="3200" u="sng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Минусы</a:t>
                      </a:r>
                      <a:endParaRPr lang="ru-RU" sz="3200" u="sng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83612"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отличные вербальные навыки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Диктаторские наклонности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83612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Эмоциональная стабильность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Завышенные требования к себе и окружающим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46647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Способность к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творчеству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Колебание интересов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46647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Многообразие интересов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Различная скорость письма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83612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Хорошая память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Различная скорость мышления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83612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Ярко выраженная индивидуальность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Слабую физическую подготовку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83612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Абстрактное мышление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Проблема заниженной самооценки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s://im0-tub-ru.yandex.net/i?id=0d46b4cd46cf1cd163ec8af71c80fea4&amp;n=33&amp;h=215&amp;w=2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4628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214290"/>
            <a:ext cx="821537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Работу выполняли: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Плаксова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Оксана – капитан команды, «Историки», «Дизайнеры»;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Киселева Катя,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Шикина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Даша – «Философы»;</a:t>
            </a:r>
          </a:p>
          <a:p>
            <a:pPr>
              <a:buFont typeface="Wingdings" pitchFamily="2" charset="2"/>
              <a:buChar char="Ø"/>
            </a:pP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Хоснуллина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Елена – «Корреспонденты»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4" name="Picture 2" descr="https://im0-tub-ru.yandex.net/i?id=0d46b4cd46cf1cd163ec8af71c80fea4&amp;n=33&amp;h=215&amp;w=2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4628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40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Используемая литература: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Http://bookitut.ru/Odarennyj-rebenok-Illyuzii-i-realjnostj.html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http://dic.academic.ru/dic.nsf/ruwiki/1072130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http://old.school.msk.ort.ru/integration/index.php?p=roditel_grupp_kinder_3_dopvolor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http://www.alegri.ru/deti/vospitanie-i-razvitie-rebenka/odar-nye-deti-problemy-i-trudnosti-talantlivyh-i-odar-nyh-detei.html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http://pedsovet.su/publ/123-1-0-4468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im0-tub-ru.yandex.net/i?id=0d46b4cd46cf1cd163ec8af71c80fea4&amp;n=33&amp;h=215&amp;w=2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003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Одаренный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ребенок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— это 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ребенок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который выделяется яркими, очевидными, иногда выдающимися достижениями (или имеет внутренние предпосылки для таких достижений) в том или ином виде деятельности</a:t>
            </a:r>
          </a:p>
        </p:txBody>
      </p:sp>
      <p:pic>
        <p:nvPicPr>
          <p:cNvPr id="5124" name="Picture 4" descr="http://www.detki55.ru/media/upload/2016/05/16/iStock_000019576297_Smal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768977"/>
            <a:ext cx="8001056" cy="50890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im0-tub-ru.yandex.net/i?id=0d46b4cd46cf1cd163ec8af71c80fea4&amp;n=33&amp;h=215&amp;w=2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4628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00298" y="1071546"/>
            <a:ext cx="5929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/>
          </a:p>
          <a:p>
            <a:endParaRPr lang="ru-RU" b="1" dirty="0" smtClean="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714356"/>
            <a:ext cx="914400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Свидетельства о неравенстве умственных возможностей людей имели место еще в древнейшие времена. Генетически первыми объяснениями природы индивидуальных различий и существование выдающихся способностей у отдельных людей было заключение об их «неземном», божественном происхождении (от лат. «гений»). Значение близкое к современному, термин «гений» приобрел лишь в эпоху Возрождения.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Истоки возникновения детской одаренности и ее развитие в дошкольном возрасте наиболее последовательно начинали изучать коллективом сотрудником лаборатории способностей НИИ дошкольного воспитания под руководством  Л.А.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Венгера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Согласно этой концепции умственно одаренный ребенок дошкольного возраста – тот, у которого наиболее развиты характерные для дошкольников способности и интерес  к познавательной деятельности.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142852"/>
            <a:ext cx="7143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Немного из истории:</a:t>
            </a:r>
            <a:endParaRPr lang="ru-RU" sz="3200" b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2" name="Picture 6" descr="http://nabludatel.net/wp-content/uploads/img/site/untitled%20folder/ewgbwer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4692850"/>
            <a:ext cx="2201847" cy="2165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s://im0-tub-ru.yandex.net/i?id=0d46b4cd46cf1cd163ec8af71c80fea4&amp;n=33&amp;h=215&amp;w=2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4628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714356"/>
            <a:ext cx="91440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А.С. Грибоедов в 11 лет поступил в Московский университет, сочинял блестящие стихи, музыку, знал много языков 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Выдающийся физик Л.Д. Ландау стал студентом в 13 лет.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Федор Тютчев поступил в университет в 15 лет и закончил его за 2 года.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63579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Известные одарённые дети:</a:t>
            </a:r>
            <a:endParaRPr lang="ru-RU" sz="3600" b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://stroinayaya.ru/wp-content/uploads/2017/01/vospitat_genija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026142"/>
            <a:ext cx="3787031" cy="2831858"/>
          </a:xfrm>
          <a:prstGeom prst="rect">
            <a:avLst/>
          </a:prstGeom>
          <a:noFill/>
        </p:spPr>
      </p:pic>
      <p:pic>
        <p:nvPicPr>
          <p:cNvPr id="7172" name="Picture 4" descr="http://evmenov37.ru/wp-content/uploads/2016/10/1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3434667"/>
            <a:ext cx="4572000" cy="34233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https://im0-tub-ru.yandex.net/i?id=0d46b4cd46cf1cd163ec8af71c80fea4&amp;n=33&amp;h=215&amp;w=2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4628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1"/>
            <a:ext cx="8429652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Классификация одаренности:</a:t>
            </a:r>
          </a:p>
          <a:p>
            <a:pPr lvl="0"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Интеллектуальная. Дети показывают повышенную любознательность и сообразительность.</a:t>
            </a:r>
          </a:p>
          <a:p>
            <a:pPr lvl="0"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Творческая. Выражается в оригинальности мышления, генерировании идей и решений.</a:t>
            </a:r>
          </a:p>
          <a:p>
            <a:pPr lvl="0"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Академическая. Проявляется в успешном изучении отдельных предметов. Но при этом отличается избирательностью интересов ребёнка.</a:t>
            </a:r>
          </a:p>
          <a:p>
            <a:pPr lvl="0"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Художественно-эстетическая. Отражение таланта в музыке, литературе и творчестве.</a:t>
            </a:r>
          </a:p>
          <a:p>
            <a:pPr lvl="0"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Социальная. Лёгкость в установлении контактов и общительность.</a:t>
            </a:r>
          </a:p>
          <a:p>
            <a:pPr lvl="0"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Спортивная. Характеризуется способностью контролировать свои движения и управлять координацией тела.</a:t>
            </a:r>
          </a:p>
          <a:p>
            <a:pPr algn="just"/>
            <a:endParaRPr lang="ru-RU" sz="2000" dirty="0" smtClean="0"/>
          </a:p>
          <a:p>
            <a:pPr algn="just"/>
            <a:endParaRPr lang="ru-RU" sz="2000" dirty="0"/>
          </a:p>
        </p:txBody>
      </p:sp>
      <p:pic>
        <p:nvPicPr>
          <p:cNvPr id="3078" name="Picture 6" descr="http://rebenkoved.ru/wp-content/uploads/2016/11/odarennye-det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909469"/>
            <a:ext cx="4429124" cy="2948531"/>
          </a:xfrm>
          <a:prstGeom prst="rect">
            <a:avLst/>
          </a:prstGeom>
          <a:noFill/>
        </p:spPr>
      </p:pic>
      <p:pic>
        <p:nvPicPr>
          <p:cNvPr id="3080" name="Picture 8" descr="http://www.gazetairkutsk.ru/files/2011/06/skripk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929067"/>
            <a:ext cx="4369504" cy="2928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im0-tub-ru.yandex.net/i?id=0d46b4cd46cf1cd163ec8af71c80fea4&amp;n=33&amp;h=215&amp;w=2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4628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40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Трудности в обществе, с которыми сталкиваются одарённые дети: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Неприязнь к детскому саду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2.Игровые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интересы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(одаренным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детям нравятся сложные игры и не интересны те, которыми увлекаются их сверстники средних</a:t>
            </a:r>
          </a:p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способностей. Вследствие этого одаренный ребенок оказывается в</a:t>
            </a:r>
          </a:p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изоляции, уходит в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себя).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3.Комфортность (одаренные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дети, отвергая стандартные требования, не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склонны к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конформизму, особенно если эти стандарты идут вразрез с их интересами или кажутся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бессмысленными)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4.Погружение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 философские проблемы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(для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одаренных детей</a:t>
            </a:r>
          </a:p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характерно задумываться над такими явлениями, как смерть, загробная жизнь, религиозные верования и философские проблемы, в гораздо большой степени, чем для среднего ребенка).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5.Стремление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к совершенству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(для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одаренных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детей характерна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внутренняя потребность совершенства. Они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не успокаиваются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не достигнув высшего уровня. Свойство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это проявляется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весьма рано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m0-tub-ru.yandex.net/i?id=0d46b4cd46cf1cd163ec8af71c80fea4&amp;n=33&amp;h=215&amp;w=2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4628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4000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6.Ощущение неудовлетворенности (такое отношение к самим себе связано с характерным для одаренных детей стремлением достичь совершенства во всем, чем они занимаются. Они очень критически относятся к своим достижениям, часто не удовлетворены, отсюда–ощущение собственной неадекватности и низкая самооценка).</a:t>
            </a:r>
          </a:p>
          <a:p>
            <a:pPr algn="just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7.Нереалистические цели (одаренные дети часто ставят перед собой завышенные цели. Не имея возможности достичь их, они начинают переживать. С другой стороны, стремление к совершенству и есть та сила, которая приводит к высоким достижениям).</a:t>
            </a:r>
          </a:p>
          <a:p>
            <a:pPr algn="just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8. Сверхчувствительность (поскольку одаренные дети более восприимчивы к сенсорным стимулам и лучше понимают отношения и связи, они склонны к критическому отношению не только к себе, но и к окружающим. Одаренный ребенок более уязвим, он часто воспринимает слова или невербальные сигналы как проявление неприятия себя окружающим. В результате такой ребенок нередко считается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гиперактивным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и отвлекающимся, поскольку постоянно реагирует на разного рода раздражители и стимулы).</a:t>
            </a:r>
          </a:p>
          <a:p>
            <a:pPr algn="just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9. Потребность во внимании взрослых (в силу природной любознательности и стремления к познанию одаренные дети нередко монополизируют внимание воспитателя, родителей и других взрослых. Это вызывает трение в отношениях с другими детьми, которых раздражает жажда такого внимания).</a:t>
            </a:r>
          </a:p>
          <a:p>
            <a:pPr algn="just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10. Нетерпимость (одаренные дети нередко с недостаточной терпимостью относятся к детям, стоящим ниже их в интеллектуальном развитии. Они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могут отталкивать окружающих замечаниями, выражающими презрение или нетерпение.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m0-tub-ru.yandex.net/i?id=0d46b4cd46cf1cd163ec8af71c80fea4&amp;n=33&amp;h=215&amp;w=2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4628" cy="6858000"/>
          </a:xfrm>
          <a:prstGeom prst="rect">
            <a:avLst/>
          </a:prstGeom>
          <a:noFill/>
        </p:spPr>
      </p:pic>
      <p:pic>
        <p:nvPicPr>
          <p:cNvPr id="29698" name="Picture 2" descr="http://xn--80apai2ce.xn--p1ai/wp-content/uploads/2015/06/opiti_dlya_detei_3-615x45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" y="1"/>
            <a:ext cx="4568362" cy="3500437"/>
          </a:xfrm>
          <a:prstGeom prst="rect">
            <a:avLst/>
          </a:prstGeom>
          <a:noFill/>
        </p:spPr>
      </p:pic>
      <p:pic>
        <p:nvPicPr>
          <p:cNvPr id="29700" name="Picture 4" descr="https://rebenkoved.ru/wp-content/uploads/2016/09/1251644434_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36285" y="3643314"/>
            <a:ext cx="4607715" cy="3214686"/>
          </a:xfrm>
          <a:prstGeom prst="rect">
            <a:avLst/>
          </a:prstGeom>
          <a:noFill/>
        </p:spPr>
      </p:pic>
      <p:pic>
        <p:nvPicPr>
          <p:cNvPr id="29704" name="Picture 8" descr="http://www.zhirafik.ru/files/imagecache/big_800x800/smart_kid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4071942"/>
            <a:ext cx="3428981" cy="1928802"/>
          </a:xfrm>
          <a:prstGeom prst="rect">
            <a:avLst/>
          </a:prstGeom>
          <a:noFill/>
        </p:spPr>
      </p:pic>
      <p:pic>
        <p:nvPicPr>
          <p:cNvPr id="29706" name="Picture 10" descr="http://club-girl.ru/wp-content/uploads/2016/01/vunderkind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72132" y="500042"/>
            <a:ext cx="3167062" cy="21097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s://im0-tub-ru.yandex.net/i?id=0d46b4cd46cf1cd163ec8af71c80fea4&amp;n=33&amp;h=215&amp;w=2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4628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0"/>
            <a:ext cx="8929718" cy="6817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Педагогические работы с одаренными детьми.</a:t>
            </a:r>
          </a:p>
          <a:p>
            <a:pPr algn="just"/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Работа с одаренными детьми в классе состоит в том, чтобы найти правильный подход к ученику, стать старшим товарищем, помощником в реализации задуманных проектов.</a:t>
            </a:r>
          </a:p>
          <a:p>
            <a:pPr algn="just"/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Особенности работы с одаренными детьми заключаются также в том, чтобы продолжить развивать их способности в рамках дополнительного образования. </a:t>
            </a:r>
          </a:p>
          <a:p>
            <a:pPr algn="just"/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Особенности одаренных детей (хорошая память, индивидуальный стиль мышления и т.д.) определяют выбор методов работы педагогов, воспитателей. Разрабатываются специальные программы, направленные на развитие одаренности.</a:t>
            </a:r>
          </a:p>
          <a:p>
            <a:pPr algn="just"/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Основу системы работы с одаренными детьми составляют: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системное и глубокое изучение тем; программа работы с одаренными детьми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продуктивного мышления, позволяющего детям самим формулировать новые знания;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творческого мышления, которое способствует принятию нестандартных решений;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стремления получать новые знания различными способами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предоставление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возможности получения информации;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поощрение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инициативы и самостоятельности в обучении;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возможность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вариативности обучающей программы в соответствии с достигнутыми результатами;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условий для анализа собственных результатов, действий при достижении таких результатов, поведения.</a:t>
            </a:r>
          </a:p>
          <a:p>
            <a:pPr algn="just">
              <a:buFont typeface="Arial" pitchFamily="34" charset="0"/>
              <a:buChar char="•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889</Words>
  <Application>Microsoft Office PowerPoint</Application>
  <PresentationFormat>Экран (4:3)</PresentationFormat>
  <Paragraphs>73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департамент образования администрации Владимирской области ГОСУДАРСТВЕННОЕ БЮДЖЕТНОЕ ПРОФЕССИОНАЛЬНОЕ ОБРАЗОВАТЕЛЬНОЕ УЧРЕЖДЕНИЕ ВЛАДИМИРСКОЙ ОБЛАСТИ «МУРОМСКИЙ ПЕДАГОГИЧЕСКИЙ КОЛЛЕДЖ»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департамент образования администрации Владимирской области ГОСУДАРСТВЕННОЕ БЮДЖЕТНОЕ ПРОФЕССИОНАЛЬНОЕ ОБРАЗОВАТЕЛЬНОЕ УЧРЕЖДЕНИЕ ВЛАДИМИРСКОЙ ОБЛАСТИ «МУРОМСКИЙ ПЕДАГОГИЧЕСКИЙ КОЛЛЕДЖ»</dc:title>
  <dc:creator>Оксана</dc:creator>
  <cp:lastModifiedBy>Оксана</cp:lastModifiedBy>
  <cp:revision>12</cp:revision>
  <dcterms:created xsi:type="dcterms:W3CDTF">2017-03-25T13:43:56Z</dcterms:created>
  <dcterms:modified xsi:type="dcterms:W3CDTF">2017-03-26T17:44:43Z</dcterms:modified>
</cp:coreProperties>
</file>