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99" d="100"/>
          <a:sy n="99" d="100"/>
        </p:scale>
        <p:origin x="-24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11.05.2017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11.05.2017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11.05.2017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11.05.2017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Прямоугольник 1"/>
          <p:cNvSpPr>
            <a:spLocks noChangeArrowheads="1"/>
          </p:cNvSpPr>
          <p:nvPr/>
        </p:nvSpPr>
        <p:spPr bwMode="auto">
          <a:xfrm>
            <a:off x="2286000" y="1071563"/>
            <a:ext cx="4572000" cy="4894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>
                <a:latin typeface="Times New Roman" pitchFamily="18" charset="0"/>
                <a:cs typeface="Times New Roman" pitchFamily="18" charset="0"/>
              </a:rPr>
              <a:t>Круглый стол</a:t>
            </a:r>
            <a:br>
              <a:rPr lang="ru-RU" sz="3200">
                <a:latin typeface="Times New Roman" pitchFamily="18" charset="0"/>
                <a:cs typeface="Times New Roman" pitchFamily="18" charset="0"/>
              </a:rPr>
            </a:br>
            <a:r>
              <a:rPr lang="ru-RU" sz="400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«Роль педагога в реализации принципа интеграции в непосредственно образовательной деятельности»</a:t>
            </a:r>
            <a:endParaRPr lang="ru-RU" sz="320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C:\Анна (Диск D)\работа\КАРТИНКИ\картинки Мальчики и девочки\getBlogImag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14500" y="1143000"/>
            <a:ext cx="5472113" cy="5513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Заголовок 1"/>
          <p:cNvSpPr txBox="1">
            <a:spLocks/>
          </p:cNvSpPr>
          <p:nvPr/>
        </p:nvSpPr>
        <p:spPr>
          <a:xfrm>
            <a:off x="457200" y="274638"/>
            <a:ext cx="7467600" cy="63408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000" b="1" cap="small" dirty="0"/>
              <a:t>Упражнение «Чем мы отличаемся?»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Заголовок 1"/>
          <p:cNvSpPr>
            <a:spLocks noGrp="1"/>
          </p:cNvSpPr>
          <p:nvPr>
            <p:ph type="title"/>
          </p:nvPr>
        </p:nvSpPr>
        <p:spPr>
          <a:xfrm>
            <a:off x="285720" y="214290"/>
            <a:ext cx="4543428" cy="1143000"/>
          </a:xfrm>
        </p:spPr>
        <p:txBody>
          <a:bodyPr>
            <a:noAutofit/>
          </a:bodyPr>
          <a:lstStyle/>
          <a:p>
            <a:pPr algn="ctr" eaLnBrk="1" hangingPunct="1"/>
            <a:r>
              <a:rPr lang="ru-RU" sz="2000" dirty="0" smtClean="0">
                <a:solidFill>
                  <a:schemeClr val="tx1"/>
                </a:solidFill>
              </a:rPr>
              <a:t>У девочек длинные волосы. </a:t>
            </a:r>
            <a:br>
              <a:rPr lang="ru-RU" sz="2000" dirty="0" smtClean="0">
                <a:solidFill>
                  <a:schemeClr val="tx1"/>
                </a:solidFill>
              </a:rPr>
            </a:br>
            <a:r>
              <a:rPr lang="ru-RU" sz="2000" dirty="0" smtClean="0">
                <a:solidFill>
                  <a:schemeClr val="tx1"/>
                </a:solidFill>
              </a:rPr>
              <a:t>Они носят ленточки и бантики.</a:t>
            </a:r>
          </a:p>
        </p:txBody>
      </p:sp>
      <p:pic>
        <p:nvPicPr>
          <p:cNvPr id="4" name="Содержимое 3" descr="DSC0423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28596" y="1285860"/>
            <a:ext cx="3357586" cy="242889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Содержимое 3" descr="DSC0423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86314" y="3500438"/>
            <a:ext cx="3426357" cy="271464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Прямоугольник 5"/>
          <p:cNvSpPr/>
          <p:nvPr/>
        </p:nvSpPr>
        <p:spPr>
          <a:xfrm>
            <a:off x="1428728" y="4786322"/>
            <a:ext cx="315214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У мальчиков волосы короткие</a:t>
            </a: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МКДОУ </a:t>
            </a:r>
            <a:r>
              <a:rPr lang="ru-RU" dirty="0" smtClean="0">
                <a:solidFill>
                  <a:schemeClr val="tx1"/>
                </a:solidFill>
              </a:rPr>
              <a:t>«Шварцевский д/с»</a:t>
            </a:r>
          </a:p>
        </p:txBody>
      </p:sp>
      <p:pic>
        <p:nvPicPr>
          <p:cNvPr id="4099" name="Содержимое 3" descr="Рисунок1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428728" y="2143116"/>
            <a:ext cx="6072230" cy="342902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Заголовок 1"/>
          <p:cNvSpPr>
            <a:spLocks noGrp="1"/>
          </p:cNvSpPr>
          <p:nvPr>
            <p:ph type="title"/>
          </p:nvPr>
        </p:nvSpPr>
        <p:spPr>
          <a:xfrm>
            <a:off x="2214563" y="928688"/>
            <a:ext cx="5094287" cy="3714750"/>
          </a:xfrm>
        </p:spPr>
        <p:txBody>
          <a:bodyPr/>
          <a:lstStyle/>
          <a:p>
            <a:pPr algn="ctr" eaLnBrk="1" hangingPunct="1"/>
            <a:r>
              <a:rPr lang="ru-RU" sz="4400" b="1" i="1" smtClean="0">
                <a:latin typeface="Times New Roman" pitchFamily="18" charset="0"/>
                <a:cs typeface="Times New Roman" pitchFamily="18" charset="0"/>
              </a:rPr>
              <a:t>«Гендерное воспитание </a:t>
            </a:r>
            <a:br>
              <a:rPr lang="ru-RU" sz="4400" b="1" i="1" smtClean="0">
                <a:latin typeface="Times New Roman" pitchFamily="18" charset="0"/>
                <a:cs typeface="Times New Roman" pitchFamily="18" charset="0"/>
              </a:rPr>
            </a:br>
            <a:r>
              <a:rPr lang="ru-RU" sz="4400" b="1" i="1" smtClean="0">
                <a:latin typeface="Times New Roman" pitchFamily="18" charset="0"/>
                <a:cs typeface="Times New Roman" pitchFamily="18" charset="0"/>
              </a:rPr>
              <a:t>в ДОУ»</a:t>
            </a:r>
            <a:br>
              <a:rPr lang="ru-RU" sz="4400" b="1" i="1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b="1" i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из опыта работы воспитателя </a:t>
            </a:r>
            <a:br>
              <a:rPr lang="ru-RU" sz="1600" b="1" i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i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Серегиной Ольги Александровны</a:t>
            </a:r>
            <a:r>
              <a:rPr lang="ru-RU" sz="4400" smtClean="0"/>
              <a:t/>
            </a:r>
            <a:br>
              <a:rPr lang="ru-RU" sz="4400" smtClean="0"/>
            </a:br>
            <a:endParaRPr lang="ru-RU" sz="4400" b="1" i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 descr="C:\Documents and Settings\user\Рабочий стол\ФОТО для презент МУЗ\728308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lum bright="-10000" contrast="30000"/>
          </a:blip>
          <a:srcRect/>
          <a:stretch>
            <a:fillRect/>
          </a:stretch>
        </p:blipFill>
        <p:spPr>
          <a:xfrm>
            <a:off x="357188" y="428625"/>
            <a:ext cx="8569325" cy="6040438"/>
          </a:xfrm>
        </p:spPr>
      </p:pic>
      <p:sp>
        <p:nvSpPr>
          <p:cNvPr id="4" name="Прямоугольник 3"/>
          <p:cNvSpPr/>
          <p:nvPr/>
        </p:nvSpPr>
        <p:spPr>
          <a:xfrm>
            <a:off x="2643174" y="1285860"/>
            <a:ext cx="3714776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i="1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4800" b="1" i="1" dirty="0" err="1" smtClean="0">
                <a:latin typeface="Times New Roman" pitchFamily="18" charset="0"/>
                <a:cs typeface="Times New Roman" pitchFamily="18" charset="0"/>
              </a:rPr>
              <a:t>Гендерное</a:t>
            </a:r>
            <a:r>
              <a:rPr lang="ru-RU" sz="4800" b="1" i="1" dirty="0" smtClean="0">
                <a:latin typeface="Times New Roman" pitchFamily="18" charset="0"/>
                <a:cs typeface="Times New Roman" pitchFamily="18" charset="0"/>
              </a:rPr>
              <a:t> воспитание </a:t>
            </a:r>
            <a:br>
              <a:rPr lang="ru-RU" sz="48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800" b="1" i="1" dirty="0" smtClean="0">
                <a:latin typeface="Times New Roman" pitchFamily="18" charset="0"/>
                <a:cs typeface="Times New Roman" pitchFamily="18" charset="0"/>
              </a:rPr>
              <a:t>в ДОУ»</a:t>
            </a:r>
            <a:br>
              <a:rPr lang="ru-RU" sz="48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из опыта работы воспитателя </a:t>
            </a:r>
            <a:br>
              <a:rPr lang="ru-RU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Серегиной Ольги Александровны</a:t>
            </a:r>
            <a:r>
              <a:rPr lang="ru-RU" sz="4800" dirty="0" smtClean="0"/>
              <a:t/>
            </a:r>
            <a:br>
              <a:rPr lang="ru-RU" sz="4800" dirty="0" smtClean="0"/>
            </a:br>
            <a:endParaRPr lang="ru-RU" dirty="0"/>
          </a:p>
        </p:txBody>
      </p:sp>
    </p:spTree>
  </p:cSld>
  <p:clrMapOvr>
    <a:masterClrMapping/>
  </p:clrMapOvr>
  <p:transition advTm="35000"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323850" y="2636838"/>
            <a:ext cx="2962275" cy="2447925"/>
          </a:xfrm>
        </p:spPr>
        <p:txBody>
          <a:bodyPr>
            <a:normAutofit fontScale="25000" lnSpcReduction="20000"/>
          </a:bodyPr>
          <a:lstStyle/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6200" b="1" dirty="0" smtClean="0">
                <a:solidFill>
                  <a:schemeClr val="bg2"/>
                </a:solidFill>
              </a:rPr>
              <a:t>          </a:t>
            </a:r>
            <a:r>
              <a:rPr lang="ru-RU" sz="8000" b="1" dirty="0" smtClean="0">
                <a:solidFill>
                  <a:schemeClr val="bg2"/>
                </a:solidFill>
              </a:rPr>
              <a:t> </a:t>
            </a:r>
            <a:r>
              <a:rPr lang="ru-RU" sz="8000" b="1" dirty="0" smtClean="0"/>
              <a:t>Пол - </a:t>
            </a:r>
            <a:r>
              <a:rPr lang="ru-RU" sz="6200" dirty="0" smtClean="0"/>
              <a:t>(от латинского «secare» - разделять, делиться) - первоначально относится ни к чему иному, как к разделению человеческой расы на две группы: женщин и мужчин. </a:t>
            </a:r>
          </a:p>
          <a:p>
            <a:pPr marL="274320" indent="-274320" algn="just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ru-RU" sz="6200" dirty="0" smtClean="0"/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6200" dirty="0" smtClean="0"/>
              <a:t>          Каждый индивидуум принадлежит к одной из этих групп, к одному из двух полов. Человек является существом либо женского, либо мужского пола.</a:t>
            </a:r>
          </a:p>
          <a:p>
            <a:pPr marL="274320" indent="-274320" algn="just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ru-RU" b="1" dirty="0" smtClean="0"/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12" name="Содержимое 11"/>
          <p:cNvSpPr>
            <a:spLocks noGrp="1"/>
          </p:cNvSpPr>
          <p:nvPr>
            <p:ph sz="half" idx="2"/>
          </p:nvPr>
        </p:nvSpPr>
        <p:spPr>
          <a:xfrm>
            <a:off x="5435600" y="2708275"/>
            <a:ext cx="3168650" cy="3646488"/>
          </a:xfrm>
        </p:spPr>
        <p:txBody>
          <a:bodyPr>
            <a:normAutofit fontScale="25000" lnSpcReduction="20000"/>
          </a:bodyPr>
          <a:lstStyle/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6400" b="1" dirty="0" smtClean="0">
                <a:solidFill>
                  <a:schemeClr val="bg2"/>
                </a:solidFill>
              </a:rPr>
              <a:t>          </a:t>
            </a:r>
            <a:r>
              <a:rPr lang="ru-RU" sz="8000" b="1" dirty="0" err="1" smtClean="0"/>
              <a:t>Ге́ндер</a:t>
            </a:r>
            <a:r>
              <a:rPr lang="ru-RU" sz="6400" dirty="0" smtClean="0"/>
              <a:t> - (от лат.   </a:t>
            </a:r>
            <a:r>
              <a:rPr lang="la-Latn" sz="6400" dirty="0" smtClean="0"/>
              <a:t>genus</a:t>
            </a:r>
            <a:r>
              <a:rPr lang="ru-RU" sz="6400" dirty="0" smtClean="0"/>
              <a:t> «род») — социальный пол, определяющий поведение человека в обществе и то, как это поведение воспринимается. </a:t>
            </a:r>
          </a:p>
          <a:p>
            <a:pPr marL="274320" indent="-274320" algn="just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ru-RU" sz="6400" dirty="0" smtClean="0"/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sz="6400" dirty="0" smtClean="0"/>
              <a:t>        Это то полоролевое поведение, которое определяет отношение с другими людьми: друзьями, коллегами, одноклассниками, родителями, случайными прохожими и т. д.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ru-RU" dirty="0"/>
          </a:p>
        </p:txBody>
      </p:sp>
      <p:pic>
        <p:nvPicPr>
          <p:cNvPr id="8" name="Picture 8" descr="m_1394_0233"/>
          <p:cNvPicPr>
            <a:picLocks noChangeAspect="1" noChangeArrowheads="1"/>
          </p:cNvPicPr>
          <p:nvPr/>
        </p:nvPicPr>
        <p:blipFill>
          <a:blip r:embed="rId2" cstate="print"/>
          <a:srcRect r="15012"/>
          <a:stretch>
            <a:fillRect/>
          </a:stretch>
        </p:blipFill>
        <p:spPr>
          <a:xfrm>
            <a:off x="5724128" y="260648"/>
            <a:ext cx="1821411" cy="2143140"/>
          </a:xfrm>
          <a:prstGeom prst="roundRect">
            <a:avLst/>
          </a:prstGeom>
          <a:noFill/>
        </p:spPr>
      </p:pic>
      <p:pic>
        <p:nvPicPr>
          <p:cNvPr id="9" name="Picture 9" descr="m_473_0379"/>
          <p:cNvPicPr>
            <a:picLocks noChangeAspect="1" noChangeArrowheads="1"/>
          </p:cNvPicPr>
          <p:nvPr/>
        </p:nvPicPr>
        <p:blipFill>
          <a:blip r:embed="rId3" cstate="print"/>
          <a:srcRect r="9818"/>
          <a:stretch>
            <a:fillRect/>
          </a:stretch>
        </p:blipFill>
        <p:spPr>
          <a:xfrm>
            <a:off x="1763688" y="260648"/>
            <a:ext cx="1865391" cy="2068474"/>
          </a:xfrm>
          <a:prstGeom prst="roundRect">
            <a:avLst/>
          </a:prstGeom>
          <a:noFill/>
        </p:spPr>
      </p:pic>
      <p:pic>
        <p:nvPicPr>
          <p:cNvPr id="13" name="Picture 2" descr="F:\СВЕТА\фото 387\1236148373_devochka-s-malchikom-i-tyulpanami-64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347864" y="3645024"/>
            <a:ext cx="2332462" cy="2821882"/>
          </a:xfrm>
          <a:prstGeom prst="roundRect">
            <a:avLst/>
          </a:prstGeom>
          <a:noFill/>
        </p:spPr>
      </p:pic>
    </p:spTree>
  </p:cSld>
  <p:clrMapOvr>
    <a:masterClrMapping/>
  </p:clrMapOvr>
  <p:transition advTm="35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title"/>
          </p:nvPr>
        </p:nvSpPr>
        <p:spPr>
          <a:xfrm>
            <a:off x="457200" y="260350"/>
            <a:ext cx="8229600" cy="1008063"/>
          </a:xfrm>
        </p:spPr>
        <p:txBody>
          <a:bodyPr/>
          <a:lstStyle/>
          <a:p>
            <a:pPr algn="ctr" eaLnBrk="1" hangingPunct="1"/>
            <a:r>
              <a:rPr lang="ru-RU" sz="3200" b="1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Полоролевое воспитание в России  </a:t>
            </a:r>
            <a:br>
              <a:rPr lang="ru-RU" sz="3200" b="1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2000" b="1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XVIII-XIX </a:t>
            </a:r>
            <a:r>
              <a:rPr lang="ru-RU" sz="2000" b="1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век)</a:t>
            </a:r>
            <a:endParaRPr lang="ru-RU" sz="2000" smtClean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2466" name="Picture 2" descr="C:\Documents and Settings\гена\Рабочий стол\53875463_0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lum bright="-10000"/>
          </a:blip>
          <a:srcRect l="3745" t="8472" r="8240" b="6804"/>
          <a:stretch>
            <a:fillRect/>
          </a:stretch>
        </p:blipFill>
        <p:spPr>
          <a:xfrm>
            <a:off x="2627784" y="1484784"/>
            <a:ext cx="3220738" cy="2741054"/>
          </a:xfrm>
          <a:prstGeom prst="roundRect">
            <a:avLst/>
          </a:prstGeom>
        </p:spPr>
      </p:pic>
      <p:pic>
        <p:nvPicPr>
          <p:cNvPr id="5" name="Picture 2" descr="C:\Documents and Settings\гена\Рабочий стол\images.jpg"/>
          <p:cNvPicPr>
            <a:picLocks noChangeAspect="1" noChangeArrowheads="1"/>
          </p:cNvPicPr>
          <p:nvPr/>
        </p:nvPicPr>
        <p:blipFill>
          <a:blip r:embed="rId3" cstate="print">
            <a:lum bright="-10000"/>
          </a:blip>
          <a:srcRect/>
          <a:stretch>
            <a:fillRect/>
          </a:stretch>
        </p:blipFill>
        <p:spPr bwMode="auto">
          <a:xfrm>
            <a:off x="683568" y="1628800"/>
            <a:ext cx="1872208" cy="2432920"/>
          </a:xfrm>
          <a:prstGeom prst="roundRect">
            <a:avLst/>
          </a:prstGeom>
          <a:noFill/>
        </p:spPr>
      </p:pic>
      <p:pic>
        <p:nvPicPr>
          <p:cNvPr id="6" name="Picture 2" descr="F:\СВЕТА\фото 387\eae11d5f9fba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40152" y="1988840"/>
            <a:ext cx="2625492" cy="2029794"/>
          </a:xfrm>
          <a:prstGeom prst="roundRect">
            <a:avLst/>
          </a:prstGeom>
          <a:noFill/>
        </p:spPr>
      </p:pic>
      <p:pic>
        <p:nvPicPr>
          <p:cNvPr id="7" name="Picture 3" descr="F:\СВЕТА\фото 387\мал и отец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051720" y="4293096"/>
            <a:ext cx="3130790" cy="2345070"/>
          </a:xfrm>
          <a:prstGeom prst="roundRect">
            <a:avLst/>
          </a:prstGeom>
          <a:noFill/>
        </p:spPr>
      </p:pic>
      <p:pic>
        <p:nvPicPr>
          <p:cNvPr id="8" name="Picture 4" descr="F:\СВЕТА\фото 387\с лош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292080" y="4581128"/>
            <a:ext cx="1175113" cy="1762670"/>
          </a:xfrm>
          <a:prstGeom prst="roundRect">
            <a:avLst/>
          </a:prstGeom>
          <a:noFill/>
        </p:spPr>
      </p:pic>
    </p:spTree>
  </p:cSld>
  <p:clrMapOvr>
    <a:masterClrMapping/>
  </p:clrMapOvr>
  <p:transition advTm="35000"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3000" y="1071563"/>
            <a:ext cx="7643813" cy="2663825"/>
          </a:xfrm>
        </p:spPr>
        <p:txBody>
          <a:bodyPr>
            <a:normAutofit/>
          </a:bodyPr>
          <a:lstStyle/>
          <a:p>
            <a:pPr eaLnBrk="1" fontAlgn="auto" hangingPunct="1">
              <a:lnSpc>
                <a:spcPct val="90000"/>
              </a:lnSpc>
              <a:spcAft>
                <a:spcPts val="0"/>
              </a:spcAft>
              <a:defRPr/>
            </a:pP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Социальные изменения условий жизни</a:t>
            </a:r>
            <a:b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Изменение психологических установок общества</a:t>
            </a:r>
            <a:b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Построение образовательного процесса без учета </a:t>
            </a:r>
            <a:r>
              <a:rPr lang="ru-RU" sz="20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полоролевой</a:t>
            </a: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социализации мальчиков и девочек</a:t>
            </a:r>
            <a:b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Отсутствие дифференцированного подхода к мальчикам и девочкам </a:t>
            </a:r>
            <a:r>
              <a:rPr lang="ru-RU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/>
            </a:r>
            <a:br>
              <a:rPr lang="ru-RU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</a:br>
            <a:endParaRPr lang="ru-RU" dirty="0" smtClean="0">
              <a:solidFill>
                <a:schemeClr val="tx1"/>
              </a:solidFill>
            </a:endParaRPr>
          </a:p>
        </p:txBody>
      </p:sp>
      <p:pic>
        <p:nvPicPr>
          <p:cNvPr id="129027" name="Picture 3" descr="C:\Documents and Settings\гена\Рабочий стол\1262819h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874764" y="1600200"/>
            <a:ext cx="3394472" cy="4525963"/>
          </a:xfrm>
          <a:prstGeom prst="roundRect">
            <a:avLst/>
          </a:prstGeom>
        </p:spPr>
      </p:pic>
      <p:pic>
        <p:nvPicPr>
          <p:cNvPr id="7" name="Picture 2" descr="C:\Documents and Settings\гена\Рабочий стол\d0b2-d0b1d0b0d180d0b5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03648" y="3429000"/>
            <a:ext cx="3388366" cy="2525332"/>
          </a:xfrm>
          <a:prstGeom prst="round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539750" y="620713"/>
            <a:ext cx="8280400" cy="58420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Актуальность</a:t>
            </a:r>
            <a:r>
              <a:rPr lang="ru-RU" sz="32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полоролевого</a:t>
            </a:r>
            <a:r>
              <a:rPr lang="ru-RU" sz="32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воспитания</a:t>
            </a:r>
          </a:p>
        </p:txBody>
      </p:sp>
    </p:spTree>
  </p:cSld>
  <p:clrMapOvr>
    <a:masterClrMapping/>
  </p:clrMapOvr>
  <p:transition advTm="35000"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Заголовок 1"/>
          <p:cNvSpPr>
            <a:spLocks noGrp="1"/>
          </p:cNvSpPr>
          <p:nvPr>
            <p:ph type="title"/>
          </p:nvPr>
        </p:nvSpPr>
        <p:spPr>
          <a:xfrm>
            <a:off x="457200" y="404813"/>
            <a:ext cx="8229600" cy="720725"/>
          </a:xfrm>
        </p:spPr>
        <p:txBody>
          <a:bodyPr/>
          <a:lstStyle/>
          <a:p>
            <a:pPr algn="ctr" eaLnBrk="1" hangingPunct="1"/>
            <a:r>
              <a:rPr lang="ru-RU" sz="3200" b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Организация и проведение занятий</a:t>
            </a:r>
            <a:endParaRPr lang="ru-RU" sz="320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8" name="Picture 4" descr="F:\СВЕТА\фото 387\malch10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419872" y="1844824"/>
            <a:ext cx="2376264" cy="2138638"/>
          </a:xfrm>
          <a:prstGeom prst="roundRect">
            <a:avLst/>
          </a:prstGeom>
        </p:spPr>
      </p:pic>
      <p:pic>
        <p:nvPicPr>
          <p:cNvPr id="19" name="Picture 2" descr="F:\СВЕТА\март картинки\malch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32240" y="3861048"/>
            <a:ext cx="2016224" cy="2217846"/>
          </a:xfrm>
          <a:prstGeom prst="roundRect">
            <a:avLst/>
          </a:prstGeom>
          <a:noFill/>
        </p:spPr>
      </p:pic>
      <p:pic>
        <p:nvPicPr>
          <p:cNvPr id="20" name="Picture 2" descr="C:\Documents and Settings\гена\Рабочий стол\маен.jpg"/>
          <p:cNvPicPr>
            <a:picLocks noChangeAspect="1" noChangeArrowheads="1"/>
          </p:cNvPicPr>
          <p:nvPr/>
        </p:nvPicPr>
        <p:blipFill>
          <a:blip r:embed="rId4" cstate="print">
            <a:lum contrast="10000"/>
          </a:blip>
          <a:srcRect/>
          <a:stretch>
            <a:fillRect/>
          </a:stretch>
        </p:blipFill>
        <p:spPr bwMode="auto">
          <a:xfrm>
            <a:off x="5940152" y="1556792"/>
            <a:ext cx="1963274" cy="2175520"/>
          </a:xfrm>
          <a:prstGeom prst="roundRect">
            <a:avLst/>
          </a:prstGeom>
          <a:noFill/>
        </p:spPr>
      </p:pic>
      <p:pic>
        <p:nvPicPr>
          <p:cNvPr id="21" name="Picture 3" descr="C:\Documents and Settings\гена\Рабочий стол\карта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707904" y="4149080"/>
            <a:ext cx="2878288" cy="2158716"/>
          </a:xfrm>
          <a:prstGeom prst="roundRect">
            <a:avLst/>
          </a:prstGeom>
          <a:noFill/>
        </p:spPr>
      </p:pic>
      <p:pic>
        <p:nvPicPr>
          <p:cNvPr id="9223" name="Picture 3" descr="C:\Documents and Settings\гена\Рабочий стол\c09-32.gif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23850" y="2349500"/>
            <a:ext cx="3024188" cy="3744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35000"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4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1143000"/>
          </a:xfrm>
        </p:spPr>
        <p:txBody>
          <a:bodyPr/>
          <a:lstStyle/>
          <a:p>
            <a:pPr algn="ctr"/>
            <a:r>
              <a:rPr lang="ru-RU" sz="3200" smtClean="0">
                <a:solidFill>
                  <a:schemeClr val="tx1"/>
                </a:solidFill>
                <a:latin typeface="Arial" charset="0"/>
              </a:rPr>
              <a:t>Давайте познакомимся! Сложим наши имена в волшебную коробочку.</a:t>
            </a:r>
          </a:p>
        </p:txBody>
      </p:sp>
      <p:pic>
        <p:nvPicPr>
          <p:cNvPr id="79879" name="Picture 7" descr="Фото0105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2348706"/>
            <a:ext cx="4038600" cy="302895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9880" name="Picture 8" descr="Фото0106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648200" y="2348706"/>
            <a:ext cx="4038600" cy="302895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Заголовок 1"/>
          <p:cNvSpPr>
            <a:spLocks noGrp="1"/>
          </p:cNvSpPr>
          <p:nvPr>
            <p:ph type="title"/>
          </p:nvPr>
        </p:nvSpPr>
        <p:spPr>
          <a:xfrm>
            <a:off x="428596" y="285728"/>
            <a:ext cx="4000529" cy="1143000"/>
          </a:xfrm>
        </p:spPr>
        <p:txBody>
          <a:bodyPr>
            <a:normAutofit/>
          </a:bodyPr>
          <a:lstStyle/>
          <a:p>
            <a:pPr algn="ctr" eaLnBrk="1" hangingPunct="1"/>
            <a:r>
              <a:rPr lang="ru-RU" sz="2000" dirty="0" smtClean="0">
                <a:solidFill>
                  <a:schemeClr val="tx1"/>
                </a:solidFill>
              </a:rPr>
              <a:t>Налетел ветер</a:t>
            </a:r>
            <a:br>
              <a:rPr lang="ru-RU" sz="2000" dirty="0" smtClean="0">
                <a:solidFill>
                  <a:schemeClr val="tx1"/>
                </a:solidFill>
              </a:rPr>
            </a:br>
            <a:r>
              <a:rPr lang="ru-RU" sz="2000" dirty="0" smtClean="0">
                <a:solidFill>
                  <a:schemeClr val="tx1"/>
                </a:solidFill>
              </a:rPr>
              <a:t> и наши имена разлетелись.</a:t>
            </a:r>
          </a:p>
        </p:txBody>
      </p:sp>
      <p:pic>
        <p:nvPicPr>
          <p:cNvPr id="4" name="Содержимое 3" descr="DSC04218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00034" y="1214422"/>
            <a:ext cx="3212043" cy="2422531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Содержимое 3" descr="DSC0422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429124" y="1214422"/>
            <a:ext cx="3143272" cy="242889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Прямоугольник 5"/>
          <p:cNvSpPr/>
          <p:nvPr/>
        </p:nvSpPr>
        <p:spPr>
          <a:xfrm>
            <a:off x="5500694" y="500042"/>
            <a:ext cx="205242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Поймаем свое имя</a:t>
            </a:r>
            <a:endParaRPr lang="ru-RU" dirty="0"/>
          </a:p>
        </p:txBody>
      </p:sp>
      <p:pic>
        <p:nvPicPr>
          <p:cNvPr id="7" name="Содержимое 3" descr="DSC04223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143372" y="4071942"/>
            <a:ext cx="2926291" cy="221457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8" name="Прямоугольник 7"/>
          <p:cNvSpPr/>
          <p:nvPr/>
        </p:nvSpPr>
        <p:spPr>
          <a:xfrm>
            <a:off x="1571604" y="4929198"/>
            <a:ext cx="242540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Прижмем его к сердцу</a:t>
            </a: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</TotalTime>
  <Words>131</Words>
  <PresentationFormat>Экран (4:3)</PresentationFormat>
  <Paragraphs>23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Слайд 1</vt:lpstr>
      <vt:lpstr>МКДОУ «Шварцевский д/с»</vt:lpstr>
      <vt:lpstr>«Гендерное воспитание  в ДОУ» из опыта работы воспитателя  Серегиной Ольги Александровны </vt:lpstr>
      <vt:lpstr>Слайд 4</vt:lpstr>
      <vt:lpstr>Полоролевое воспитание в России   (XVIII-XIX век)</vt:lpstr>
      <vt:lpstr>Социальные изменения условий жизни Изменение психологических установок общества Построение образовательного процесса без учета полоролевой социализации мальчиков и девочек Отсутствие дифференцированного подхода к мальчикам и девочкам  </vt:lpstr>
      <vt:lpstr>Организация и проведение занятий</vt:lpstr>
      <vt:lpstr>Давайте познакомимся! Сложим наши имена в волшебную коробочку.</vt:lpstr>
      <vt:lpstr>Налетел ветер  и наши имена разлетелись.</vt:lpstr>
      <vt:lpstr>Слайд 10</vt:lpstr>
      <vt:lpstr>У девочек длинные волосы.  Они носят ленточки и бантики.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detsad</dc:creator>
  <cp:lastModifiedBy>detsad</cp:lastModifiedBy>
  <cp:revision>6</cp:revision>
  <dcterms:created xsi:type="dcterms:W3CDTF">2017-05-11T10:39:47Z</dcterms:created>
  <dcterms:modified xsi:type="dcterms:W3CDTF">2017-05-11T11:20:35Z</dcterms:modified>
</cp:coreProperties>
</file>