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996600"/>
    <a:srgbClr val="666699"/>
    <a:srgbClr val="FF0066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1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7CC5A4-54A3-49BC-911C-F2E776B76701}" type="doc">
      <dgm:prSet loTypeId="urn:microsoft.com/office/officeart/2005/8/layout/pyramid2" loCatId="pyramid" qsTypeId="urn:microsoft.com/office/officeart/2005/8/quickstyle/3d5" qsCatId="3D" csTypeId="urn:microsoft.com/office/officeart/2005/8/colors/accent3_2" csCatId="accent3" phldr="1"/>
      <dgm:spPr/>
    </dgm:pt>
    <dgm:pt modelId="{B464E215-275E-4427-976F-9206E3A8906B}">
      <dgm:prSet/>
      <dgm:spPr/>
      <dgm:t>
        <a:bodyPr/>
        <a:lstStyle/>
        <a:p>
          <a:r>
            <a:rPr lang="ru-RU" b="1" smtClean="0">
              <a:solidFill>
                <a:srgbClr val="660033"/>
              </a:solidFill>
            </a:rPr>
            <a:t>сниженная потребность познавательных мотивов</a:t>
          </a:r>
          <a:endParaRPr lang="ru-RU" b="1" dirty="0">
            <a:solidFill>
              <a:srgbClr val="660033"/>
            </a:solidFill>
          </a:endParaRPr>
        </a:p>
      </dgm:t>
    </dgm:pt>
    <dgm:pt modelId="{F9AD3132-4D49-4843-BDCE-470F1E8EF63E}" type="parTrans" cxnId="{E1ADA0D7-4373-4E01-906F-28EDDE35FCD8}">
      <dgm:prSet/>
      <dgm:spPr/>
      <dgm:t>
        <a:bodyPr/>
        <a:lstStyle/>
        <a:p>
          <a:endParaRPr lang="ru-RU">
            <a:solidFill>
              <a:srgbClr val="660033"/>
            </a:solidFill>
          </a:endParaRPr>
        </a:p>
      </dgm:t>
    </dgm:pt>
    <dgm:pt modelId="{9A777A57-3548-4C60-91A0-0CEA60225F56}" type="sibTrans" cxnId="{E1ADA0D7-4373-4E01-906F-28EDDE35FCD8}">
      <dgm:prSet/>
      <dgm:spPr/>
      <dgm:t>
        <a:bodyPr/>
        <a:lstStyle/>
        <a:p>
          <a:endParaRPr lang="ru-RU">
            <a:solidFill>
              <a:srgbClr val="660033"/>
            </a:solidFill>
          </a:endParaRPr>
        </a:p>
      </dgm:t>
    </dgm:pt>
    <dgm:pt modelId="{62573D25-2F6B-401D-A195-D45D968CB3B5}">
      <dgm:prSet/>
      <dgm:spPr/>
      <dgm:t>
        <a:bodyPr/>
        <a:lstStyle/>
        <a:p>
          <a:r>
            <a:rPr lang="ru-RU" b="1" smtClean="0">
              <a:solidFill>
                <a:srgbClr val="660033"/>
              </a:solidFill>
            </a:rPr>
            <a:t>мотивация избегания неудач, неуспеха </a:t>
          </a:r>
          <a:endParaRPr lang="ru-RU" b="1" dirty="0">
            <a:solidFill>
              <a:srgbClr val="660033"/>
            </a:solidFill>
          </a:endParaRPr>
        </a:p>
      </dgm:t>
    </dgm:pt>
    <dgm:pt modelId="{088ED0A5-631C-4824-882F-FE7F475FA1A1}" type="parTrans" cxnId="{A2BF84EB-A17C-46BD-9678-912649380EC8}">
      <dgm:prSet/>
      <dgm:spPr/>
      <dgm:t>
        <a:bodyPr/>
        <a:lstStyle/>
        <a:p>
          <a:endParaRPr lang="ru-RU">
            <a:solidFill>
              <a:srgbClr val="660033"/>
            </a:solidFill>
          </a:endParaRPr>
        </a:p>
      </dgm:t>
    </dgm:pt>
    <dgm:pt modelId="{015C7B42-0910-4B07-AA96-DB5D7F3673D7}" type="sibTrans" cxnId="{A2BF84EB-A17C-46BD-9678-912649380EC8}">
      <dgm:prSet/>
      <dgm:spPr/>
      <dgm:t>
        <a:bodyPr/>
        <a:lstStyle/>
        <a:p>
          <a:endParaRPr lang="ru-RU">
            <a:solidFill>
              <a:srgbClr val="660033"/>
            </a:solidFill>
          </a:endParaRPr>
        </a:p>
      </dgm:t>
    </dgm:pt>
    <dgm:pt modelId="{C1E0366A-F7D7-4345-A9F4-83A451E473EA}">
      <dgm:prSet/>
      <dgm:spPr/>
      <dgm:t>
        <a:bodyPr/>
        <a:lstStyle/>
        <a:p>
          <a:r>
            <a:rPr lang="ru-RU" b="1" smtClean="0">
              <a:solidFill>
                <a:srgbClr val="660033"/>
              </a:solidFill>
            </a:rPr>
            <a:t>общая замедленность темпа деятельности, связанная с особенностями темперамента</a:t>
          </a:r>
          <a:endParaRPr lang="ru-RU" b="1" dirty="0">
            <a:solidFill>
              <a:srgbClr val="660033"/>
            </a:solidFill>
          </a:endParaRPr>
        </a:p>
      </dgm:t>
    </dgm:pt>
    <dgm:pt modelId="{4B77AA98-C93D-416F-A9A2-37E594F39222}" type="parTrans" cxnId="{0358BCA8-97B0-47AB-9694-B1A7FE19389B}">
      <dgm:prSet/>
      <dgm:spPr/>
      <dgm:t>
        <a:bodyPr/>
        <a:lstStyle/>
        <a:p>
          <a:endParaRPr lang="ru-RU">
            <a:solidFill>
              <a:srgbClr val="660033"/>
            </a:solidFill>
          </a:endParaRPr>
        </a:p>
      </dgm:t>
    </dgm:pt>
    <dgm:pt modelId="{1BE1BC58-92ED-4E0B-8E3F-36C1BB6F44BA}" type="sibTrans" cxnId="{0358BCA8-97B0-47AB-9694-B1A7FE19389B}">
      <dgm:prSet/>
      <dgm:spPr/>
      <dgm:t>
        <a:bodyPr/>
        <a:lstStyle/>
        <a:p>
          <a:endParaRPr lang="ru-RU">
            <a:solidFill>
              <a:srgbClr val="660033"/>
            </a:solidFill>
          </a:endParaRPr>
        </a:p>
      </dgm:t>
    </dgm:pt>
    <dgm:pt modelId="{C5D1C067-3338-4124-9FBE-AC86A7E99946}" type="pres">
      <dgm:prSet presAssocID="{B77CC5A4-54A3-49BC-911C-F2E776B76701}" presName="compositeShape" presStyleCnt="0">
        <dgm:presLayoutVars>
          <dgm:dir/>
          <dgm:resizeHandles/>
        </dgm:presLayoutVars>
      </dgm:prSet>
      <dgm:spPr/>
    </dgm:pt>
    <dgm:pt modelId="{D9B4B8DC-8E7A-4532-807E-C4765C5B3BD1}" type="pres">
      <dgm:prSet presAssocID="{B77CC5A4-54A3-49BC-911C-F2E776B76701}" presName="pyramid" presStyleLbl="node1" presStyleIdx="0" presStyleCnt="1"/>
      <dgm:spPr/>
    </dgm:pt>
    <dgm:pt modelId="{85E68B6C-B9D7-4B92-AE69-0F914831FD73}" type="pres">
      <dgm:prSet presAssocID="{B77CC5A4-54A3-49BC-911C-F2E776B76701}" presName="theList" presStyleCnt="0"/>
      <dgm:spPr/>
    </dgm:pt>
    <dgm:pt modelId="{17A9B773-4FAF-4256-962C-A702F684C5D1}" type="pres">
      <dgm:prSet presAssocID="{B464E215-275E-4427-976F-9206E3A8906B}" presName="aNode" presStyleLbl="fgAcc1" presStyleIdx="0" presStyleCnt="3">
        <dgm:presLayoutVars>
          <dgm:bulletEnabled val="1"/>
        </dgm:presLayoutVars>
      </dgm:prSet>
      <dgm:spPr/>
    </dgm:pt>
    <dgm:pt modelId="{AFD33FA8-5299-4A1F-9AD2-36CA183B8983}" type="pres">
      <dgm:prSet presAssocID="{B464E215-275E-4427-976F-9206E3A8906B}" presName="aSpace" presStyleCnt="0"/>
      <dgm:spPr/>
    </dgm:pt>
    <dgm:pt modelId="{3DC8A085-8395-484F-B2C9-D4C6DC0ADF69}" type="pres">
      <dgm:prSet presAssocID="{62573D25-2F6B-401D-A195-D45D968CB3B5}" presName="aNode" presStyleLbl="fgAcc1" presStyleIdx="1" presStyleCnt="3">
        <dgm:presLayoutVars>
          <dgm:bulletEnabled val="1"/>
        </dgm:presLayoutVars>
      </dgm:prSet>
      <dgm:spPr/>
    </dgm:pt>
    <dgm:pt modelId="{38A2A3D4-6985-4557-9319-2DDD9453A868}" type="pres">
      <dgm:prSet presAssocID="{62573D25-2F6B-401D-A195-D45D968CB3B5}" presName="aSpace" presStyleCnt="0"/>
      <dgm:spPr/>
    </dgm:pt>
    <dgm:pt modelId="{83968587-EEAE-4DE7-8E91-F87007A7AEB3}" type="pres">
      <dgm:prSet presAssocID="{C1E0366A-F7D7-4345-A9F4-83A451E473EA}" presName="aNode" presStyleLbl="fgAcc1" presStyleIdx="2" presStyleCnt="3">
        <dgm:presLayoutVars>
          <dgm:bulletEnabled val="1"/>
        </dgm:presLayoutVars>
      </dgm:prSet>
      <dgm:spPr/>
    </dgm:pt>
    <dgm:pt modelId="{BB3E3A74-FFF9-4C45-B46E-DE5DEFC5B611}" type="pres">
      <dgm:prSet presAssocID="{C1E0366A-F7D7-4345-A9F4-83A451E473EA}" presName="aSpace" presStyleCnt="0"/>
      <dgm:spPr/>
    </dgm:pt>
  </dgm:ptLst>
  <dgm:cxnLst>
    <dgm:cxn modelId="{E1ADA0D7-4373-4E01-906F-28EDDE35FCD8}" srcId="{B77CC5A4-54A3-49BC-911C-F2E776B76701}" destId="{B464E215-275E-4427-976F-9206E3A8906B}" srcOrd="0" destOrd="0" parTransId="{F9AD3132-4D49-4843-BDCE-470F1E8EF63E}" sibTransId="{9A777A57-3548-4C60-91A0-0CEA60225F56}"/>
    <dgm:cxn modelId="{2E5BF427-B0E3-4826-A8D3-3CF37418B395}" type="presOf" srcId="{B77CC5A4-54A3-49BC-911C-F2E776B76701}" destId="{C5D1C067-3338-4124-9FBE-AC86A7E99946}" srcOrd="0" destOrd="0" presId="urn:microsoft.com/office/officeart/2005/8/layout/pyramid2"/>
    <dgm:cxn modelId="{27A871B9-4E1A-4E1C-8893-B3644E34B540}" type="presOf" srcId="{C1E0366A-F7D7-4345-A9F4-83A451E473EA}" destId="{83968587-EEAE-4DE7-8E91-F87007A7AEB3}" srcOrd="0" destOrd="0" presId="urn:microsoft.com/office/officeart/2005/8/layout/pyramid2"/>
    <dgm:cxn modelId="{A2BF84EB-A17C-46BD-9678-912649380EC8}" srcId="{B77CC5A4-54A3-49BC-911C-F2E776B76701}" destId="{62573D25-2F6B-401D-A195-D45D968CB3B5}" srcOrd="1" destOrd="0" parTransId="{088ED0A5-631C-4824-882F-FE7F475FA1A1}" sibTransId="{015C7B42-0910-4B07-AA96-DB5D7F3673D7}"/>
    <dgm:cxn modelId="{CEC5E5C6-9A8A-418E-A53A-C353F626039F}" type="presOf" srcId="{62573D25-2F6B-401D-A195-D45D968CB3B5}" destId="{3DC8A085-8395-484F-B2C9-D4C6DC0ADF69}" srcOrd="0" destOrd="0" presId="urn:microsoft.com/office/officeart/2005/8/layout/pyramid2"/>
    <dgm:cxn modelId="{0FF780B0-CCEA-4CF3-AADD-CEF74A3FD78A}" type="presOf" srcId="{B464E215-275E-4427-976F-9206E3A8906B}" destId="{17A9B773-4FAF-4256-962C-A702F684C5D1}" srcOrd="0" destOrd="0" presId="urn:microsoft.com/office/officeart/2005/8/layout/pyramid2"/>
    <dgm:cxn modelId="{0358BCA8-97B0-47AB-9694-B1A7FE19389B}" srcId="{B77CC5A4-54A3-49BC-911C-F2E776B76701}" destId="{C1E0366A-F7D7-4345-A9F4-83A451E473EA}" srcOrd="2" destOrd="0" parTransId="{4B77AA98-C93D-416F-A9A2-37E594F39222}" sibTransId="{1BE1BC58-92ED-4E0B-8E3F-36C1BB6F44BA}"/>
    <dgm:cxn modelId="{C2DD2730-138F-4400-AB09-7ECAEC7D7D16}" type="presParOf" srcId="{C5D1C067-3338-4124-9FBE-AC86A7E99946}" destId="{D9B4B8DC-8E7A-4532-807E-C4765C5B3BD1}" srcOrd="0" destOrd="0" presId="urn:microsoft.com/office/officeart/2005/8/layout/pyramid2"/>
    <dgm:cxn modelId="{0B22A5B6-101F-4CD3-AB4B-628C45FC9FF4}" type="presParOf" srcId="{C5D1C067-3338-4124-9FBE-AC86A7E99946}" destId="{85E68B6C-B9D7-4B92-AE69-0F914831FD73}" srcOrd="1" destOrd="0" presId="urn:microsoft.com/office/officeart/2005/8/layout/pyramid2"/>
    <dgm:cxn modelId="{EDA88842-7BAA-4A24-BCAA-98D435FD8899}" type="presParOf" srcId="{85E68B6C-B9D7-4B92-AE69-0F914831FD73}" destId="{17A9B773-4FAF-4256-962C-A702F684C5D1}" srcOrd="0" destOrd="0" presId="urn:microsoft.com/office/officeart/2005/8/layout/pyramid2"/>
    <dgm:cxn modelId="{94DAA528-9E68-4FFD-AB46-F73B9D2A4CD4}" type="presParOf" srcId="{85E68B6C-B9D7-4B92-AE69-0F914831FD73}" destId="{AFD33FA8-5299-4A1F-9AD2-36CA183B8983}" srcOrd="1" destOrd="0" presId="urn:microsoft.com/office/officeart/2005/8/layout/pyramid2"/>
    <dgm:cxn modelId="{4B2DA788-5D8F-4F5D-947B-48600F76A68C}" type="presParOf" srcId="{85E68B6C-B9D7-4B92-AE69-0F914831FD73}" destId="{3DC8A085-8395-484F-B2C9-D4C6DC0ADF69}" srcOrd="2" destOrd="0" presId="urn:microsoft.com/office/officeart/2005/8/layout/pyramid2"/>
    <dgm:cxn modelId="{745790DB-EF49-4135-BCBB-9AACA964D1EF}" type="presParOf" srcId="{85E68B6C-B9D7-4B92-AE69-0F914831FD73}" destId="{38A2A3D4-6985-4557-9319-2DDD9453A868}" srcOrd="3" destOrd="0" presId="urn:microsoft.com/office/officeart/2005/8/layout/pyramid2"/>
    <dgm:cxn modelId="{441B993C-052B-4672-B954-2F41C7924890}" type="presParOf" srcId="{85E68B6C-B9D7-4B92-AE69-0F914831FD73}" destId="{83968587-EEAE-4DE7-8E91-F87007A7AEB3}" srcOrd="4" destOrd="0" presId="urn:microsoft.com/office/officeart/2005/8/layout/pyramid2"/>
    <dgm:cxn modelId="{32F586C8-DEE9-463E-89EB-33CF263F7509}" type="presParOf" srcId="{85E68B6C-B9D7-4B92-AE69-0F914831FD73}" destId="{BB3E3A74-FFF9-4C45-B46E-DE5DEFC5B611}" srcOrd="5" destOrd="0" presId="urn:microsoft.com/office/officeart/2005/8/layout/pyramid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542A4F-6DA3-48C2-B4C6-6C7B27166677}" type="doc">
      <dgm:prSet loTypeId="urn:microsoft.com/office/officeart/2005/8/layout/vList3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33565F4-B42A-4C56-8A70-3A63D4B30FFE}">
      <dgm:prSet/>
      <dgm:spPr/>
      <dgm:t>
        <a:bodyPr/>
        <a:lstStyle/>
        <a:p>
          <a:r>
            <a:rPr lang="ru-RU" b="1" smtClean="0"/>
            <a:t>Ни в коем случае не сравнивать его посредственные результаты с эталоном, достижениями других, более успешных, учеников. Лучше вообще никогда не сравнивать ребенка с другими детьми </a:t>
          </a:r>
          <a:endParaRPr lang="ru-RU" b="1" dirty="0"/>
        </a:p>
      </dgm:t>
    </dgm:pt>
    <dgm:pt modelId="{CC793EE3-F348-4376-9578-827ECDA795B1}" type="parTrans" cxnId="{7CB866D2-07EC-43E5-87C8-1F64A325D863}">
      <dgm:prSet/>
      <dgm:spPr/>
      <dgm:t>
        <a:bodyPr/>
        <a:lstStyle/>
        <a:p>
          <a:endParaRPr lang="ru-RU"/>
        </a:p>
      </dgm:t>
    </dgm:pt>
    <dgm:pt modelId="{1DC94EBE-A662-40F9-BBFB-7CAF98A9C6E9}" type="sibTrans" cxnId="{7CB866D2-07EC-43E5-87C8-1F64A325D863}">
      <dgm:prSet/>
      <dgm:spPr/>
      <dgm:t>
        <a:bodyPr/>
        <a:lstStyle/>
        <a:p>
          <a:endParaRPr lang="ru-RU"/>
        </a:p>
      </dgm:t>
    </dgm:pt>
    <dgm:pt modelId="{81054D36-944F-4767-865A-6E7814134970}">
      <dgm:prSet/>
      <dgm:spPr/>
      <dgm:t>
        <a:bodyPr/>
        <a:lstStyle/>
        <a:p>
          <a:r>
            <a:rPr lang="ru-RU" smtClean="0"/>
            <a:t> </a:t>
          </a:r>
          <a:r>
            <a:rPr lang="ru-RU" b="1" smtClean="0"/>
            <a:t>Сравнивать ребенка можно только с ним самим и хвалить только за одно: улучшение его собственных результатов</a:t>
          </a:r>
          <a:r>
            <a:rPr lang="ru-RU" smtClean="0"/>
            <a:t>.</a:t>
          </a:r>
          <a:endParaRPr lang="ru-RU" dirty="0"/>
        </a:p>
      </dgm:t>
    </dgm:pt>
    <dgm:pt modelId="{A3750DF2-EF7B-476B-9FD7-5BB4AF5754CE}" type="parTrans" cxnId="{395FB985-A692-4C17-8B13-87370B09D489}">
      <dgm:prSet/>
      <dgm:spPr/>
      <dgm:t>
        <a:bodyPr/>
        <a:lstStyle/>
        <a:p>
          <a:endParaRPr lang="ru-RU"/>
        </a:p>
      </dgm:t>
    </dgm:pt>
    <dgm:pt modelId="{C8C49F95-280C-4260-B176-E3AA83C080BD}" type="sibTrans" cxnId="{395FB985-A692-4C17-8B13-87370B09D489}">
      <dgm:prSet/>
      <dgm:spPr/>
      <dgm:t>
        <a:bodyPr/>
        <a:lstStyle/>
        <a:p>
          <a:endParaRPr lang="ru-RU"/>
        </a:p>
      </dgm:t>
    </dgm:pt>
    <dgm:pt modelId="{32B5AF74-05A3-4104-96F9-407297B97B01}" type="pres">
      <dgm:prSet presAssocID="{74542A4F-6DA3-48C2-B4C6-6C7B27166677}" presName="linearFlow" presStyleCnt="0">
        <dgm:presLayoutVars>
          <dgm:dir/>
          <dgm:resizeHandles val="exact"/>
        </dgm:presLayoutVars>
      </dgm:prSet>
      <dgm:spPr/>
    </dgm:pt>
    <dgm:pt modelId="{E37FA3CA-E69B-4384-ACB9-60DAD4F58A5C}" type="pres">
      <dgm:prSet presAssocID="{833565F4-B42A-4C56-8A70-3A63D4B30FFE}" presName="composite" presStyleCnt="0"/>
      <dgm:spPr/>
    </dgm:pt>
    <dgm:pt modelId="{D3EE924C-9152-4987-B004-CB50B0D12124}" type="pres">
      <dgm:prSet presAssocID="{833565F4-B42A-4C56-8A70-3A63D4B30FFE}" presName="imgShp" presStyleLbl="fgImgPlace1" presStyleIdx="0" presStyleCnt="2" custScaleX="91933" custScaleY="9823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1AFF0E0-8A62-46D5-8B67-A574FD3A7138}" type="pres">
      <dgm:prSet presAssocID="{833565F4-B42A-4C56-8A70-3A63D4B30FFE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35F07C-A8DB-4B72-A855-F6FB12250C81}" type="pres">
      <dgm:prSet presAssocID="{1DC94EBE-A662-40F9-BBFB-7CAF98A9C6E9}" presName="spacing" presStyleCnt="0"/>
      <dgm:spPr/>
    </dgm:pt>
    <dgm:pt modelId="{3BC12B7C-7A7A-4E65-AC9D-66FF0CB4C06B}" type="pres">
      <dgm:prSet presAssocID="{81054D36-944F-4767-865A-6E7814134970}" presName="composite" presStyleCnt="0"/>
      <dgm:spPr/>
    </dgm:pt>
    <dgm:pt modelId="{75E571BA-A77A-4F63-92A2-FF08F783268D}" type="pres">
      <dgm:prSet presAssocID="{81054D36-944F-4767-865A-6E7814134970}" presName="imgShp" presStyleLbl="fgImgPlace1" presStyleIdx="1" presStyleCnt="2" custScaleX="100311" custScaleY="10552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1C6A3DA-6D94-4876-B963-2A7F1C8B82BA}" type="pres">
      <dgm:prSet presAssocID="{81054D36-944F-4767-865A-6E7814134970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95FB985-A692-4C17-8B13-87370B09D489}" srcId="{74542A4F-6DA3-48C2-B4C6-6C7B27166677}" destId="{81054D36-944F-4767-865A-6E7814134970}" srcOrd="1" destOrd="0" parTransId="{A3750DF2-EF7B-476B-9FD7-5BB4AF5754CE}" sibTransId="{C8C49F95-280C-4260-B176-E3AA83C080BD}"/>
    <dgm:cxn modelId="{7CB866D2-07EC-43E5-87C8-1F64A325D863}" srcId="{74542A4F-6DA3-48C2-B4C6-6C7B27166677}" destId="{833565F4-B42A-4C56-8A70-3A63D4B30FFE}" srcOrd="0" destOrd="0" parTransId="{CC793EE3-F348-4376-9578-827ECDA795B1}" sibTransId="{1DC94EBE-A662-40F9-BBFB-7CAF98A9C6E9}"/>
    <dgm:cxn modelId="{1FA11EB1-CCA3-48E5-97D2-E111CADF30BF}" type="presOf" srcId="{74542A4F-6DA3-48C2-B4C6-6C7B27166677}" destId="{32B5AF74-05A3-4104-96F9-407297B97B01}" srcOrd="0" destOrd="0" presId="urn:microsoft.com/office/officeart/2005/8/layout/vList3"/>
    <dgm:cxn modelId="{FA2F3383-C735-4BD2-B4E3-CECD4CFEF271}" type="presOf" srcId="{81054D36-944F-4767-865A-6E7814134970}" destId="{91C6A3DA-6D94-4876-B963-2A7F1C8B82BA}" srcOrd="0" destOrd="0" presId="urn:microsoft.com/office/officeart/2005/8/layout/vList3"/>
    <dgm:cxn modelId="{D6CE7CE0-7E56-4A63-B6F5-C6501511FFEC}" type="presOf" srcId="{833565F4-B42A-4C56-8A70-3A63D4B30FFE}" destId="{21AFF0E0-8A62-46D5-8B67-A574FD3A7138}" srcOrd="0" destOrd="0" presId="urn:microsoft.com/office/officeart/2005/8/layout/vList3"/>
    <dgm:cxn modelId="{2D7AA4C5-5984-4FC0-AF74-F643288B43F2}" type="presParOf" srcId="{32B5AF74-05A3-4104-96F9-407297B97B01}" destId="{E37FA3CA-E69B-4384-ACB9-60DAD4F58A5C}" srcOrd="0" destOrd="0" presId="urn:microsoft.com/office/officeart/2005/8/layout/vList3"/>
    <dgm:cxn modelId="{95A6A084-50E8-4BD5-90EA-65AEF9FDC9F6}" type="presParOf" srcId="{E37FA3CA-E69B-4384-ACB9-60DAD4F58A5C}" destId="{D3EE924C-9152-4987-B004-CB50B0D12124}" srcOrd="0" destOrd="0" presId="urn:microsoft.com/office/officeart/2005/8/layout/vList3"/>
    <dgm:cxn modelId="{2DF8B3D2-DB88-4B9E-9358-E40118634C10}" type="presParOf" srcId="{E37FA3CA-E69B-4384-ACB9-60DAD4F58A5C}" destId="{21AFF0E0-8A62-46D5-8B67-A574FD3A7138}" srcOrd="1" destOrd="0" presId="urn:microsoft.com/office/officeart/2005/8/layout/vList3"/>
    <dgm:cxn modelId="{367AE20B-97F9-440D-BD27-A29E11306207}" type="presParOf" srcId="{32B5AF74-05A3-4104-96F9-407297B97B01}" destId="{EA35F07C-A8DB-4B72-A855-F6FB12250C81}" srcOrd="1" destOrd="0" presId="urn:microsoft.com/office/officeart/2005/8/layout/vList3"/>
    <dgm:cxn modelId="{CEF830A1-D9A9-4408-8300-8CC8C5C0A948}" type="presParOf" srcId="{32B5AF74-05A3-4104-96F9-407297B97B01}" destId="{3BC12B7C-7A7A-4E65-AC9D-66FF0CB4C06B}" srcOrd="2" destOrd="0" presId="urn:microsoft.com/office/officeart/2005/8/layout/vList3"/>
    <dgm:cxn modelId="{39A064F4-1312-41B4-9DC6-3452D3C1C472}" type="presParOf" srcId="{3BC12B7C-7A7A-4E65-AC9D-66FF0CB4C06B}" destId="{75E571BA-A77A-4F63-92A2-FF08F783268D}" srcOrd="0" destOrd="0" presId="urn:microsoft.com/office/officeart/2005/8/layout/vList3"/>
    <dgm:cxn modelId="{090741CD-CC07-4626-A294-5BFE2417E98B}" type="presParOf" srcId="{3BC12B7C-7A7A-4E65-AC9D-66FF0CB4C06B}" destId="{91C6A3DA-6D94-4876-B963-2A7F1C8B82BA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552F-3995-4E4A-8028-45ACAC00A93D}" type="datetimeFigureOut">
              <a:rPr lang="ru-RU" smtClean="0"/>
              <a:t>14.10.2014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5609-B08D-4F05-9793-AC9202B45D4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552F-3995-4E4A-8028-45ACAC00A93D}" type="datetimeFigureOut">
              <a:rPr lang="ru-RU" smtClean="0"/>
              <a:t>14.10.2014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5609-B08D-4F05-9793-AC9202B45D4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552F-3995-4E4A-8028-45ACAC00A93D}" type="datetimeFigureOut">
              <a:rPr lang="ru-RU" smtClean="0"/>
              <a:t>14.10.2014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5609-B08D-4F05-9793-AC9202B45D4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552F-3995-4E4A-8028-45ACAC00A93D}" type="datetimeFigureOut">
              <a:rPr lang="ru-RU" smtClean="0"/>
              <a:t>14.10.2014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5609-B08D-4F05-9793-AC9202B45D4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552F-3995-4E4A-8028-45ACAC00A93D}" type="datetimeFigureOut">
              <a:rPr lang="ru-RU" smtClean="0"/>
              <a:t>14.10.2014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5609-B08D-4F05-9793-AC9202B45D4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552F-3995-4E4A-8028-45ACAC00A93D}" type="datetimeFigureOut">
              <a:rPr lang="ru-RU" smtClean="0"/>
              <a:t>14.10.2014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5609-B08D-4F05-9793-AC9202B45D4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552F-3995-4E4A-8028-45ACAC00A93D}" type="datetimeFigureOut">
              <a:rPr lang="ru-RU" smtClean="0"/>
              <a:t>14.10.2014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5609-B08D-4F05-9793-AC9202B45D4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552F-3995-4E4A-8028-45ACAC00A93D}" type="datetimeFigureOut">
              <a:rPr lang="ru-RU" smtClean="0"/>
              <a:t>14.10.2014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5609-B08D-4F05-9793-AC9202B45D4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552F-3995-4E4A-8028-45ACAC00A93D}" type="datetimeFigureOut">
              <a:rPr lang="ru-RU" smtClean="0"/>
              <a:t>14.10.2014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5609-B08D-4F05-9793-AC9202B45D4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552F-3995-4E4A-8028-45ACAC00A93D}" type="datetimeFigureOut">
              <a:rPr lang="ru-RU" smtClean="0"/>
              <a:t>14.10.2014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5609-B08D-4F05-9793-AC9202B45D4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552F-3995-4E4A-8028-45ACAC00A93D}" type="datetimeFigureOut">
              <a:rPr lang="ru-RU" smtClean="0"/>
              <a:t>14.10.2014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5609-B08D-4F05-9793-AC9202B45D4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1552F-3995-4E4A-8028-45ACAC00A93D}" type="datetimeFigureOut">
              <a:rPr lang="ru-RU" smtClean="0"/>
              <a:t>14.10.2014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55609-B08D-4F05-9793-AC9202B45D46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66"/>
                </a:solidFill>
              </a:rPr>
              <a:t>Адаптация первоклассников</a:t>
            </a:r>
            <a:endParaRPr lang="ru-RU" b="1" dirty="0">
              <a:solidFill>
                <a:srgbClr val="FF0066"/>
              </a:solidFill>
            </a:endParaRPr>
          </a:p>
        </p:txBody>
      </p:sp>
      <p:pic>
        <p:nvPicPr>
          <p:cNvPr id="6" name="Содержимое 5" descr="det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571612"/>
            <a:ext cx="5777825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          </a:t>
            </a:r>
            <a:r>
              <a:rPr lang="ru-RU" sz="4800" dirty="0" smtClean="0">
                <a:solidFill>
                  <a:srgbClr val="FF0066"/>
                </a:solidFill>
              </a:rPr>
              <a:t> </a:t>
            </a:r>
            <a:r>
              <a:rPr lang="ru-RU" sz="4800" dirty="0" smtClean="0"/>
              <a:t>                           </a:t>
            </a:r>
            <a:endParaRPr lang="ru-RU" sz="3600" dirty="0"/>
          </a:p>
        </p:txBody>
      </p:sp>
      <p:pic>
        <p:nvPicPr>
          <p:cNvPr id="8" name="Picture 5" descr="C:\Users\Администратор\Desktop\90738782_4698066_podarkik1sentyabrya_2_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857" r="2857"/>
          <a:stretch>
            <a:fillRect/>
          </a:stretch>
        </p:blipFill>
        <p:spPr bwMode="auto"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785918" y="5072074"/>
            <a:ext cx="5486400" cy="804862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4500" b="1" dirty="0" smtClean="0">
                <a:solidFill>
                  <a:srgbClr val="660033"/>
                </a:solidFill>
              </a:rPr>
              <a:t>Адаптация к школе - это процесс привыкания к новым школьным условиям.</a:t>
            </a:r>
          </a:p>
          <a:p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642918"/>
            <a:ext cx="3929090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rgbClr val="660033"/>
                </a:solidFill>
              </a:rPr>
              <a:t>Ребенка, пришедшего впервые в школу, встречает  новый коллектив детей и взрослых. Ему нужно установить контакты со сверстниками и педагогами, научиться выполнять требования школьной дисциплины, новые обязанности, связанные с учебной работой.</a:t>
            </a:r>
            <a:r>
              <a:rPr lang="ru-RU" b="1" dirty="0" smtClean="0">
                <a:solidFill>
                  <a:srgbClr val="660033"/>
                </a:solidFill>
              </a:rPr>
              <a:t/>
            </a:r>
            <a:br>
              <a:rPr lang="ru-RU" b="1" dirty="0" smtClean="0">
                <a:solidFill>
                  <a:srgbClr val="660033"/>
                </a:solidFill>
              </a:rPr>
            </a:br>
            <a:endParaRPr lang="ru-RU" dirty="0">
              <a:solidFill>
                <a:srgbClr val="660033"/>
              </a:solidFill>
            </a:endParaRPr>
          </a:p>
        </p:txBody>
      </p:sp>
      <p:pic>
        <p:nvPicPr>
          <p:cNvPr id="4" name="Рисунок 3" descr="0010-011-Motivatsionnaja-gotovno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642918"/>
            <a:ext cx="3477631" cy="20431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mom-son-homewor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3571876"/>
            <a:ext cx="3394629" cy="22574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28604"/>
            <a:ext cx="392909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>
                <a:solidFill>
                  <a:srgbClr val="660033"/>
                </a:solidFill>
              </a:rPr>
              <a:t>Первая группа детей адаптируется в течение первых двух месяцев обучения. Эти дети относительно быстро вливаются в </a:t>
            </a:r>
            <a:r>
              <a:rPr lang="ru-RU" sz="2400" dirty="0" smtClean="0">
                <a:solidFill>
                  <a:srgbClr val="660033"/>
                </a:solidFill>
              </a:rPr>
              <a:t>коллектив. </a:t>
            </a:r>
            <a:r>
              <a:rPr lang="ru-RU" sz="2400" dirty="0">
                <a:solidFill>
                  <a:srgbClr val="660033"/>
                </a:solidFill>
              </a:rPr>
              <a:t>У них почти всегда хорошее </a:t>
            </a:r>
            <a:r>
              <a:rPr lang="ru-RU" sz="2400" dirty="0" smtClean="0">
                <a:solidFill>
                  <a:srgbClr val="660033"/>
                </a:solidFill>
              </a:rPr>
              <a:t>настроение. Без </a:t>
            </a:r>
            <a:r>
              <a:rPr lang="ru-RU" sz="2400" dirty="0">
                <a:solidFill>
                  <a:srgbClr val="660033"/>
                </a:solidFill>
              </a:rPr>
              <a:t>видимого напряжения выполняют все требования учителя. Иногда у них все же отмечаются сложности либо в контактах с детьми, либо в отношениях с </a:t>
            </a:r>
            <a:r>
              <a:rPr lang="ru-RU" sz="2400" dirty="0" smtClean="0">
                <a:solidFill>
                  <a:srgbClr val="660033"/>
                </a:solidFill>
              </a:rPr>
              <a:t>учителем. Но </a:t>
            </a:r>
            <a:r>
              <a:rPr lang="ru-RU" sz="2400" dirty="0">
                <a:solidFill>
                  <a:srgbClr val="660033"/>
                </a:solidFill>
              </a:rPr>
              <a:t>к концу октября трудности этих детей, как правило, </a:t>
            </a:r>
            <a:r>
              <a:rPr lang="ru-RU" sz="2400" dirty="0" smtClean="0">
                <a:solidFill>
                  <a:srgbClr val="660033"/>
                </a:solidFill>
              </a:rPr>
              <a:t>преодолеваются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3" name="Рисунок 2" descr="1347995832_rebenok-i-repetitor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928670"/>
            <a:ext cx="4286250" cy="4286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00042"/>
            <a:ext cx="31432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solidFill>
                  <a:srgbClr val="660033"/>
                </a:solidFill>
              </a:rPr>
              <a:t>Вторая группа детей имеет более длительный период </a:t>
            </a:r>
            <a:r>
              <a:rPr lang="ru-RU" dirty="0" smtClean="0">
                <a:solidFill>
                  <a:srgbClr val="660033"/>
                </a:solidFill>
              </a:rPr>
              <a:t>адаптации. </a:t>
            </a:r>
            <a:r>
              <a:rPr lang="ru-RU" dirty="0">
                <a:solidFill>
                  <a:srgbClr val="660033"/>
                </a:solidFill>
              </a:rPr>
              <a:t>Дети не могут принять новую ситуацию обучения, общения с учителем, детьми. Такие школьники могут играть на уроках, выяснять отношения с товарищем, они не реагируют на замечания учителя или реагируют слезами, обидами. Как правило, эти дети испытывают трудности и в усвоении учебной программы, лишь к концу первого полугодия реакции этих детей становятся адекватными требованиям школы, учителя.</a:t>
            </a:r>
          </a:p>
          <a:p>
            <a:endParaRPr lang="ru-RU" dirty="0">
              <a:solidFill>
                <a:srgbClr val="660033"/>
              </a:solidFill>
            </a:endParaRPr>
          </a:p>
        </p:txBody>
      </p:sp>
      <p:pic>
        <p:nvPicPr>
          <p:cNvPr id="3" name="Рисунок 2" descr="48455269_0_3ad3b_3723564_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785794"/>
            <a:ext cx="3562350" cy="4762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14942" y="785794"/>
            <a:ext cx="350046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>
                <a:solidFill>
                  <a:srgbClr val="660033"/>
                </a:solidFill>
              </a:rPr>
              <a:t>Третья группа - дети, у которых социально-психологическая адаптация связана со значительными трудностями. У них отмечаются негативные формы поведения, резкое проявление отрицательных эмоций, они с большим трудом усваивают учебные программы</a:t>
            </a:r>
          </a:p>
        </p:txBody>
      </p:sp>
      <p:pic>
        <p:nvPicPr>
          <p:cNvPr id="4" name="Рисунок 3" descr="54685be8c7a1fea777d9669ffc20e76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785926"/>
            <a:ext cx="3929431" cy="29622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785795"/>
            <a:ext cx="66437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/>
              <a:t>    </a:t>
            </a:r>
            <a:r>
              <a:rPr lang="ru-RU" sz="4800" b="1" i="1" dirty="0" smtClean="0">
                <a:solidFill>
                  <a:srgbClr val="660033"/>
                </a:solidFill>
              </a:rPr>
              <a:t>«</a:t>
            </a:r>
            <a:r>
              <a:rPr lang="ru-RU" sz="4800" b="1" i="1" dirty="0">
                <a:solidFill>
                  <a:srgbClr val="660033"/>
                </a:solidFill>
              </a:rPr>
              <a:t>Ребенок ленится»</a:t>
            </a:r>
            <a:r>
              <a:rPr lang="ru-RU" sz="4800" b="1" dirty="0">
                <a:solidFill>
                  <a:srgbClr val="660033"/>
                </a:solidFill>
              </a:rPr>
              <a:t> 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571604" y="157161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575050" y="273050"/>
          <a:ext cx="5111750" cy="585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660033"/>
                </a:solidFill>
              </a:rPr>
              <a:t>Ребенку, начинающему обучение в школе, необходима моральная и эмоциональная поддержка. Его надо не просто хвалить, а хвалить именно тогда, когда он что-то делает.    </a:t>
            </a:r>
          </a:p>
          <a:p>
            <a:r>
              <a:rPr lang="ru-RU" sz="2400" b="1" dirty="0">
                <a:solidFill>
                  <a:srgbClr val="660033"/>
                </a:solidFill>
              </a:rPr>
              <a:t>   Но: </a:t>
            </a:r>
          </a:p>
          <a:p>
            <a:endParaRPr lang="ru-RU" b="1" dirty="0">
              <a:solidFill>
                <a:srgbClr val="660033"/>
              </a:solidFill>
            </a:endParaRPr>
          </a:p>
        </p:txBody>
      </p:sp>
      <p:pic>
        <p:nvPicPr>
          <p:cNvPr id="7" name="Рисунок 6" descr="1291940923_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158" y="285728"/>
            <a:ext cx="1071570" cy="107157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1362458147_008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58948" y="797085"/>
            <a:ext cx="4927851" cy="4632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500174"/>
            <a:ext cx="3008313" cy="4691063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>
                <a:solidFill>
                  <a:srgbClr val="660033"/>
                </a:solidFill>
              </a:rPr>
              <a:t>Приспосабливаясь к школе, организм ребенка мобилизуется. Но следует иметь в виду, что степень и темпы адаптации у каждого индивидуальны, поэтому каждому ребёнку  требуется помощь и большое терпение со стороны всех окружающих  взрослых.</a:t>
            </a:r>
          </a:p>
        </p:txBody>
      </p:sp>
      <p:pic>
        <p:nvPicPr>
          <p:cNvPr id="6" name="Рисунок 5" descr="1291940923_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14290"/>
            <a:ext cx="1143008" cy="1143008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366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Адаптация первоклассников</vt:lpstr>
      <vt:lpstr>                                   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первоклассников</dc:title>
  <dc:creator>BEST</dc:creator>
  <cp:lastModifiedBy>BEST</cp:lastModifiedBy>
  <cp:revision>6</cp:revision>
  <dcterms:created xsi:type="dcterms:W3CDTF">2014-10-14T14:10:40Z</dcterms:created>
  <dcterms:modified xsi:type="dcterms:W3CDTF">2014-10-14T15:06:40Z</dcterms:modified>
</cp:coreProperties>
</file>