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2" r:id="rId11"/>
    <p:sldId id="273" r:id="rId12"/>
    <p:sldId id="274" r:id="rId13"/>
    <p:sldId id="275" r:id="rId14"/>
    <p:sldId id="276" r:id="rId15"/>
    <p:sldId id="277" r:id="rId16"/>
    <p:sldId id="271" r:id="rId17"/>
    <p:sldId id="278" r:id="rId18"/>
    <p:sldId id="261" r:id="rId19"/>
    <p:sldId id="26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AA21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457200"/>
            <a:ext cx="83820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МБДОУ «ЦРР - детский сад № 123»</a:t>
            </a:r>
            <a:endParaRPr lang="ru-RU" sz="2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4362" y="2204864"/>
            <a:ext cx="7940169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Тема: «</a:t>
            </a:r>
            <a:r>
              <a:rPr lang="ru-RU" sz="4400" b="1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Агрессия </a:t>
            </a:r>
            <a:r>
              <a:rPr lang="ru-RU" sz="4400" b="1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детей </a:t>
            </a:r>
            <a:r>
              <a:rPr lang="ru-RU" sz="4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 дошкольном возрасте»</a:t>
            </a:r>
            <a:endParaRPr lang="ru-RU" sz="4400" b="1" dirty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3600" y="5029200"/>
            <a:ext cx="26132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Подготовила: </a:t>
            </a:r>
          </a:p>
          <a:p>
            <a:pPr algn="ctr"/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Педагог – психолог</a:t>
            </a:r>
          </a:p>
          <a:p>
            <a:r>
              <a:rPr lang="ru-RU" b="1" dirty="0" err="1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Неробеева</a:t>
            </a: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 Ю.А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9554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428604"/>
            <a:ext cx="8280920" cy="5632311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2. Акцентирование внимания на поступках (поведении), а не на личности.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Проводить четкую границу между поступком и личностью позволяет техника объективного описания поведения. После того как ребенок успокоится, целесообразно обсудить с ним его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поведение.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Один из важных путей снижения агрессии - установление с ребенком обратной связи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ctr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Для этого используются следующие приемы</a:t>
            </a:r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:</a:t>
            </a:r>
          </a:p>
          <a:p>
            <a:pPr indent="457200" algn="ctr"/>
            <a:endParaRPr lang="ru-RU" b="1" i="1" u="sng" dirty="0" smtClean="0">
              <a:solidFill>
                <a:srgbClr val="FFFF00"/>
              </a:solidFill>
              <a:latin typeface="Georgia" pitchFamily="18" charset="0"/>
            </a:endParaRP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констатация факта ("ты ведешь себя агрессивно");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констатирующий вопрос ("ты злишься?");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раскрытие мотивов агрессивного поведения ("Ты хочешь меня обидеть?", "Ты хочешь продемонстрировать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силу?");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обнаружение своих собственных чувств по отношению к нежелательному поведению ("Мне не нравится, когда со мной говорят в таком тоне", "Я сержусь, когда на меня кто-то громко кричит"); 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апелляция к правилам ("Мы же с тобой договаривались!"). 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2544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928670"/>
            <a:ext cx="8280920" cy="397031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just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3. Контроль над собственными негативными эмоциями</a:t>
            </a:r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Родителям и специалистам необходимо очень тщательно контролировать свои негативные эмоции в ситуации взаимодействия с агрессивными детьми. Когда ребенок демонстрирует агрессивное поведение, это вызывает сильные отрицательные эмоции - раздражение, гнев, возмущение, страх или беспомощность. Взрослым нужно признать нормальность и естественность этих негативных переживаний, понять характер, силу и длительность возобладавших над ними чувств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any2fbimgloader76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4286256"/>
            <a:ext cx="4914900" cy="2343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32544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428604"/>
            <a:ext cx="8280920" cy="646330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4. Снижение напряжения ситуации.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Основная задача взрослого, сталкивающегося с детской агрессией - уменьшить напряжение ситуации. Типичными неправильными действиями взрослого, усиливающими напряжение и агрессию, являются: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повышение голоса, изменение тона на угрожающий;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демонстрация власти ("Учитель здесь пока еще я", "Будет так, как я скажу");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крик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, негодование;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негативная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оценка личности ребенка, его близких или друзей;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использование физической силы;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втягивание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в конфликт посторонних людей;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непреклонное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настаивание на своей правоте;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нотации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, проповеди, "чтение морали",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наказания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или угрозы наказания;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обобщения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типа: "Вы все одинаковые", "Ты, как всегда...", "Ты никогда не...";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сравнение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ребенка с другими детьми - не в его пользу;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команды, жесткие требования, давление;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оправдания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, подкуп, награды. 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Некоторые из этих реакций </a:t>
            </a:r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могут остановить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ребенка на короткое время, но </a:t>
            </a:r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возможный отрицательный эффект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от такого поведения взрослого приносит куда больше вреда, чем само агрессивное поведение.</a:t>
            </a:r>
          </a:p>
          <a:p>
            <a:pPr indent="457200" algn="just"/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2544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500042"/>
            <a:ext cx="8280920" cy="3693319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5. Обсуждение проступка</a:t>
            </a:r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pPr indent="457200" algn="ctr"/>
            <a:endParaRPr lang="ru-RU" b="1" i="1" u="sng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Анализировать поведение в момент проявления агрессии не нужно, этим стоит заниматься только после того, как ситуация разрешится и все успокоятся. В то же время, обсуждение инцидента необходимо провести как можно скорее. Лучше это сделать наедине, без свидетелей, и только затем обсуждать в группе или семье (и то не всегда). Во время разговора важно сохранять спокойствие и объективность. Нужно подробно обсудить негативные последствия агрессивного поведения, его разрушительность не только для окружающих, но, прежде всего, для самого маленького агрессора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3" name="Рисунок 2" descr="Refere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4214818"/>
            <a:ext cx="3199364" cy="24075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3254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428604"/>
            <a:ext cx="8280920" cy="590931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6. Сохранение положительной репутации ребенка.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Ребенку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,  очень трудно признать свою неправоту и поражение. Самое страшное для него - публичное осуждение и негативная оценка. Дети  стараются избежать этого любой ценой, используя различные механизмы защитного поведения. И действительно, плохая репутация и негативный ярлык опасны: закрепившись за ребенком/подростком, они становятся самостоятельной побудительной силой его агрессивного поведения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Для сохранения положительной репутации целесообразно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: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публично минимизировать вину  ("Ты не важно себя чувствуешь", "Ты не хотел его обидеть"), но в беседе с глазу на глаз показать истину;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 требовать полного подчинения, позволить ребенку выполнить ваше требование по-своему;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предложить ребенку компромисс, договор с взаимными уступками. </a:t>
            </a:r>
          </a:p>
          <a:p>
            <a:pPr indent="457200" algn="just"/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2544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428604"/>
            <a:ext cx="8280920" cy="6186309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7. Демонстрация модели неагрессивного поведения</a:t>
            </a:r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pPr indent="457200" algn="ctr"/>
            <a:endParaRPr lang="ru-RU" b="1" i="1" u="sng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Важное условие воспитания "контролируемой агрессии" у ребенка - демонстрация моделей неагрессивного поведения. При проявлениях агрессии обе стороны теряют самообладание, возникает дилемма - бороться за свою власть или разрешить ситуацию мирным способом. Взрослым нужно вести себя неагрессивно, и чем меньше возраст ребенка, тем более миролюбивым должно быть поведение взрослого в ответ на агрессивные реакции детей.</a:t>
            </a:r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Поведение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взрослого, позволяющее показать образец конструктивного поведения и направленное на снижение напряжения в конфликтной ситуации, включает следующие приемы: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нерефлексивное слушание (нерефлексивное слушание - это слушание без анализа (рефлексии), дающее возможность собеседнику высказаться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.; </a:t>
            </a:r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пауза, дающая возможность ребенку успокоиться;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внушение спокойствия невербальными средствами;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прояснение ситуации с помощью наводящих вопросов;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использование юмора;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признание чувств ребенка. </a:t>
            </a:r>
          </a:p>
        </p:txBody>
      </p:sp>
    </p:spTree>
    <p:extLst>
      <p:ext uri="{BB962C8B-B14F-4D97-AF65-F5344CB8AC3E}">
        <p14:creationId xmlns:p14="http://schemas.microsoft.com/office/powerpoint/2010/main" xmlns="" val="1732544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238160" y="332656"/>
            <a:ext cx="6768752" cy="949500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Методы коррекции: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7601" y="1307736"/>
            <a:ext cx="8280920" cy="5355312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обговорить все «нельзя» и убедиться, что ребенок их понял и запомнил;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почаще использовать невербальные способы контроля (интонацию, строгий взгляд, выразительную мимику, жест);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по возможности заранее предугадать и предупредить инцидент;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уединить. Здесь существует строгое правило – время одиночества должно соответствовать возрасту (пять лет – пять минут);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наказание полученным уроком – все, что натворил, должен сам исправить;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не предъявлять требований не по возрасту;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всегда стараться понять причину того или иного поступка;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любить ребенка любым – орущим, несносным, вредным. И всегда об этом говорить;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почаще использовать юмор. Лучше иногда пощекотать, устроить бой подушками, переключить внимание, чем наказать.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1281442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24" y="285728"/>
            <a:ext cx="7435440" cy="2381964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Упражнения, направленные  на обучение детей  способам разрядки   агрессии: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2928934"/>
            <a:ext cx="7215238" cy="368935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Бить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подушку или боксерскую грушу.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Топать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ногами.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Втирать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пластилин в картонку или бумагу.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Посчитать до десяти.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Самое конструктивное - спортивные игры, бег.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Вода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хорошо снимает агрессию.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Комкать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и рвать бумагу.</a:t>
            </a:r>
          </a:p>
        </p:txBody>
      </p:sp>
    </p:spTree>
    <p:extLst>
      <p:ext uri="{BB962C8B-B14F-4D97-AF65-F5344CB8AC3E}">
        <p14:creationId xmlns:p14="http://schemas.microsoft.com/office/powerpoint/2010/main" xmlns="" val="1281442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4282" y="1000108"/>
            <a:ext cx="8715436" cy="3857652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Благодарю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за 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внимание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311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0112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Список  литературы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pPr algn="ctr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1.Аралов  М .А.  Справочник  психолога  ДОУ.  М..2007  г.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2.Истратова  О.Н.  Практикум  по  детской  </a:t>
            </a: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психокоррекции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:  игры,  упражнения,  техники.  Ростов-на-Дону  2007г.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3. </a:t>
            </a: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Истратова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 О.Н.  Широкова  Г.А.  </a:t>
            </a: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Эксакусто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 Т.В.  Большая  книга  детского  психолога  от  3  до  10  лет.  Ростов –</a:t>
            </a: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на-Дону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 2008г.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4.Погудкина  И.С . Работа психолога с проблемными дошкольниками. М..2007г.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5.Сазонова Н.П., Новикова Н.В. Преодоление агрессивного поведения старших дошкольников в детском саду и семье.: Учебно-методическое пособие.- СПб ООО «ИЗДАТЕЛЬСТВО «ДЕТСТВО-ПРЕСС», 2010.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6.Широкова  Г.А.  </a:t>
            </a: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Жадько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 Е.Г.  Практикум  для  детского  психолога.  Ростов-на-Дону  2007г.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8558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604867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Агрессия</a:t>
            </a:r>
            <a:r>
              <a:rPr lang="ru-RU" b="1" dirty="0">
                <a:solidFill>
                  <a:srgbClr val="FFFF00"/>
                </a:solidFill>
                <a:latin typeface="Georgia" panose="02040502050405020303" pitchFamily="18" charset="0"/>
              </a:rPr>
              <a:t> – это  мотивированное  деструктивное  поведение,  противоречащее  нормам  и  правилам  существования  людей  в  обществе,  наносящее  вред  объектам  нападения  (одушевленным  и  неодушевленным),  приносящее  физический  и  моральный  ущерб  людям  или  вызывающее  у  них  психологический  дискомфорт.</a:t>
            </a:r>
            <a:endParaRPr lang="ru-RU" b="1" i="1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25661" y="4278139"/>
            <a:ext cx="522007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Агрессивность</a:t>
            </a: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 – это  свойство  личности,  выражающееся, </a:t>
            </a:r>
            <a:r>
              <a:rPr lang="ru-RU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в  </a:t>
            </a: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готовности  к  агрессии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05064"/>
            <a:ext cx="2859087" cy="1901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15861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94400"/>
            <a:ext cx="7056784" cy="830997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Причины, вызывающие </a:t>
            </a: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агрессивное поведение </a:t>
            </a:r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детей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68760"/>
            <a:ext cx="83529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Стиль 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воспитания  в  семье  (</a:t>
            </a:r>
            <a:r>
              <a:rPr lang="ru-RU" sz="1600" b="1" dirty="0" err="1">
                <a:solidFill>
                  <a:srgbClr val="FFFF00"/>
                </a:solidFill>
                <a:latin typeface="Georgia" panose="02040502050405020303" pitchFamily="18" charset="0"/>
              </a:rPr>
              <a:t>гипер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 – и  </a:t>
            </a:r>
            <a:r>
              <a:rPr lang="ru-RU" sz="1600" b="1" dirty="0" err="1">
                <a:solidFill>
                  <a:srgbClr val="FFFF00"/>
                </a:solidFill>
                <a:latin typeface="Georgia" panose="02040502050405020303" pitchFamily="18" charset="0"/>
              </a:rPr>
              <a:t>гипоопека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);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Повсеместная 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демонстрация  сцен  насилия;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Нестабильная 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социально – экономическая  обстановка;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Индивидуальные 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особенности  человека   (сниженная  произвольность,  низкий  уровень  активного  торможения  и  т.д.)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Социально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– культурный  статус  семьи  и  т.д</a:t>
            </a: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Страх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. Родители могут даже не догадываться, что ребенок чего-то боится или считают причину страха сущим пустяком. Игнорирование проблемы со стороны взрослых может привести к истерике.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Запреты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. У авторитарных родителей малыш бывает «задавленным» постоянными «нет», «нельзя» и «надо». На ребенка кричат, в чем-то обвиняют или упрекают.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Ребенок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отстаивает свою территорию или границу своей личности.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Ссоры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между родителями или членами семьи вызывают страх, протест и, как следствие, агрессивные вспышки.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Ребенок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ожидает нападения, опасается враждебности.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Старается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доказать свою независимость и самостоятельность.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Чрезмерное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эмоциональное напряжение.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Ребенок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чувствует, что его не любят или даже ненавидят.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Копирует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поведение окружающих взрослых или детей</a:t>
            </a: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.</a:t>
            </a:r>
            <a:endParaRPr lang="ru-RU" sz="1600" b="1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4526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7208" y="332656"/>
            <a:ext cx="7056784" cy="1025397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Формы агрессивного поведения:</a:t>
            </a:r>
          </a:p>
        </p:txBody>
      </p:sp>
      <p:sp>
        <p:nvSpPr>
          <p:cNvPr id="4" name="Овал 3"/>
          <p:cNvSpPr/>
          <p:nvPr/>
        </p:nvSpPr>
        <p:spPr>
          <a:xfrm>
            <a:off x="528642" y="2146290"/>
            <a:ext cx="3384377" cy="562630"/>
          </a:xfrm>
          <a:prstGeom prst="ellipse">
            <a:avLst/>
          </a:prstGeom>
          <a:ln>
            <a:solidFill>
              <a:srgbClr val="00B050"/>
            </a:solidFill>
          </a:ln>
          <a:effectLst>
            <a:glow rad="228600">
              <a:srgbClr val="06AA21">
                <a:alpha val="40000"/>
              </a:srgb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физическая</a:t>
            </a: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18491" y="3939773"/>
            <a:ext cx="3384377" cy="562630"/>
          </a:xfrm>
          <a:prstGeom prst="ellipse">
            <a:avLst/>
          </a:prstGeom>
          <a:ln>
            <a:solidFill>
              <a:srgbClr val="00B050"/>
            </a:solidFill>
          </a:ln>
          <a:effectLst>
            <a:glow rad="228600">
              <a:srgbClr val="06AA21">
                <a:alpha val="40000"/>
              </a:srgb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психическая</a:t>
            </a: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226303" y="3071513"/>
            <a:ext cx="3384377" cy="490622"/>
          </a:xfrm>
          <a:prstGeom prst="ellipse">
            <a:avLst/>
          </a:prstGeom>
          <a:ln>
            <a:solidFill>
              <a:srgbClr val="00B050"/>
            </a:solidFill>
          </a:ln>
          <a:effectLst>
            <a:glow rad="228600">
              <a:srgbClr val="06AA21">
                <a:alpha val="40000"/>
              </a:srgb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словесная</a:t>
            </a: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4048" y="4882594"/>
            <a:ext cx="3888432" cy="562630"/>
          </a:xfrm>
          <a:prstGeom prst="ellipse">
            <a:avLst/>
          </a:prstGeom>
          <a:ln>
            <a:solidFill>
              <a:srgbClr val="00B050"/>
            </a:solidFill>
          </a:ln>
          <a:effectLst>
            <a:glow rad="228600">
              <a:srgbClr val="06AA21">
                <a:alpha val="40000"/>
              </a:srgb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эмоциональная</a:t>
            </a: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8343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971600" y="476672"/>
            <a:ext cx="2664296" cy="864096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Цели: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628800"/>
            <a:ext cx="5976664" cy="2412493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457200" indent="-457200" algn="just">
              <a:buFont typeface="+mj-lt"/>
              <a:buAutoNum type="arabicParenR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выражать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гнев или враждебность;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чтобы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достичь поставленной цели;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ответ на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страх;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реакция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на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боль;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для утверждения превосходства;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для запугивания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окружающих.</a:t>
            </a: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4069744"/>
            <a:ext cx="3749929" cy="2474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81890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148064" y="188640"/>
            <a:ext cx="3672408" cy="1093516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Типы агрессии: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77474"/>
            <a:ext cx="5976664" cy="2185214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Импульсивная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-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аффективная, совершаемая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 стадии аффекта. Агрессия характеризуется сильными эмоциями, неудержимым гневом, истеричным состоянием. Эта форма поведения не планируется, она возникает и происходит в запале.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3480788"/>
            <a:ext cx="6552728" cy="301621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Инструментальная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-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хищная. Агрессия характеризуется различными манипуляторами, которые нацелены на достижение более важной цели. Инструментальная агрессия часто бывает запланированной акцией и существует как средство достижения цели. Причиняя неудобство другому человеку, например сломав игрушку, ребенок движется к цели - покупке новой, более интересной игрушки для себя.</a:t>
            </a:r>
          </a:p>
        </p:txBody>
      </p:sp>
    </p:spTree>
    <p:extLst>
      <p:ext uri="{BB962C8B-B14F-4D97-AF65-F5344CB8AC3E}">
        <p14:creationId xmlns:p14="http://schemas.microsoft.com/office/powerpoint/2010/main" xmlns="" val="4084517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8790" y="2780928"/>
            <a:ext cx="7992888" cy="274970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Физические </a:t>
            </a: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наказания не решают, а усугубляют проблему агрессивного поведения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0000" y="548680"/>
            <a:ext cx="7992888" cy="130954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ВНИМАНИЕ!</a:t>
            </a:r>
            <a:endParaRPr lang="ru-RU" sz="2400" b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9973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83568" y="260648"/>
            <a:ext cx="7848872" cy="1669580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Если родители применяют наказания в семье, дети: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2076" y="1972987"/>
            <a:ext cx="8280920" cy="452431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just">
              <a:buFont typeface="Wingdings" panose="05000000000000000000" pitchFamily="2" charset="2"/>
              <a:buChar char="v"/>
            </a:pPr>
            <a:r>
              <a:rPr lang="ru-RU" sz="2400" b="1" i="1" dirty="0">
                <a:solidFill>
                  <a:srgbClr val="FFFF00"/>
                </a:solidFill>
                <a:latin typeface="Georgia" panose="02040502050405020303" pitchFamily="18" charset="0"/>
              </a:rPr>
              <a:t>не умеют контролировать свое поведение;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испытывают </a:t>
            </a:r>
            <a:r>
              <a:rPr lang="ru-RU" sz="2400" b="1" i="1" dirty="0">
                <a:solidFill>
                  <a:srgbClr val="FFFF00"/>
                </a:solidFill>
                <a:latin typeface="Georgia" panose="02040502050405020303" pitchFamily="18" charset="0"/>
              </a:rPr>
              <a:t>чувство страха и боязнь ослушаться родителей, но при этом чаще хулиганят;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имеют </a:t>
            </a:r>
            <a:r>
              <a:rPr lang="ru-RU" sz="2400" b="1" i="1" dirty="0">
                <a:solidFill>
                  <a:srgbClr val="FFFF00"/>
                </a:solidFill>
                <a:latin typeface="Georgia" panose="02040502050405020303" pitchFamily="18" charset="0"/>
              </a:rPr>
              <a:t>повышенных риск получения психических расстройств со здоровьем во взрослом возрасте;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становятся </a:t>
            </a:r>
            <a:r>
              <a:rPr lang="ru-RU" sz="2400" b="1" i="1" dirty="0">
                <a:solidFill>
                  <a:srgbClr val="FFFF00"/>
                </a:solidFill>
                <a:latin typeface="Georgia" panose="02040502050405020303" pitchFamily="18" charset="0"/>
              </a:rPr>
              <a:t>предрасположенными к насилию, издевательствам над будущей супругой, собственными детьми;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теряют </a:t>
            </a:r>
            <a:r>
              <a:rPr lang="ru-RU" sz="2400" b="1" i="1" dirty="0">
                <a:solidFill>
                  <a:srgbClr val="FFFF00"/>
                </a:solidFill>
                <a:latin typeface="Georgia" panose="02040502050405020303" pitchFamily="18" charset="0"/>
              </a:rPr>
              <a:t>качество отношений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xmlns="" val="2183628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8160" y="332656"/>
            <a:ext cx="6768752" cy="94950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Экстренное вмешательство при агрессивных проявлениях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857364"/>
            <a:ext cx="8280920" cy="397031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anose="02040502050405020303" pitchFamily="18" charset="0"/>
              </a:rPr>
              <a:t>1. Спокойное </a:t>
            </a:r>
            <a:r>
              <a:rPr lang="ru-RU" b="1" i="1" u="sng" dirty="0">
                <a:solidFill>
                  <a:srgbClr val="FFFF00"/>
                </a:solidFill>
                <a:latin typeface="Georgia" panose="02040502050405020303" pitchFamily="18" charset="0"/>
              </a:rPr>
              <a:t>отношение в случае незначительной </a:t>
            </a:r>
            <a:r>
              <a:rPr lang="ru-RU" b="1" i="1" u="sng" dirty="0" smtClean="0">
                <a:solidFill>
                  <a:srgbClr val="FFFF00"/>
                </a:solidFill>
                <a:latin typeface="Georgia" panose="02040502050405020303" pitchFamily="18" charset="0"/>
              </a:rPr>
              <a:t>агрессии.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В </a:t>
            </a: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тех случаях, когда агрессия детей не опасна и объяснима, можно использовать следующие позитивные стратегии</a:t>
            </a:r>
            <a:r>
              <a:rPr lang="ru-RU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:</a:t>
            </a:r>
          </a:p>
          <a:p>
            <a:pPr algn="just"/>
            <a:endParaRPr lang="ru-RU" b="1" i="1" dirty="0">
              <a:solidFill>
                <a:srgbClr val="FFFF00"/>
              </a:solidFill>
              <a:latin typeface="Georgia" panose="02040502050405020303" pitchFamily="18" charset="0"/>
            </a:endParaRP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полное </a:t>
            </a: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игнорирование реакций ребенка - весьма мощный способ прекращения нежелательного поведения; 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выражение </a:t>
            </a: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понимания чувств ребенка ("Конечно, тебе обидно..."); 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переключение внимания, предложение какого-либо задания ("Помоги мне, пожалуйста)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 позитивное обозначение поведения ("Ты злишься потому, что ты устал"). </a:t>
            </a:r>
          </a:p>
        </p:txBody>
      </p:sp>
    </p:spTree>
    <p:extLst>
      <p:ext uri="{BB962C8B-B14F-4D97-AF65-F5344CB8AC3E}">
        <p14:creationId xmlns:p14="http://schemas.microsoft.com/office/powerpoint/2010/main" xmlns="" val="17325448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114</TotalTime>
  <Words>1392</Words>
  <Application>Microsoft Office PowerPoint</Application>
  <PresentationFormat>Экран (4:3)</PresentationFormat>
  <Paragraphs>127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Юля</cp:lastModifiedBy>
  <cp:revision>39</cp:revision>
  <dcterms:created xsi:type="dcterms:W3CDTF">2017-04-20T19:17:04Z</dcterms:created>
  <dcterms:modified xsi:type="dcterms:W3CDTF">2017-05-10T19:59:58Z</dcterms:modified>
</cp:coreProperties>
</file>