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4" r:id="rId4"/>
    <p:sldId id="280" r:id="rId5"/>
    <p:sldId id="279" r:id="rId6"/>
    <p:sldId id="265" r:id="rId7"/>
    <p:sldId id="266" r:id="rId8"/>
    <p:sldId id="270" r:id="rId9"/>
    <p:sldId id="281" r:id="rId10"/>
    <p:sldId id="282" r:id="rId11"/>
    <p:sldId id="272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AA21"/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457200"/>
            <a:ext cx="83820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МБДОУ «ЦРР - детский сад № 123»</a:t>
            </a:r>
            <a:endParaRPr lang="ru-RU" sz="2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4362" y="2204864"/>
            <a:ext cx="7940169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Тема: </a:t>
            </a:r>
            <a:r>
              <a:rPr lang="ru-RU" sz="4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«Тре</a:t>
            </a:r>
            <a:r>
              <a:rPr lang="ru-RU" sz="4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вожность </a:t>
            </a:r>
            <a:r>
              <a:rPr lang="ru-RU" sz="4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у детей дошкольного </a:t>
            </a:r>
            <a:r>
              <a:rPr lang="ru-RU" sz="4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возраста</a:t>
            </a:r>
            <a:r>
              <a:rPr lang="ru-RU" sz="4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4400" b="1" dirty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3600" y="5029200"/>
            <a:ext cx="26132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Подготовила: </a:t>
            </a:r>
          </a:p>
          <a:p>
            <a:pPr algn="ctr"/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Педагог – психолог</a:t>
            </a:r>
          </a:p>
          <a:p>
            <a:r>
              <a:rPr lang="ru-RU" b="1" dirty="0" err="1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Неробеева</a:t>
            </a: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 Ю.А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9554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42852"/>
            <a:ext cx="6768752" cy="56780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Правила работы с тревожными детьми, для родителей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671691"/>
            <a:ext cx="8495234" cy="6186309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4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Избегать публичных порицаний и замечаний!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Избегать сравнения с другими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детьми</a:t>
            </a:r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Обязательно отмечать успехи ребенка, сообщая о них в его присутствии другими членами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семьи</a:t>
            </a:r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Хвалить ребенка, гордиться им. Всем рассказывать и показывать его достижения.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 замечать ошибки, неудачи. В самой плохо сделанной работе можно найти что-то достойное похвалы.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Старайтесь делать как можно меньше замечаний ребенку.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Приободрять во всех начинаниях и хвалить даже за незначительные самостоятельные поступки.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Большое значение имеет оценка, она всегда должна быть положительной.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Необходимо отказаться от таких слов, которые унижают достоинство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ребенка,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даже если взрослые очень раздосадованы и сердиты.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Нельзя угрожать ребенку такими наказаниями: («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Замолчи!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Уйду от тебя! Убью тебя!» «Отдам тебя дядьке!»).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Ласковые прикосновения родителей помогут тревожному ребенку обрести чувство уверенности и доверия к миру.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Родители должны быть единодушны и последовательны, поощряя и наказывая ребенка.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2544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928662" y="2571744"/>
            <a:ext cx="7572371" cy="185738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Monotype Corsiva" pitchFamily="66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cs typeface="Times New Roman" pitchFamily="18" charset="0"/>
              </a:rPr>
              <a:t>1.Повышение самооценки.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Monotype Corsiva" pitchFamily="66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cs typeface="Times New Roman" pitchFamily="18" charset="0"/>
              </a:rPr>
              <a:t>2.Обучение ребенка умению управлять собой в конкретных, наиболее волнующих его ситуациях.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Monotype Corsiva" pitchFamily="66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cs typeface="Times New Roman" pitchFamily="18" charset="0"/>
              </a:rPr>
              <a:t>3. Снятие мышечного     напряжения.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642918"/>
            <a:ext cx="6768752" cy="996428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lvl="0" algn="ctr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Georgia" pitchFamily="18" charset="0"/>
                <a:cs typeface="Times New Roman" pitchFamily="18" charset="0"/>
              </a:rPr>
              <a:t>Специалисты рекомендуют проводить работу с тревожными детьми в трех направлениях: </a:t>
            </a:r>
          </a:p>
        </p:txBody>
      </p:sp>
      <p:pic>
        <p:nvPicPr>
          <p:cNvPr id="12290" name="Picture 2" descr="http://3.bp.blogspot.com/-H3DrURX-pQQ/VhYyM86sJYI/AAAAAAAAUc0/Grc900DiO_Q/s1600/4kWEN7GlBR%255B1%255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786190"/>
            <a:ext cx="3071834" cy="27185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32544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4282" y="1000108"/>
            <a:ext cx="8715436" cy="3857652"/>
          </a:xfrm>
          <a:prstGeom prst="ellipse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Благодарю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за 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</a:t>
            </a:r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нимание!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6311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857364"/>
            <a:ext cx="604867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solidFill>
                  <a:srgbClr val="00B050"/>
                </a:solidFill>
                <a:latin typeface="Georgia" pitchFamily="18" charset="0"/>
              </a:rPr>
              <a:t>Тревожность</a:t>
            </a:r>
            <a:r>
              <a:rPr lang="ru-RU" b="1" i="1" dirty="0" smtClean="0">
                <a:latin typeface="Georgia" pitchFamily="18" charset="0"/>
              </a:rPr>
              <a:t> –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это индивидуальная психологическая особенность, заключающаяся в повышенной склонности испытывать беспокойство в самых различных жизненных ситуациях, в том числе и в таких, которые к этому не предрасполагают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25660" y="4278139"/>
            <a:ext cx="53754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solidFill>
                  <a:srgbClr val="00B050"/>
                </a:solidFill>
                <a:latin typeface="Georgia" pitchFamily="18" charset="0"/>
              </a:rPr>
              <a:t>Тревога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- это эпизодические проявления беспокойства, волнения ребенка, то тревожность является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устойчивым состоянием</a:t>
            </a:r>
            <a:r>
              <a:rPr lang="ru-RU" sz="3200" b="1" dirty="0" smtClean="0"/>
              <a:t>.</a:t>
            </a:r>
            <a:endParaRPr lang="ru-RU" b="1" i="1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428604"/>
            <a:ext cx="7056784" cy="830997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Понятие тревожности 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5861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428604"/>
            <a:ext cx="5454368" cy="382479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Виды тревожности: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928670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342900" algn="just">
              <a:buFont typeface="+mj-lt"/>
              <a:buAutoNum type="arabicPeriod"/>
            </a:pP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Тревожность </a:t>
            </a: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как эмоциональное состояние,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т.е. ситуативная тревога, возникшая в какой-то конкретной ситуации, субъективно осознаваемой индивидом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как угрожающей.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Тревожность как устойчивая черта,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индивидуально-психологическая особенность, которая проявляется в склонности к частым и интенсивным переживаниям состояния тревоги, т.е. личностная тревожность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Устойчивая </a:t>
            </a: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тревожность в какой-либо сфере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(межличностная, экологическая и др. тревожность), иначе говоря, специфическая тревожность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b="1" i="1" dirty="0" err="1" smtClean="0">
                <a:solidFill>
                  <a:srgbClr val="06AA21"/>
                </a:solidFill>
                <a:latin typeface="Georgia" pitchFamily="18" charset="0"/>
              </a:rPr>
              <a:t>Генерализованная</a:t>
            </a: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тревожность,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которая возникает у человека, который свободно меняет тревожащие объекты в зависимости от изменения их значимости для себя.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5572140"/>
            <a:ext cx="2143140" cy="369332"/>
          </a:xfrm>
          <a:prstGeom prst="rect">
            <a:avLst/>
          </a:prstGeom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Открытая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5000636"/>
            <a:ext cx="3454104" cy="357190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Две формы</a:t>
            </a:r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5572140"/>
            <a:ext cx="2143140" cy="369332"/>
          </a:xfrm>
          <a:prstGeom prst="rect">
            <a:avLst/>
          </a:prstGeom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Скрытая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4526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403648" y="642918"/>
            <a:ext cx="7056784" cy="382479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Причины  возникновения тревожности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1643050"/>
            <a:ext cx="8352928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п</a:t>
            </a: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сиходинамические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свойства личности (тип темперамента) </a:t>
            </a:r>
          </a:p>
          <a:p>
            <a:pPr marL="342900" indent="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чрезмерные притязания и боязнь оказаться не на высоте собственных требований</a:t>
            </a:r>
          </a:p>
          <a:p>
            <a:pPr marL="342900" indent="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опыт собственных неудач</a:t>
            </a:r>
          </a:p>
          <a:p>
            <a:pPr marL="342900" indent="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неадекватный тип семейного воспитания, неоптимальные отношения со сверстниками.</a:t>
            </a:r>
          </a:p>
          <a:p>
            <a:pPr marL="342900" indent="342900" algn="just">
              <a:buFont typeface="Wingdings" pitchFamily="2" charset="2"/>
              <a:buChar char="v"/>
            </a:pP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1026" name="Picture 2" descr="https://image.jimcdn.com/app/cms/image/transf/none/path/s9a5d18fe769c1064/image/icc98bdc04a73ea52/version/1387630332/imag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381483"/>
            <a:ext cx="1857388" cy="2476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7699726" cy="1071570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Выделяют следующие типы семей, в которых дети имеют устойчивую тревожность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1571612"/>
            <a:ext cx="8401080" cy="3490938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R="0" lvl="0" indent="514350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AutoNum type="arabicPeriod"/>
              <a:tabLst/>
              <a:defRPr/>
            </a:pPr>
            <a:r>
              <a:rPr lang="ru-RU" sz="7200" b="1" i="1" dirty="0" smtClean="0">
                <a:solidFill>
                  <a:srgbClr val="FFFF00"/>
                </a:solidFill>
                <a:latin typeface="Georgia" pitchFamily="18" charset="0"/>
              </a:rPr>
              <a:t>семьи</a:t>
            </a:r>
            <a:r>
              <a:rPr lang="ru-RU" sz="7200" b="1" i="1" dirty="0" smtClean="0">
                <a:solidFill>
                  <a:srgbClr val="FFFF00"/>
                </a:solidFill>
                <a:latin typeface="Georgia" pitchFamily="18" charset="0"/>
              </a:rPr>
              <a:t>, где мать одна воспитывает ребенка, у нее самой наблюдается повышенная тревожность </a:t>
            </a:r>
          </a:p>
          <a:p>
            <a:pPr marR="0" lvl="0" indent="514350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AutoNum type="arabicPeriod"/>
              <a:tabLst/>
              <a:defRPr/>
            </a:pP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семьи, где отношение к процессу воспитания детей как к процессу решения педагогических задач, цель родителей – воспитать послушного ребенка, отец в такой семье занимает позицию строгого родителя, а мать – позицию защитника</a:t>
            </a:r>
          </a:p>
          <a:p>
            <a:pPr marR="0" lvl="0" indent="514350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AutoNum type="arabicPeriod"/>
              <a:tabLst/>
              <a:defRPr/>
            </a:pP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семьи, где лидером воспитания является бабушка/ дедушка, родители ребенка находятся в зависимом состоянии от своих родителей, им постоянно приходиться «бороться» за лидерство в семье</a:t>
            </a:r>
          </a:p>
          <a:p>
            <a:pPr marR="0" lvl="0" indent="514350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AutoNum type="arabicPeriod"/>
              <a:tabLst/>
              <a:defRPr/>
            </a:pP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семьи, в которых ограничено общение с ребенком, а воспитание сводится к гигиеническому уходу за ним.</a:t>
            </a:r>
            <a:r>
              <a:rPr kumimoji="0" lang="ru-RU" sz="3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/>
            </a:r>
            <a:br>
              <a:rPr kumimoji="0" lang="ru-RU" sz="3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</a:br>
            <a:endParaRPr kumimoji="0" lang="ru-RU" sz="38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4526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7056784" cy="668207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Критерии определения тревожности у ребенка: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285860"/>
            <a:ext cx="70723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Постоянное беспокойство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Трудность, иногда невозможность сконцентрироваться на чем-либо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Мышечное напряжение (например, в области лица, шеи)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Раздражительность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Нарушение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сна</a:t>
            </a:r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3429000"/>
            <a:ext cx="7056784" cy="453893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Особенности проявления тревожности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285720" y="4000504"/>
            <a:ext cx="8229600" cy="2568605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беспокойство,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трудность или невозможность концентрации,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мышечное напряжение,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раздражительность,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нарушения сна,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слезливость,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пассивность, скованность,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покраснения, тики, заикания,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- неконтролируемые </a:t>
            </a:r>
            <a:r>
              <a:rPr kumimoji="0" lang="ru-RU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идиомоторные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 реакции.</a:t>
            </a:r>
          </a:p>
        </p:txBody>
      </p:sp>
    </p:spTree>
    <p:extLst>
      <p:ext uri="{BB962C8B-B14F-4D97-AF65-F5344CB8AC3E}">
        <p14:creationId xmlns="" xmlns:p14="http://schemas.microsoft.com/office/powerpoint/2010/main" val="788343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142984"/>
            <a:ext cx="8715404" cy="550072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Не </a:t>
            </a: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может долго работать, не уставая.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Ему трудно сосредоточиться на чем-то.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Любое задание вызывает излишнее беспокойство.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Во время выполнения задания очень напряжен, скован.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Смущается чаще других.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Часто говорит о напряженных ситуациях.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Как правило, краснеет в незнакомой обстановке.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Жалуется, что ему сняться страшные сны.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Руки у него обычно холодные и влажные.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У него нередко бывает расстройство стула.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Сильно потеет, когда волнует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Не обладает хорошим аппетитом.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Спит беспокойно, засыпает с трудом.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Пуглив, многое вызывает у него страх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Обычно беспокоен, легко расстраивается.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Часто не может сдерживать слезы.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Плохо переносит ожидание.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Не любит браться за новое дело.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Не уверен в себе, в своих силах.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Боится сталкиваться с трудностями.</a:t>
            </a:r>
          </a:p>
          <a:p>
            <a:pPr algn="just"/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За каждый пункт ставится один балл.</a:t>
            </a:r>
          </a:p>
          <a:p>
            <a:pPr algn="just"/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Высокая тревожность – 15-20 баллов.</a:t>
            </a:r>
          </a:p>
          <a:p>
            <a:pPr algn="just"/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Средняя – 7-14 баллов.</a:t>
            </a:r>
          </a:p>
          <a:p>
            <a:pPr algn="just"/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Низкая – 1-6 баллов.</a:t>
            </a:r>
            <a:endParaRPr lang="ru-RU" sz="20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571480"/>
            <a:ext cx="7699726" cy="428628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Признаки тревожности: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1890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6768752" cy="56780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Правила работы с тревожными детьми, для педагогов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142984"/>
            <a:ext cx="8280920" cy="5632311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4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Избегать публичных порицаний и замечаний!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Избегать сравнения с другими детьми (особенно, если кто-то лучше.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Обязательно отмечать успехи индивидуально и перед группой.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Хвалить ребенка, гордиться им. Всем рассказывать и показывать его достижения.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 замечать ошибки, неудачи. В самой плохо сделанной работе можно найти что-то достойное похвалы.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Приободрять во всех начинаниях и хвалить даже за незначительные самостоятельные поступки.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Стараться делать как можно меньше замечаний ребенку.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Использовать наказание лишь в крайних случаях.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 унижать ребенка, наказывая его.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Эмоциональная поддержка (Ничего страшного… Бывает люди ошибаются, боятся... Ну ничего, в следующий раз получится…) - уменьшение состояния страха, тревожности, напряженности.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Стимулирующая помощь – авансирование (У тебя получится, я знаю, я уверена, я в тебя верю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….)</a:t>
            </a:r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2544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6768752" cy="56780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Правила работы с тревожными детьми, для педагогов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142984"/>
            <a:ext cx="8280920" cy="452431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4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Персональная исключительность (Только у тебя и может получиться… А мне очень нравится то, как ты это сделал, нарисовал и т. д.).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Усиление мотивации (Сделай это для меня, мне будет очень приятно… Нам это так нужно для….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Высокая оценка детали (Вот эта часть у тебя замечательно получилась…).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 торопить! Давать время сообразить.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Когда торопится, останавливать, успокаивать.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При необходимости повторить и уточнить инструкцию.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Избегайте состязаний и каких-либо видов работ, учитывающих скорость.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Чаще используйте телесный контакт.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Упражнения на релаксацию.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Способствуйте повышению самооценки ребенка, чаще хвалите его, но так, чтобы он знал, за что.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25448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194</TotalTime>
  <Words>1000</Words>
  <Application>Microsoft Office PowerPoint</Application>
  <PresentationFormat>Экран (4:3)</PresentationFormat>
  <Paragraphs>110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Юля</cp:lastModifiedBy>
  <cp:revision>55</cp:revision>
  <dcterms:created xsi:type="dcterms:W3CDTF">2017-04-20T19:17:04Z</dcterms:created>
  <dcterms:modified xsi:type="dcterms:W3CDTF">2017-05-10T22:27:25Z</dcterms:modified>
</cp:coreProperties>
</file>