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7" r:id="rId3"/>
    <p:sldId id="271" r:id="rId4"/>
    <p:sldId id="279" r:id="rId5"/>
    <p:sldId id="258" r:id="rId6"/>
    <p:sldId id="268" r:id="rId7"/>
    <p:sldId id="265" r:id="rId8"/>
    <p:sldId id="270" r:id="rId9"/>
    <p:sldId id="260" r:id="rId10"/>
    <p:sldId id="267" r:id="rId11"/>
    <p:sldId id="261" r:id="rId12"/>
    <p:sldId id="259" r:id="rId13"/>
    <p:sldId id="295" r:id="rId14"/>
    <p:sldId id="293" r:id="rId15"/>
    <p:sldId id="313" r:id="rId16"/>
    <p:sldId id="317" r:id="rId17"/>
    <p:sldId id="290" r:id="rId18"/>
    <p:sldId id="315" r:id="rId19"/>
    <p:sldId id="285" r:id="rId20"/>
    <p:sldId id="296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88B0"/>
    <a:srgbClr val="6095CA"/>
    <a:srgbClr val="564600"/>
    <a:srgbClr val="033305"/>
    <a:srgbClr val="FF0000"/>
    <a:srgbClr val="8A7000"/>
    <a:srgbClr val="044A07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94614" autoAdjust="0"/>
  </p:normalViewPr>
  <p:slideViewPr>
    <p:cSldViewPr>
      <p:cViewPr>
        <p:scale>
          <a:sx n="78" d="100"/>
          <a:sy n="78" d="100"/>
        </p:scale>
        <p:origin x="-124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9A12510-5A91-43F8-8D3E-ACFFF4F1BC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2372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4940291-C249-424C-A5C8-84CEFF7FE4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88483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39E0C-E803-4352-9480-3D8E41A115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6885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8277D-A147-48B6-9BEC-99BCE2BC95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439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14454-DC21-4B48-929C-05C3C7A923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098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66A79-9743-40D3-8C13-4EA07CFFE9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568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5A06D-E8CD-43AD-9C48-3E5D5FC73A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0323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2DF4D-1911-45AE-B6F0-83374059F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689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0DACE-42EC-413D-9E1C-6BA38089C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726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5325D-BEB9-4AE2-99AB-35DDC5ED48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6402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BAFC5-93BA-4CB3-A9E7-01EB3B402A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3355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DBBA3-266B-4BA1-8D39-C0EF138189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636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658BB-5086-4E23-A028-941331022E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953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D6AFC5D-7A25-4067-B0A2-B1630C2D2B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2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2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2.jpe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8"/>
          <p:cNvSpPr txBox="1">
            <a:spLocks noChangeArrowheads="1"/>
          </p:cNvSpPr>
          <p:nvPr/>
        </p:nvSpPr>
        <p:spPr bwMode="auto">
          <a:xfrm>
            <a:off x="1908175" y="3933825"/>
            <a:ext cx="5472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sz="1800" b="1">
                <a:solidFill>
                  <a:schemeClr val="folHlink"/>
                </a:solidFill>
              </a:rPr>
              <a:t>Занятие 1 по правилам дорожного движения</a:t>
            </a:r>
          </a:p>
        </p:txBody>
      </p:sp>
      <p:sp>
        <p:nvSpPr>
          <p:cNvPr id="4099" name="Text Box 20"/>
          <p:cNvSpPr txBox="1">
            <a:spLocks noChangeArrowheads="1"/>
          </p:cNvSpPr>
          <p:nvPr/>
        </p:nvSpPr>
        <p:spPr bwMode="auto">
          <a:xfrm>
            <a:off x="3563938" y="5300663"/>
            <a:ext cx="211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sz="1800" b="1">
                <a:solidFill>
                  <a:schemeClr val="folHlink"/>
                </a:solidFill>
              </a:rPr>
              <a:t>Санкт-Петербург</a:t>
            </a:r>
          </a:p>
        </p:txBody>
      </p:sp>
      <p:sp>
        <p:nvSpPr>
          <p:cNvPr id="4100" name="Text Box 21"/>
          <p:cNvSpPr txBox="1">
            <a:spLocks noChangeArrowheads="1"/>
          </p:cNvSpPr>
          <p:nvPr/>
        </p:nvSpPr>
        <p:spPr bwMode="auto">
          <a:xfrm>
            <a:off x="3995738" y="5661025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sz="1800" b="1">
                <a:solidFill>
                  <a:schemeClr val="folHlink"/>
                </a:solidFill>
              </a:rPr>
              <a:t>2007 год</a:t>
            </a:r>
          </a:p>
        </p:txBody>
      </p:sp>
      <p:pic>
        <p:nvPicPr>
          <p:cNvPr id="4101" name="Picture 24" descr="Приглаш_коррекция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1439863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25"/>
          <p:cNvSpPr txBox="1">
            <a:spLocks noChangeArrowheads="1"/>
          </p:cNvSpPr>
          <p:nvPr/>
        </p:nvSpPr>
        <p:spPr bwMode="auto">
          <a:xfrm>
            <a:off x="1914525" y="620713"/>
            <a:ext cx="597376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800" b="1">
                <a:solidFill>
                  <a:schemeClr val="folHlink"/>
                </a:solidFill>
              </a:rPr>
              <a:t>Дом детского творчества "Союз"</a:t>
            </a:r>
          </a:p>
          <a:p>
            <a:pPr algn="ctr" eaLnBrk="1" hangingPunct="1"/>
            <a:r>
              <a:rPr lang="ru-RU" altLang="ru-RU" sz="1800" b="1">
                <a:solidFill>
                  <a:schemeClr val="folHlink"/>
                </a:solidFill>
              </a:rPr>
              <a:t>Районный опорный центр</a:t>
            </a:r>
          </a:p>
          <a:p>
            <a:pPr algn="ctr" eaLnBrk="1" hangingPunct="1"/>
            <a:r>
              <a:rPr lang="ru-RU" altLang="ru-RU" sz="1800" b="1">
                <a:solidFill>
                  <a:schemeClr val="folHlink"/>
                </a:solidFill>
              </a:rPr>
              <a:t> безопасности дорожного движения "Перекресток"</a:t>
            </a:r>
          </a:p>
        </p:txBody>
      </p:sp>
      <p:sp>
        <p:nvSpPr>
          <p:cNvPr id="4103" name="WordArt 26"/>
          <p:cNvSpPr>
            <a:spLocks noChangeArrowheads="1" noChangeShapeType="1" noTextEdit="1"/>
          </p:cNvSpPr>
          <p:nvPr/>
        </p:nvSpPr>
        <p:spPr bwMode="auto">
          <a:xfrm>
            <a:off x="1763713" y="1989138"/>
            <a:ext cx="5581650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Опасности,</a:t>
            </a:r>
          </a:p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подстерегающие пешехода</a:t>
            </a:r>
          </a:p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на улицах и дорогах</a:t>
            </a:r>
            <a:endParaRPr lang="en-US" sz="32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Безимени-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060575"/>
            <a:ext cx="24479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23850" y="2349500"/>
            <a:ext cx="52578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10% несчастных случаев с детьми происходит на улицах, где автомобили появляются редко и дети привыкли выбегать на дорогу, не осмотрев её.</a:t>
            </a:r>
          </a:p>
        </p:txBody>
      </p:sp>
      <p:pic>
        <p:nvPicPr>
          <p:cNvPr id="32774" name="Picture 6" descr="AN19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24075" y="4724400"/>
            <a:ext cx="106045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6" name="WordArt 8"/>
          <p:cNvSpPr>
            <a:spLocks noChangeArrowheads="1" noChangeShapeType="1" noTextEdit="1"/>
          </p:cNvSpPr>
          <p:nvPr/>
        </p:nvSpPr>
        <p:spPr bwMode="auto">
          <a:xfrm>
            <a:off x="1619250" y="692150"/>
            <a:ext cx="461010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«Пустынная улица» 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Безимени-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2852738"/>
            <a:ext cx="331311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076825" y="842963"/>
            <a:ext cx="37671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Привычка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совмещать движение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с оживленной беседой.</a:t>
            </a:r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4787900" y="47974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ru-RU" altLang="ru-RU" b="1">
              <a:latin typeface="Arial" panose="020B0604020202020204" pitchFamily="34" charset="0"/>
            </a:endParaRP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4624388" y="47450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50825" y="4005263"/>
            <a:ext cx="489585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Перед выходом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на «пустынную»улицу внимательно осмотри её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слева и справа, прислушайся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и только потом переходи дорогу.</a:t>
            </a:r>
          </a:p>
        </p:txBody>
      </p:sp>
      <p:sp>
        <p:nvSpPr>
          <p:cNvPr id="26634" name="WordArt 10"/>
          <p:cNvSpPr>
            <a:spLocks noChangeArrowheads="1" noChangeShapeType="1" noTextEdit="1"/>
          </p:cNvSpPr>
          <p:nvPr/>
        </p:nvSpPr>
        <p:spPr bwMode="auto">
          <a:xfrm>
            <a:off x="1331913" y="2997200"/>
            <a:ext cx="13049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совет!</a:t>
            </a:r>
            <a:endParaRPr 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26635" name="WordArt 11"/>
          <p:cNvSpPr>
            <a:spLocks noChangeArrowheads="1" noChangeShapeType="1" noTextEdit="1"/>
          </p:cNvSpPr>
          <p:nvPr/>
        </p:nvSpPr>
        <p:spPr bwMode="auto">
          <a:xfrm>
            <a:off x="539750" y="2205038"/>
            <a:ext cx="537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 привычки – к трагедии на дороге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26636" name="Picture 12" descr="RTEA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1196975"/>
            <a:ext cx="10747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468313" y="765175"/>
            <a:ext cx="36718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Причина,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приводящая к ДТП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  <p:bldP spid="26633" grpId="0"/>
      <p:bldP spid="266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4140200" y="1844675"/>
            <a:ext cx="4752975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2% несчастных случаев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происходит потому, что дети, стоя на осевой линии,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не замечают транспорта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за спиной.</a:t>
            </a:r>
          </a:p>
        </p:txBody>
      </p:sp>
      <p:sp>
        <p:nvSpPr>
          <p:cNvPr id="24587" name="WordArt 11"/>
          <p:cNvSpPr>
            <a:spLocks noChangeArrowheads="1" noChangeShapeType="1" noTextEdit="1"/>
          </p:cNvSpPr>
          <p:nvPr/>
        </p:nvSpPr>
        <p:spPr bwMode="auto">
          <a:xfrm>
            <a:off x="2555875" y="549275"/>
            <a:ext cx="3686175" cy="1203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Середина улицы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24590" name="Picture 14" descr="Безимени-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844675"/>
            <a:ext cx="3313112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1" name="WordArt 15"/>
          <p:cNvSpPr>
            <a:spLocks noChangeArrowheads="1" noChangeShapeType="1" noTextEdit="1"/>
          </p:cNvSpPr>
          <p:nvPr/>
        </p:nvSpPr>
        <p:spPr bwMode="auto">
          <a:xfrm>
            <a:off x="4284663" y="4365625"/>
            <a:ext cx="13049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совет!</a:t>
            </a:r>
            <a:endParaRPr 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4500563" y="5229225"/>
            <a:ext cx="38481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Переходи дорогу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всю сразу, за один раз.</a:t>
            </a:r>
          </a:p>
        </p:txBody>
      </p:sp>
      <p:sp>
        <p:nvSpPr>
          <p:cNvPr id="24594" name="WordArt 18"/>
          <p:cNvSpPr>
            <a:spLocks noChangeArrowheads="1" noChangeShapeType="1" noTextEdit="1"/>
          </p:cNvSpPr>
          <p:nvPr/>
        </p:nvSpPr>
        <p:spPr bwMode="auto">
          <a:xfrm>
            <a:off x="4284663" y="3860800"/>
            <a:ext cx="37433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Стоять на осевой нельзя! 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7" presetID="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245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  <p:bldP spid="2459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50" name="Picture 6" descr="AN14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628775"/>
            <a:ext cx="166370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51" name="WordArt 7"/>
          <p:cNvSpPr>
            <a:spLocks noChangeArrowheads="1" noChangeShapeType="1" noTextEdit="1"/>
          </p:cNvSpPr>
          <p:nvPr/>
        </p:nvSpPr>
        <p:spPr bwMode="auto">
          <a:xfrm>
            <a:off x="2195513" y="1268413"/>
            <a:ext cx="466725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Проверь свои знания пешехода</a:t>
            </a:r>
            <a:endParaRPr lang="en-US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9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0.03102 C 0.07257 0.01805 0.12604 0.00532 0.16007 0.01597 C 0.19393 0.02685 0.18195 0.0787 0.22379 0.09629 C 0.2658 0.11389 0.38021 0.1169 0.41163 0.12153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18" y="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2124075" y="2997200"/>
            <a:ext cx="4287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Где хороший обзор дороги</a:t>
            </a: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2124075" y="3860800"/>
            <a:ext cx="6742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По обозначенному пешеходному переходу</a:t>
            </a:r>
          </a:p>
        </p:txBody>
      </p:sp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2124075" y="4652963"/>
            <a:ext cx="4821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На регулируемом перекрестке</a:t>
            </a:r>
          </a:p>
        </p:txBody>
      </p:sp>
      <p:sp>
        <p:nvSpPr>
          <p:cNvPr id="156693" name="WordArt 21"/>
          <p:cNvSpPr>
            <a:spLocks noChangeArrowheads="1" noChangeShapeType="1" noTextEdit="1"/>
          </p:cNvSpPr>
          <p:nvPr/>
        </p:nvSpPr>
        <p:spPr bwMode="auto">
          <a:xfrm>
            <a:off x="1692275" y="692150"/>
            <a:ext cx="5572125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Где наиболее безопасно </a:t>
            </a:r>
          </a:p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переходить улицу</a:t>
            </a:r>
          </a:p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 интенсивным движением?</a:t>
            </a:r>
            <a:endParaRPr lang="en-US" sz="32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156694" name="Picture 22" descr="CAR-TRANS00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0"/>
            <a:ext cx="1763713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96" name="Oval 24" descr="Джинсовая ткань"/>
          <p:cNvSpPr>
            <a:spLocks noChangeArrowheads="1"/>
          </p:cNvSpPr>
          <p:nvPr/>
        </p:nvSpPr>
        <p:spPr bwMode="auto">
          <a:xfrm>
            <a:off x="900113" y="3068638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1</a:t>
            </a:r>
          </a:p>
        </p:txBody>
      </p:sp>
      <p:sp>
        <p:nvSpPr>
          <p:cNvPr id="156697" name="Oval 25" descr="Джинсовая ткань"/>
          <p:cNvSpPr>
            <a:spLocks noChangeArrowheads="1"/>
          </p:cNvSpPr>
          <p:nvPr/>
        </p:nvSpPr>
        <p:spPr bwMode="auto">
          <a:xfrm>
            <a:off x="900113" y="3933825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2</a:t>
            </a:r>
          </a:p>
        </p:txBody>
      </p:sp>
      <p:sp>
        <p:nvSpPr>
          <p:cNvPr id="156698" name="Oval 26" descr="Джинсовая ткань"/>
          <p:cNvSpPr>
            <a:spLocks noChangeArrowheads="1"/>
          </p:cNvSpPr>
          <p:nvPr/>
        </p:nvSpPr>
        <p:spPr bwMode="auto">
          <a:xfrm>
            <a:off x="900113" y="4724400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3</a:t>
            </a:r>
          </a:p>
        </p:txBody>
      </p:sp>
      <p:sp>
        <p:nvSpPr>
          <p:cNvPr id="156699" name="AutoShape 27"/>
          <p:cNvSpPr>
            <a:spLocks noChangeArrowheads="1"/>
          </p:cNvSpPr>
          <p:nvPr/>
        </p:nvSpPr>
        <p:spPr bwMode="auto">
          <a:xfrm>
            <a:off x="1619250" y="2636838"/>
            <a:ext cx="1081088" cy="431800"/>
          </a:xfrm>
          <a:prstGeom prst="wedgeRoundRectCallout">
            <a:avLst>
              <a:gd name="adj1" fmla="val -64685"/>
              <a:gd name="adj2" fmla="val 76102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156700" name="AutoShape 28"/>
          <p:cNvSpPr>
            <a:spLocks noChangeArrowheads="1"/>
          </p:cNvSpPr>
          <p:nvPr/>
        </p:nvSpPr>
        <p:spPr bwMode="auto">
          <a:xfrm>
            <a:off x="1619250" y="3500438"/>
            <a:ext cx="1081088" cy="431800"/>
          </a:xfrm>
          <a:prstGeom prst="wedgeRoundRectCallout">
            <a:avLst>
              <a:gd name="adj1" fmla="val -63361"/>
              <a:gd name="adj2" fmla="val 88236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156701" name="AutoShape 29"/>
          <p:cNvSpPr>
            <a:spLocks noChangeArrowheads="1"/>
          </p:cNvSpPr>
          <p:nvPr/>
        </p:nvSpPr>
        <p:spPr bwMode="auto">
          <a:xfrm>
            <a:off x="1547813" y="4292600"/>
            <a:ext cx="1081087" cy="431800"/>
          </a:xfrm>
          <a:prstGeom prst="wedgeRoundRectCallout">
            <a:avLst>
              <a:gd name="adj1" fmla="val -61745"/>
              <a:gd name="adj2" fmla="val 79412"/>
              <a:gd name="adj3" fmla="val 16667"/>
            </a:avLst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верно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-0.06481 C 0.02344 0.01898 0.03298 0.10278 0.0125 0.15533 C -0.00799 0.20787 -0.11215 0.19005 -0.10868 0.25023 C -0.10521 0.31042 0.02517 0.45232 0.03368 0.5169 C 0.04219 0.58148 -0.04132 0.6176 -0.05729 0.63797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13" y="3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56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56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56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5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56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66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000" fill="hold"/>
                                        <p:tgtEl>
                                          <p:spTgt spid="1566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566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1566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9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66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0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566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66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566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9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56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 nodeType="clickPar">
                      <p:stCondLst>
                        <p:cond delay="0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1566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566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1566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98"/>
                  </p:tgtEl>
                </p:cond>
              </p:nextCondLst>
            </p:seq>
          </p:childTnLst>
        </p:cTn>
      </p:par>
    </p:tnLst>
    <p:bldLst>
      <p:bldP spid="156677" grpId="0"/>
      <p:bldP spid="156678" grpId="0"/>
      <p:bldP spid="156680" grpId="0"/>
      <p:bldP spid="156696" grpId="0" animBg="1"/>
      <p:bldP spid="156697" grpId="0" animBg="1"/>
      <p:bldP spid="156698" grpId="0" animBg="1"/>
      <p:bldP spid="156699" grpId="0" animBg="1"/>
      <p:bldP spid="156700" grpId="0" animBg="1"/>
      <p:bldP spid="15670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6" name="Picture 4" descr="у останоовки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423863"/>
            <a:ext cx="3887788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7"/>
          <p:cNvSpPr txBox="1">
            <a:spLocks noChangeArrowheads="1"/>
          </p:cNvSpPr>
          <p:nvPr/>
        </p:nvSpPr>
        <p:spPr bwMode="auto">
          <a:xfrm>
            <a:off x="1743075" y="34544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436" name="Text Box 10"/>
          <p:cNvSpPr txBox="1">
            <a:spLocks noChangeArrowheads="1"/>
          </p:cNvSpPr>
          <p:nvPr/>
        </p:nvSpPr>
        <p:spPr bwMode="auto">
          <a:xfrm>
            <a:off x="1527175" y="4462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2764" name="WordArt 12"/>
          <p:cNvSpPr>
            <a:spLocks noChangeArrowheads="1" noChangeShapeType="1" noTextEdit="1"/>
          </p:cNvSpPr>
          <p:nvPr/>
        </p:nvSpPr>
        <p:spPr bwMode="auto">
          <a:xfrm>
            <a:off x="900113" y="620713"/>
            <a:ext cx="3962400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На каком рисунке</a:t>
            </a:r>
          </a:p>
          <a:p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действия пешехода</a:t>
            </a:r>
          </a:p>
          <a:p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ошибочны?</a:t>
            </a:r>
            <a:endParaRPr lang="en-US" sz="32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1042988" y="2924175"/>
            <a:ext cx="180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На первом</a:t>
            </a:r>
          </a:p>
        </p:txBody>
      </p:sp>
      <p:sp>
        <p:nvSpPr>
          <p:cNvPr id="202766" name="Text Box 14"/>
          <p:cNvSpPr txBox="1">
            <a:spLocks noChangeArrowheads="1"/>
          </p:cNvSpPr>
          <p:nvPr/>
        </p:nvSpPr>
        <p:spPr bwMode="auto">
          <a:xfrm>
            <a:off x="1116013" y="3789363"/>
            <a:ext cx="1765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На втором</a:t>
            </a:r>
          </a:p>
        </p:txBody>
      </p:sp>
      <p:sp>
        <p:nvSpPr>
          <p:cNvPr id="202767" name="Text Box 15"/>
          <p:cNvSpPr txBox="1">
            <a:spLocks noChangeArrowheads="1"/>
          </p:cNvSpPr>
          <p:nvPr/>
        </p:nvSpPr>
        <p:spPr bwMode="auto">
          <a:xfrm>
            <a:off x="1042988" y="4724400"/>
            <a:ext cx="40084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Оба рисунка показывают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ошибочное поведение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пешеходов.</a:t>
            </a:r>
          </a:p>
        </p:txBody>
      </p:sp>
      <p:sp>
        <p:nvSpPr>
          <p:cNvPr id="202771" name="Oval 19"/>
          <p:cNvSpPr>
            <a:spLocks noChangeArrowheads="1"/>
          </p:cNvSpPr>
          <p:nvPr/>
        </p:nvSpPr>
        <p:spPr bwMode="auto">
          <a:xfrm>
            <a:off x="5219700" y="2636838"/>
            <a:ext cx="576263" cy="3587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02774" name="Oval 22" descr="Джинсовая ткань"/>
          <p:cNvSpPr>
            <a:spLocks noChangeArrowheads="1"/>
          </p:cNvSpPr>
          <p:nvPr/>
        </p:nvSpPr>
        <p:spPr bwMode="auto">
          <a:xfrm>
            <a:off x="323850" y="3860800"/>
            <a:ext cx="576263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2</a:t>
            </a:r>
          </a:p>
        </p:txBody>
      </p:sp>
      <p:sp>
        <p:nvSpPr>
          <p:cNvPr id="202775" name="Oval 23" descr="Джинсовая ткань"/>
          <p:cNvSpPr>
            <a:spLocks noChangeArrowheads="1"/>
          </p:cNvSpPr>
          <p:nvPr/>
        </p:nvSpPr>
        <p:spPr bwMode="auto">
          <a:xfrm>
            <a:off x="323850" y="4797425"/>
            <a:ext cx="576263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3</a:t>
            </a:r>
          </a:p>
        </p:txBody>
      </p:sp>
      <p:sp>
        <p:nvSpPr>
          <p:cNvPr id="202776" name="AutoShape 24"/>
          <p:cNvSpPr>
            <a:spLocks noChangeArrowheads="1"/>
          </p:cNvSpPr>
          <p:nvPr/>
        </p:nvSpPr>
        <p:spPr bwMode="auto">
          <a:xfrm>
            <a:off x="971550" y="4292600"/>
            <a:ext cx="1081088" cy="431800"/>
          </a:xfrm>
          <a:prstGeom prst="wedgeRoundRectCallout">
            <a:avLst>
              <a:gd name="adj1" fmla="val -56606"/>
              <a:gd name="adj2" fmla="val 85662"/>
              <a:gd name="adj3" fmla="val 16667"/>
            </a:avLst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верно</a:t>
            </a:r>
          </a:p>
        </p:txBody>
      </p:sp>
      <p:sp>
        <p:nvSpPr>
          <p:cNvPr id="202777" name="AutoShape 25"/>
          <p:cNvSpPr>
            <a:spLocks noChangeArrowheads="1"/>
          </p:cNvSpPr>
          <p:nvPr/>
        </p:nvSpPr>
        <p:spPr bwMode="auto">
          <a:xfrm>
            <a:off x="1042988" y="3429000"/>
            <a:ext cx="1081087" cy="431800"/>
          </a:xfrm>
          <a:prstGeom prst="wedgeRoundRectCallout">
            <a:avLst>
              <a:gd name="adj1" fmla="val -66444"/>
              <a:gd name="adj2" fmla="val 91546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202778" name="AutoShape 26"/>
          <p:cNvSpPr>
            <a:spLocks noChangeArrowheads="1"/>
          </p:cNvSpPr>
          <p:nvPr/>
        </p:nvSpPr>
        <p:spPr bwMode="auto">
          <a:xfrm>
            <a:off x="971550" y="2420938"/>
            <a:ext cx="1081088" cy="431800"/>
          </a:xfrm>
          <a:prstGeom prst="wedgeRoundRectCallout">
            <a:avLst>
              <a:gd name="adj1" fmla="val -54699"/>
              <a:gd name="adj2" fmla="val 94116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202779" name="Oval 27" descr="Джинсовая ткань"/>
          <p:cNvSpPr>
            <a:spLocks noChangeArrowheads="1"/>
          </p:cNvSpPr>
          <p:nvPr/>
        </p:nvSpPr>
        <p:spPr bwMode="auto">
          <a:xfrm>
            <a:off x="323850" y="2997200"/>
            <a:ext cx="576263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1</a:t>
            </a:r>
          </a:p>
        </p:txBody>
      </p:sp>
      <p:pic>
        <p:nvPicPr>
          <p:cNvPr id="202780" name="Picture 28" descr="переход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370263"/>
            <a:ext cx="3887788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772" name="Oval 20"/>
          <p:cNvSpPr>
            <a:spLocks noChangeArrowheads="1"/>
          </p:cNvSpPr>
          <p:nvPr/>
        </p:nvSpPr>
        <p:spPr bwMode="auto">
          <a:xfrm>
            <a:off x="7885113" y="5949950"/>
            <a:ext cx="576262" cy="3587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bg1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02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2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0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0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02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0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02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0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02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0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27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027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027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027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77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027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2027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2027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2027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77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027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 nodeType="clickPar">
                      <p:stCondLst>
                        <p:cond delay="0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000" fill="hold"/>
                                        <p:tgtEl>
                                          <p:spTgt spid="2027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2027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2027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779"/>
                  </p:tgtEl>
                </p:cond>
              </p:nextCondLst>
            </p:seq>
          </p:childTnLst>
        </p:cTn>
      </p:par>
    </p:tnLst>
    <p:bldLst>
      <p:bldP spid="202765" grpId="0"/>
      <p:bldP spid="202766" grpId="0"/>
      <p:bldP spid="202767" grpId="0"/>
      <p:bldP spid="202771" grpId="0" animBg="1"/>
      <p:bldP spid="202774" grpId="0" animBg="1"/>
      <p:bldP spid="202775" grpId="0" animBg="1"/>
      <p:bldP spid="202776" grpId="0" animBg="1"/>
      <p:bldP spid="202777" grpId="0" animBg="1"/>
      <p:bldP spid="202778" grpId="0" animBg="1"/>
      <p:bldP spid="202779" grpId="0" animBg="1"/>
      <p:bldP spid="20277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39" name="Picture 19" descr="дор2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150" y="2905125"/>
            <a:ext cx="337185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1743075" y="3165475"/>
            <a:ext cx="4249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Переходят дорогу втроем.</a:t>
            </a:r>
          </a:p>
        </p:txBody>
      </p:sp>
      <p:sp>
        <p:nvSpPr>
          <p:cNvPr id="209923" name="Text Box 3"/>
          <p:cNvSpPr txBox="1">
            <a:spLocks noChangeArrowheads="1"/>
          </p:cNvSpPr>
          <p:nvPr/>
        </p:nvSpPr>
        <p:spPr bwMode="auto">
          <a:xfrm>
            <a:off x="1835150" y="3933825"/>
            <a:ext cx="3717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Ошибки не допускают.</a:t>
            </a:r>
          </a:p>
        </p:txBody>
      </p:sp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1763713" y="4652963"/>
            <a:ext cx="6103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Невнимательны при переходе дороги.</a:t>
            </a:r>
          </a:p>
        </p:txBody>
      </p:sp>
      <p:sp>
        <p:nvSpPr>
          <p:cNvPr id="209925" name="WordArt 5"/>
          <p:cNvSpPr>
            <a:spLocks noChangeArrowheads="1" noChangeShapeType="1" noTextEdit="1"/>
          </p:cNvSpPr>
          <p:nvPr/>
        </p:nvSpPr>
        <p:spPr bwMode="auto">
          <a:xfrm>
            <a:off x="1187450" y="836613"/>
            <a:ext cx="710565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Какую ошибку допускают мальчики</a:t>
            </a:r>
          </a:p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при переходе дороги?</a:t>
            </a:r>
            <a:endParaRPr lang="en-US" sz="32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209927" name="Oval 7" descr="Джинсовая ткань"/>
          <p:cNvSpPr>
            <a:spLocks noChangeArrowheads="1"/>
          </p:cNvSpPr>
          <p:nvPr/>
        </p:nvSpPr>
        <p:spPr bwMode="auto">
          <a:xfrm>
            <a:off x="755650" y="3141663"/>
            <a:ext cx="576263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1</a:t>
            </a:r>
          </a:p>
        </p:txBody>
      </p:sp>
      <p:sp>
        <p:nvSpPr>
          <p:cNvPr id="209928" name="Oval 8" descr="Джинсовая ткань"/>
          <p:cNvSpPr>
            <a:spLocks noChangeArrowheads="1"/>
          </p:cNvSpPr>
          <p:nvPr/>
        </p:nvSpPr>
        <p:spPr bwMode="auto">
          <a:xfrm>
            <a:off x="684213" y="4005263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2</a:t>
            </a:r>
          </a:p>
        </p:txBody>
      </p:sp>
      <p:sp>
        <p:nvSpPr>
          <p:cNvPr id="209929" name="Oval 9" descr="Джинсовая ткань"/>
          <p:cNvSpPr>
            <a:spLocks noChangeArrowheads="1"/>
          </p:cNvSpPr>
          <p:nvPr/>
        </p:nvSpPr>
        <p:spPr bwMode="auto">
          <a:xfrm>
            <a:off x="684213" y="4797425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3</a:t>
            </a:r>
          </a:p>
        </p:txBody>
      </p:sp>
      <p:sp>
        <p:nvSpPr>
          <p:cNvPr id="209930" name="AutoShape 10"/>
          <p:cNvSpPr>
            <a:spLocks noChangeArrowheads="1"/>
          </p:cNvSpPr>
          <p:nvPr/>
        </p:nvSpPr>
        <p:spPr bwMode="auto">
          <a:xfrm>
            <a:off x="1619250" y="2636838"/>
            <a:ext cx="1081088" cy="431800"/>
          </a:xfrm>
          <a:prstGeom prst="wedgeRoundRectCallout">
            <a:avLst>
              <a:gd name="adj1" fmla="val -64389"/>
              <a:gd name="adj2" fmla="val 78310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209931" name="AutoShape 11"/>
          <p:cNvSpPr>
            <a:spLocks noChangeArrowheads="1"/>
          </p:cNvSpPr>
          <p:nvPr/>
        </p:nvSpPr>
        <p:spPr bwMode="auto">
          <a:xfrm>
            <a:off x="1619250" y="3500438"/>
            <a:ext cx="1081088" cy="358775"/>
          </a:xfrm>
          <a:prstGeom prst="wedgeRoundRectCallout">
            <a:avLst>
              <a:gd name="adj1" fmla="val -59838"/>
              <a:gd name="adj2" fmla="val 94690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209932" name="AutoShape 12"/>
          <p:cNvSpPr>
            <a:spLocks noChangeArrowheads="1"/>
          </p:cNvSpPr>
          <p:nvPr/>
        </p:nvSpPr>
        <p:spPr bwMode="auto">
          <a:xfrm>
            <a:off x="1619250" y="4292600"/>
            <a:ext cx="1081088" cy="431800"/>
          </a:xfrm>
          <a:prstGeom prst="wedgeRoundRectCallout">
            <a:avLst>
              <a:gd name="adj1" fmla="val -61162"/>
              <a:gd name="adj2" fmla="val 79046"/>
              <a:gd name="adj3" fmla="val 16667"/>
            </a:avLst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верно</a:t>
            </a:r>
          </a:p>
        </p:txBody>
      </p:sp>
      <p:pic>
        <p:nvPicPr>
          <p:cNvPr id="209933" name="Picture 13" descr="ма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22479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937" name="Picture 17" descr="CAR-TRANS00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3938" y="-1035050"/>
            <a:ext cx="1770062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9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3.46945E-18 L 0.56701 0.27292 " pathEditMode="relative" ptsTypes="AA">
                                      <p:cBhvr>
                                        <p:cTn id="18" dur="2000" fill="hold"/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46945E-18 L -2.5E-6 0.3150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209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09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9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9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09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09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09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209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99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2000" fill="hold"/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92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99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2099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099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2099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9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099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929"/>
                  </p:tgtEl>
                </p:cond>
              </p:nextCondLst>
            </p:seq>
          </p:childTnLst>
        </p:cTn>
      </p:par>
    </p:tnLst>
    <p:bldLst>
      <p:bldP spid="209922" grpId="0"/>
      <p:bldP spid="209923" grpId="0"/>
      <p:bldP spid="209924" grpId="0"/>
      <p:bldP spid="209927" grpId="0" animBg="1"/>
      <p:bldP spid="209928" grpId="0" animBg="1"/>
      <p:bldP spid="209929" grpId="0" animBg="1"/>
      <p:bldP spid="209930" grpId="0" animBg="1"/>
      <p:bldP spid="209931" grpId="0" animBg="1"/>
      <p:bldP spid="2099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15" name="Text Box 11"/>
          <p:cNvSpPr txBox="1">
            <a:spLocks noChangeArrowheads="1"/>
          </p:cNvSpPr>
          <p:nvPr/>
        </p:nvSpPr>
        <p:spPr bwMode="auto">
          <a:xfrm>
            <a:off x="1619250" y="3068638"/>
            <a:ext cx="1808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На первом</a:t>
            </a:r>
          </a:p>
        </p:txBody>
      </p:sp>
      <p:sp>
        <p:nvSpPr>
          <p:cNvPr id="149516" name="Text Box 12"/>
          <p:cNvSpPr txBox="1">
            <a:spLocks noChangeArrowheads="1"/>
          </p:cNvSpPr>
          <p:nvPr/>
        </p:nvSpPr>
        <p:spPr bwMode="auto">
          <a:xfrm>
            <a:off x="1619250" y="3860800"/>
            <a:ext cx="1765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На втором</a:t>
            </a:r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1547813" y="4508500"/>
            <a:ext cx="54435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Оба рисунка показывают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различные ситуации - «ловушки»</a:t>
            </a:r>
          </a:p>
        </p:txBody>
      </p:sp>
      <p:sp>
        <p:nvSpPr>
          <p:cNvPr id="149520" name="WordArt 16"/>
          <p:cNvSpPr>
            <a:spLocks noChangeArrowheads="1" noChangeShapeType="1" noTextEdit="1"/>
          </p:cNvSpPr>
          <p:nvPr/>
        </p:nvSpPr>
        <p:spPr bwMode="auto">
          <a:xfrm>
            <a:off x="1908175" y="620713"/>
            <a:ext cx="534352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На каком рисунке показана</a:t>
            </a:r>
          </a:p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ситуация - "ловушка"?</a:t>
            </a:r>
            <a:endParaRPr lang="en-US" sz="32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149521" name="Picture 17" descr="место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2492375"/>
            <a:ext cx="5005387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22" name="Oval 18"/>
          <p:cNvSpPr>
            <a:spLocks noChangeArrowheads="1"/>
          </p:cNvSpPr>
          <p:nvPr/>
        </p:nvSpPr>
        <p:spPr bwMode="auto">
          <a:xfrm>
            <a:off x="5508625" y="2060575"/>
            <a:ext cx="576263" cy="3587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49523" name="Oval 19"/>
          <p:cNvSpPr>
            <a:spLocks noChangeArrowheads="1"/>
          </p:cNvSpPr>
          <p:nvPr/>
        </p:nvSpPr>
        <p:spPr bwMode="auto">
          <a:xfrm>
            <a:off x="8101013" y="2133600"/>
            <a:ext cx="576262" cy="3587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9524" name="AutoShape 20"/>
          <p:cNvSpPr>
            <a:spLocks noChangeArrowheads="1"/>
          </p:cNvSpPr>
          <p:nvPr/>
        </p:nvSpPr>
        <p:spPr bwMode="auto">
          <a:xfrm>
            <a:off x="1331913" y="3500438"/>
            <a:ext cx="1081087" cy="431800"/>
          </a:xfrm>
          <a:prstGeom prst="wedgeRoundRectCallout">
            <a:avLst>
              <a:gd name="adj1" fmla="val -42509"/>
              <a:gd name="adj2" fmla="val 69852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149525" name="AutoShape 21"/>
          <p:cNvSpPr>
            <a:spLocks noChangeArrowheads="1"/>
          </p:cNvSpPr>
          <p:nvPr/>
        </p:nvSpPr>
        <p:spPr bwMode="auto">
          <a:xfrm>
            <a:off x="1331913" y="2636838"/>
            <a:ext cx="1081087" cy="431800"/>
          </a:xfrm>
          <a:prstGeom prst="wedgeRoundRectCallout">
            <a:avLst>
              <a:gd name="adj1" fmla="val -42509"/>
              <a:gd name="adj2" fmla="val 69852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149526" name="AutoShape 22"/>
          <p:cNvSpPr>
            <a:spLocks noChangeArrowheads="1"/>
          </p:cNvSpPr>
          <p:nvPr/>
        </p:nvSpPr>
        <p:spPr bwMode="auto">
          <a:xfrm>
            <a:off x="1331913" y="4221163"/>
            <a:ext cx="1081087" cy="431800"/>
          </a:xfrm>
          <a:prstGeom prst="wedgeRoundRectCallout">
            <a:avLst>
              <a:gd name="adj1" fmla="val -49264"/>
              <a:gd name="adj2" fmla="val 69852"/>
              <a:gd name="adj3" fmla="val 16667"/>
            </a:avLst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верно</a:t>
            </a:r>
          </a:p>
        </p:txBody>
      </p:sp>
      <p:sp>
        <p:nvSpPr>
          <p:cNvPr id="149530" name="Oval 26" descr="Джинсовая ткань"/>
          <p:cNvSpPr>
            <a:spLocks noChangeArrowheads="1"/>
          </p:cNvSpPr>
          <p:nvPr/>
        </p:nvSpPr>
        <p:spPr bwMode="auto">
          <a:xfrm>
            <a:off x="611188" y="3141663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1</a:t>
            </a:r>
          </a:p>
        </p:txBody>
      </p:sp>
      <p:sp>
        <p:nvSpPr>
          <p:cNvPr id="149531" name="Oval 27" descr="Джинсовая ткань"/>
          <p:cNvSpPr>
            <a:spLocks noChangeArrowheads="1"/>
          </p:cNvSpPr>
          <p:nvPr/>
        </p:nvSpPr>
        <p:spPr bwMode="auto">
          <a:xfrm>
            <a:off x="611188" y="3933825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2</a:t>
            </a:r>
          </a:p>
        </p:txBody>
      </p:sp>
      <p:sp>
        <p:nvSpPr>
          <p:cNvPr id="149532" name="Oval 28" descr="Джинсовая ткань"/>
          <p:cNvSpPr>
            <a:spLocks noChangeArrowheads="1"/>
          </p:cNvSpPr>
          <p:nvPr/>
        </p:nvSpPr>
        <p:spPr bwMode="auto">
          <a:xfrm>
            <a:off x="611188" y="4724400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9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49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49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49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49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149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4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149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95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3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95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3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49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 nodeType="clickPar">
                      <p:stCondLst>
                        <p:cond delay="0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000" fill="hold"/>
                                        <p:tgtEl>
                                          <p:spTgt spid="1495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5" dur="2000" fill="hold"/>
                                        <p:tgtEl>
                                          <p:spTgt spid="1495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1495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32"/>
                  </p:tgtEl>
                </p:cond>
              </p:nextCondLst>
            </p:seq>
          </p:childTnLst>
        </p:cTn>
      </p:par>
    </p:tnLst>
    <p:bldLst>
      <p:bldP spid="149515" grpId="0"/>
      <p:bldP spid="149516" grpId="0"/>
      <p:bldP spid="149517" grpId="0"/>
      <p:bldP spid="149522" grpId="0" animBg="1"/>
      <p:bldP spid="149523" grpId="0" animBg="1"/>
      <p:bldP spid="149524" grpId="0" animBg="1"/>
      <p:bldP spid="149525" grpId="0" animBg="1"/>
      <p:bldP spid="149526" grpId="0" animBg="1"/>
      <p:bldP spid="149530" grpId="0" animBg="1"/>
      <p:bldP spid="149531" grpId="0" animBg="1"/>
      <p:bldP spid="1495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4" name="Picture 4" descr="пешеходы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98888"/>
            <a:ext cx="9144000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13" name="Oval 13" descr="Джинсовая ткань"/>
          <p:cNvSpPr>
            <a:spLocks noChangeArrowheads="1"/>
          </p:cNvSpPr>
          <p:nvPr/>
        </p:nvSpPr>
        <p:spPr bwMode="auto">
          <a:xfrm>
            <a:off x="395288" y="6165850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1</a:t>
            </a:r>
          </a:p>
        </p:txBody>
      </p:sp>
      <p:sp>
        <p:nvSpPr>
          <p:cNvPr id="204814" name="Oval 14" descr="Джинсовая ткань"/>
          <p:cNvSpPr>
            <a:spLocks noChangeArrowheads="1"/>
          </p:cNvSpPr>
          <p:nvPr/>
        </p:nvSpPr>
        <p:spPr bwMode="auto">
          <a:xfrm>
            <a:off x="900113" y="4724400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2</a:t>
            </a:r>
          </a:p>
        </p:txBody>
      </p:sp>
      <p:sp>
        <p:nvSpPr>
          <p:cNvPr id="204815" name="Oval 15" descr="Джинсовая ткань"/>
          <p:cNvSpPr>
            <a:spLocks noChangeArrowheads="1"/>
          </p:cNvSpPr>
          <p:nvPr/>
        </p:nvSpPr>
        <p:spPr bwMode="auto">
          <a:xfrm>
            <a:off x="2124075" y="6381750"/>
            <a:ext cx="576263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3</a:t>
            </a:r>
          </a:p>
        </p:txBody>
      </p:sp>
      <p:sp>
        <p:nvSpPr>
          <p:cNvPr id="204816" name="Oval 16" descr="Джинсовая ткань"/>
          <p:cNvSpPr>
            <a:spLocks noChangeArrowheads="1"/>
          </p:cNvSpPr>
          <p:nvPr/>
        </p:nvSpPr>
        <p:spPr bwMode="auto">
          <a:xfrm>
            <a:off x="6948488" y="6092825"/>
            <a:ext cx="576262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4</a:t>
            </a:r>
          </a:p>
        </p:txBody>
      </p:sp>
      <p:sp>
        <p:nvSpPr>
          <p:cNvPr id="204817" name="Oval 17" descr="Джинсовая ткань"/>
          <p:cNvSpPr>
            <a:spLocks noChangeArrowheads="1"/>
          </p:cNvSpPr>
          <p:nvPr/>
        </p:nvSpPr>
        <p:spPr bwMode="auto">
          <a:xfrm>
            <a:off x="7956550" y="5661025"/>
            <a:ext cx="576263" cy="35877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b="1"/>
              <a:t>5</a:t>
            </a:r>
          </a:p>
        </p:txBody>
      </p:sp>
      <p:sp>
        <p:nvSpPr>
          <p:cNvPr id="204818" name="WordArt 18"/>
          <p:cNvSpPr>
            <a:spLocks noChangeArrowheads="1" noChangeShapeType="1" noTextEdit="1"/>
          </p:cNvSpPr>
          <p:nvPr/>
        </p:nvSpPr>
        <p:spPr bwMode="auto">
          <a:xfrm>
            <a:off x="1042988" y="981075"/>
            <a:ext cx="7067550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Пешеходы переходят улицу. </a:t>
            </a:r>
          </a:p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Кто из них это делает правильно?</a:t>
            </a:r>
            <a:endParaRPr lang="en-US" sz="32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204819" name="AutoShape 19"/>
          <p:cNvSpPr>
            <a:spLocks noChangeArrowheads="1"/>
          </p:cNvSpPr>
          <p:nvPr/>
        </p:nvSpPr>
        <p:spPr bwMode="auto">
          <a:xfrm>
            <a:off x="0" y="5516563"/>
            <a:ext cx="1152525" cy="360362"/>
          </a:xfrm>
          <a:prstGeom prst="wedgeRoundRectCallout">
            <a:avLst>
              <a:gd name="adj1" fmla="val -4685"/>
              <a:gd name="adj2" fmla="val 137667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204821" name="AutoShape 21"/>
          <p:cNvSpPr>
            <a:spLocks noChangeArrowheads="1"/>
          </p:cNvSpPr>
          <p:nvPr/>
        </p:nvSpPr>
        <p:spPr bwMode="auto">
          <a:xfrm>
            <a:off x="2916238" y="6092825"/>
            <a:ext cx="1152525" cy="360363"/>
          </a:xfrm>
          <a:prstGeom prst="wedgeRoundRectCallout">
            <a:avLst>
              <a:gd name="adj1" fmla="val -59366"/>
              <a:gd name="adj2" fmla="val 82597"/>
              <a:gd name="adj3" fmla="val 16667"/>
            </a:avLst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верно</a:t>
            </a:r>
          </a:p>
        </p:txBody>
      </p:sp>
      <p:sp>
        <p:nvSpPr>
          <p:cNvPr id="204822" name="AutoShape 22"/>
          <p:cNvSpPr>
            <a:spLocks noChangeArrowheads="1"/>
          </p:cNvSpPr>
          <p:nvPr/>
        </p:nvSpPr>
        <p:spPr bwMode="auto">
          <a:xfrm>
            <a:off x="5364163" y="5805488"/>
            <a:ext cx="1152525" cy="360362"/>
          </a:xfrm>
          <a:prstGeom prst="wedgeRoundRectCallout">
            <a:avLst>
              <a:gd name="adj1" fmla="val 45454"/>
              <a:gd name="adj2" fmla="val 98898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204823" name="AutoShape 23"/>
          <p:cNvSpPr>
            <a:spLocks noChangeArrowheads="1"/>
          </p:cNvSpPr>
          <p:nvPr/>
        </p:nvSpPr>
        <p:spPr bwMode="auto">
          <a:xfrm>
            <a:off x="7812088" y="5229225"/>
            <a:ext cx="1152525" cy="360363"/>
          </a:xfrm>
          <a:prstGeom prst="wedgeRoundRectCallout">
            <a:avLst>
              <a:gd name="adj1" fmla="val 412"/>
              <a:gd name="adj2" fmla="val 115199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204825" name="AutoShape 25"/>
          <p:cNvSpPr>
            <a:spLocks noChangeArrowheads="1"/>
          </p:cNvSpPr>
          <p:nvPr/>
        </p:nvSpPr>
        <p:spPr bwMode="auto">
          <a:xfrm>
            <a:off x="1042988" y="4149725"/>
            <a:ext cx="1152525" cy="360363"/>
          </a:xfrm>
          <a:prstGeom prst="wedgeRoundRectCallout">
            <a:avLst>
              <a:gd name="adj1" fmla="val -56199"/>
              <a:gd name="adj2" fmla="val 117403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ru-RU" sz="1600" b="1"/>
              <a:t>неверно</a:t>
            </a:r>
          </a:p>
        </p:txBody>
      </p:sp>
      <p:sp>
        <p:nvSpPr>
          <p:cNvPr id="204826" name="Oval 26"/>
          <p:cNvSpPr>
            <a:spLocks noChangeArrowheads="1"/>
          </p:cNvSpPr>
          <p:nvPr/>
        </p:nvSpPr>
        <p:spPr bwMode="auto">
          <a:xfrm>
            <a:off x="539750" y="4221163"/>
            <a:ext cx="215900" cy="215900"/>
          </a:xfrm>
          <a:prstGeom prst="ellipse">
            <a:avLst/>
          </a:prstGeom>
          <a:solidFill>
            <a:srgbClr val="03330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27" name="Oval 27"/>
          <p:cNvSpPr>
            <a:spLocks noChangeArrowheads="1"/>
          </p:cNvSpPr>
          <p:nvPr/>
        </p:nvSpPr>
        <p:spPr bwMode="auto">
          <a:xfrm>
            <a:off x="539750" y="4005263"/>
            <a:ext cx="215900" cy="215900"/>
          </a:xfrm>
          <a:prstGeom prst="ellipse">
            <a:avLst/>
          </a:prstGeom>
          <a:solidFill>
            <a:srgbClr val="564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28" name="Oval 28"/>
          <p:cNvSpPr>
            <a:spLocks noChangeArrowheads="1"/>
          </p:cNvSpPr>
          <p:nvPr/>
        </p:nvSpPr>
        <p:spPr bwMode="auto">
          <a:xfrm>
            <a:off x="539750" y="378936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04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4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4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04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0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48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 nodeType="clickPar">
                      <p:stCondLst>
                        <p:cond delay="0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1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048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 nodeType="clickPar">
                      <p:stCondLst>
                        <p:cond delay="0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048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1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048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 nodeType="clickPar">
                      <p:stCondLst>
                        <p:cond delay="0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16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048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2000" fill="hold"/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17"/>
                  </p:tgtEl>
                </p:cond>
              </p:nextCondLst>
            </p:seq>
          </p:childTnLst>
        </p:cTn>
      </p:par>
    </p:tnLst>
    <p:bldLst>
      <p:bldP spid="204813" grpId="0" animBg="1"/>
      <p:bldP spid="204814" grpId="0" animBg="1"/>
      <p:bldP spid="204815" grpId="0" animBg="1"/>
      <p:bldP spid="204816" grpId="0" animBg="1"/>
      <p:bldP spid="204817" grpId="0" animBg="1"/>
      <p:bldP spid="204819" grpId="0" animBg="1"/>
      <p:bldP spid="204821" grpId="0" animBg="1"/>
      <p:bldP spid="204822" grpId="0" animBg="1"/>
      <p:bldP spid="204823" grpId="0" animBg="1"/>
      <p:bldP spid="204825" grpId="0" animBg="1"/>
      <p:bldP spid="204826" grpId="0" animBg="1"/>
      <p:bldP spid="204827" grpId="0" animBg="1"/>
      <p:bldP spid="2048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WordArt 4"/>
          <p:cNvSpPr>
            <a:spLocks noChangeArrowheads="1" noChangeShapeType="1" noTextEdit="1"/>
          </p:cNvSpPr>
          <p:nvPr/>
        </p:nvSpPr>
        <p:spPr bwMode="auto">
          <a:xfrm>
            <a:off x="2339975" y="1628775"/>
            <a:ext cx="5019675" cy="2552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Береги свою жизнь.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Помни, что машину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мгновенно остановить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невозможно!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808038" y="8572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6092" name="WordArt 12"/>
          <p:cNvSpPr>
            <a:spLocks noChangeArrowheads="1" noChangeShapeType="1" noTextEdit="1"/>
          </p:cNvSpPr>
          <p:nvPr/>
        </p:nvSpPr>
        <p:spPr bwMode="auto">
          <a:xfrm>
            <a:off x="2195513" y="765175"/>
            <a:ext cx="51911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Ситуации - "ловушки"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5124" name="Text Box 14"/>
          <p:cNvSpPr txBox="1">
            <a:spLocks noChangeArrowheads="1"/>
          </p:cNvSpPr>
          <p:nvPr/>
        </p:nvSpPr>
        <p:spPr bwMode="auto">
          <a:xfrm>
            <a:off x="3276600" y="1844675"/>
            <a:ext cx="2378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План занятия:</a:t>
            </a: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2555875" y="3644900"/>
            <a:ext cx="396081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 закрытый обзор;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 отвлечение внимания;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 пустынная улица;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 середина улицы.</a:t>
            </a:r>
          </a:p>
        </p:txBody>
      </p:sp>
      <p:pic>
        <p:nvPicPr>
          <p:cNvPr id="5126" name="Picture 16" descr="TRAFFIC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088" y="765175"/>
            <a:ext cx="77311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17"/>
          <p:cNvSpPr txBox="1">
            <a:spLocks noChangeArrowheads="1"/>
          </p:cNvSpPr>
          <p:nvPr/>
        </p:nvSpPr>
        <p:spPr bwMode="auto">
          <a:xfrm>
            <a:off x="755650" y="2420938"/>
            <a:ext cx="823436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1. Знакомство с различными ситуациями,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   которые могут привести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   к дорожно-транспортному происшествию (ДТП):</a:t>
            </a:r>
          </a:p>
          <a:p>
            <a:pPr eaLnBrk="1" hangingPunct="1"/>
            <a:endParaRPr lang="ru-RU" altLang="ru-RU" b="1">
              <a:solidFill>
                <a:schemeClr val="folHlink"/>
              </a:solidFill>
            </a:endParaRPr>
          </a:p>
        </p:txBody>
      </p:sp>
      <p:sp>
        <p:nvSpPr>
          <p:cNvPr id="5128" name="Text Box 18"/>
          <p:cNvSpPr txBox="1">
            <a:spLocks noChangeArrowheads="1"/>
          </p:cNvSpPr>
          <p:nvPr/>
        </p:nvSpPr>
        <p:spPr bwMode="auto">
          <a:xfrm>
            <a:off x="755650" y="5229225"/>
            <a:ext cx="686911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2.</a:t>
            </a:r>
            <a:r>
              <a:rPr lang="en-US" altLang="ru-RU" b="1">
                <a:solidFill>
                  <a:schemeClr val="folHlink"/>
                </a:solidFill>
              </a:rPr>
              <a:t> </a:t>
            </a:r>
            <a:r>
              <a:rPr lang="ru-RU" altLang="ru-RU" b="1">
                <a:solidFill>
                  <a:schemeClr val="folHlink"/>
                </a:solidFill>
              </a:rPr>
              <a:t>Вредные привычки, приводящие к ДТП.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3. Статистика ДТП.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4. Советы юным пешеходам.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3203575" y="5589588"/>
            <a:ext cx="2827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chemeClr val="folHlink"/>
                </a:solidFill>
              </a:rPr>
              <a:t>Copyright </a:t>
            </a:r>
            <a:r>
              <a:rPr lang="ru-RU" altLang="ru-RU" b="1">
                <a:solidFill>
                  <a:schemeClr val="folHlink"/>
                </a:solidFill>
              </a:rPr>
              <a:t>©</a:t>
            </a:r>
            <a:r>
              <a:rPr lang="en-US" altLang="ru-RU" b="1">
                <a:solidFill>
                  <a:schemeClr val="folHlink"/>
                </a:solidFill>
              </a:rPr>
              <a:t> 2007</a:t>
            </a:r>
            <a:endParaRPr lang="ru-RU" altLang="ru-RU" b="1">
              <a:solidFill>
                <a:schemeClr val="folHlink"/>
              </a:solidFill>
            </a:endParaRPr>
          </a:p>
        </p:txBody>
      </p:sp>
      <p:pic>
        <p:nvPicPr>
          <p:cNvPr id="161801" name="Picture 9" descr="CAR-TRANS0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628775"/>
            <a:ext cx="2374900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802" name="WordArt 10"/>
          <p:cNvSpPr>
            <a:spLocks noChangeArrowheads="1" noChangeShapeType="1" noTextEdit="1"/>
          </p:cNvSpPr>
          <p:nvPr/>
        </p:nvSpPr>
        <p:spPr bwMode="auto">
          <a:xfrm>
            <a:off x="1403350" y="3644900"/>
            <a:ext cx="7105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Методическая служба ДДТ "Союз"</a:t>
            </a:r>
            <a:endParaRPr lang="en-US" sz="32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1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1618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1618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0" name="Picture 6" descr="Безимени-2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716338"/>
            <a:ext cx="2592387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492500" y="4221163"/>
            <a:ext cx="4995863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60% общего числа несчастных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случаев с детьми на дороге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происходит  потому, что дети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выбегают на дорогу из-за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машин и других помех обзору.</a:t>
            </a:r>
          </a:p>
        </p:txBody>
      </p:sp>
      <p:sp>
        <p:nvSpPr>
          <p:cNvPr id="36874" name="WordArt 10"/>
          <p:cNvSpPr>
            <a:spLocks noChangeArrowheads="1" noChangeShapeType="1" noTextEdit="1"/>
          </p:cNvSpPr>
          <p:nvPr/>
        </p:nvSpPr>
        <p:spPr bwMode="auto">
          <a:xfrm>
            <a:off x="1258888" y="333375"/>
            <a:ext cx="3581400" cy="942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Закрытый обзор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36878" name="Picture 14" descr="Безимени-1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620713"/>
            <a:ext cx="28082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468313" y="1524000"/>
            <a:ext cx="4846637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 Стоящая машина.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 Кусты, деревья.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 Забор.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 Близко расположенный дом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   (ларек).</a:t>
            </a:r>
            <a:endParaRPr lang="ru-RU" altLang="ru-RU" b="1">
              <a:solidFill>
                <a:schemeClr val="folHlink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3" grpId="0"/>
      <p:bldP spid="368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827088" y="1773238"/>
            <a:ext cx="398303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  <a:latin typeface="Arial" panose="020B0604020202020204" pitchFamily="34" charset="0"/>
              </a:rPr>
              <a:t> </a:t>
            </a:r>
            <a:r>
              <a:rPr lang="ru-RU" altLang="ru-RU" b="1">
                <a:solidFill>
                  <a:schemeClr val="folHlink"/>
                </a:solidFill>
              </a:rPr>
              <a:t>Привычка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не приостанавливаться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для наблюдения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за окружающим.</a:t>
            </a:r>
          </a:p>
        </p:txBody>
      </p:sp>
      <p:pic>
        <p:nvPicPr>
          <p:cNvPr id="68617" name="Picture 9" descr="RTEAL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09875" y="1878013"/>
            <a:ext cx="10747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20" name="WordArt 12"/>
          <p:cNvSpPr>
            <a:spLocks noChangeArrowheads="1" noChangeShapeType="1" noTextEdit="1"/>
          </p:cNvSpPr>
          <p:nvPr/>
        </p:nvSpPr>
        <p:spPr bwMode="auto">
          <a:xfrm>
            <a:off x="900113" y="4076700"/>
            <a:ext cx="537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 привычки – к трагедии на дороге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68621" name="Picture 13" descr="Безимени-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4013" y="404813"/>
            <a:ext cx="3386137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14"/>
          <p:cNvSpPr txBox="1">
            <a:spLocks noChangeArrowheads="1"/>
          </p:cNvSpPr>
          <p:nvPr/>
        </p:nvSpPr>
        <p:spPr bwMode="auto">
          <a:xfrm>
            <a:off x="611188" y="2997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ru-RU" altLang="ru-RU" b="1"/>
          </a:p>
        </p:txBody>
      </p:sp>
      <p:sp>
        <p:nvSpPr>
          <p:cNvPr id="68626" name="WordArt 18"/>
          <p:cNvSpPr>
            <a:spLocks noChangeArrowheads="1" noChangeShapeType="1" noTextEdit="1"/>
          </p:cNvSpPr>
          <p:nvPr/>
        </p:nvSpPr>
        <p:spPr bwMode="auto">
          <a:xfrm>
            <a:off x="2195513" y="4868863"/>
            <a:ext cx="13049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совет!</a:t>
            </a:r>
            <a:endParaRPr 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auto">
          <a:xfrm>
            <a:off x="900113" y="692150"/>
            <a:ext cx="31099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Причина,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приводящая к ДТП</a:t>
            </a:r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4284663" y="4724400"/>
            <a:ext cx="45085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Перед выходом на дорогу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остановись, осмотрись,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прислушайся и только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убедившись в безопасности,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переходи дорогу.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8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6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8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6" grpId="0"/>
      <p:bldP spid="68628" grpId="0"/>
      <p:bldP spid="686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4787900" y="4797425"/>
            <a:ext cx="3743325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3564" name="WordArt 12"/>
          <p:cNvSpPr>
            <a:spLocks noChangeArrowheads="1" noChangeShapeType="1" noTextEdit="1"/>
          </p:cNvSpPr>
          <p:nvPr/>
        </p:nvSpPr>
        <p:spPr bwMode="auto">
          <a:xfrm>
            <a:off x="2051050" y="549275"/>
            <a:ext cx="504825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179388" y="1412875"/>
            <a:ext cx="87963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2573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7145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1717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Проезжающая машина может скрывать автомобиль,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   идущий на большой скорости в том же направлении.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Проезжающая машина может скрывать встречную.</a:t>
            </a:r>
          </a:p>
        </p:txBody>
      </p:sp>
      <p:pic>
        <p:nvPicPr>
          <p:cNvPr id="23568" name="Picture 16" descr="Безимени-1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997200"/>
            <a:ext cx="28797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3563938" y="2781300"/>
            <a:ext cx="4924425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20% несчастных случаев с детьми происходит потому, что ребенок сконцентрировал все свое внимание на проезжающем автомобиле или другом интересующем его предмете и не замечает  приближающийся сбоку автомобиль.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7" grpId="0"/>
      <p:bldP spid="235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9" name="Picture 7" descr="Безимени-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549275"/>
            <a:ext cx="2879725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827088" y="2276475"/>
            <a:ext cx="44640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Привычка двигаться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и наблюдать без поворота головы.</a:t>
            </a:r>
            <a:endParaRPr lang="ru-RU" altLang="ru-RU" sz="1800"/>
          </a:p>
        </p:txBody>
      </p:sp>
      <p:pic>
        <p:nvPicPr>
          <p:cNvPr id="33801" name="Picture 9" descr="RTEA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890963" y="2022475"/>
            <a:ext cx="10747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WordArt 10"/>
          <p:cNvSpPr>
            <a:spLocks noChangeArrowheads="1" noChangeShapeType="1" noTextEdit="1"/>
          </p:cNvSpPr>
          <p:nvPr/>
        </p:nvSpPr>
        <p:spPr bwMode="auto">
          <a:xfrm>
            <a:off x="468313" y="3860800"/>
            <a:ext cx="537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 привычки – к трагедии на дороге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33804" name="WordArt 12"/>
          <p:cNvSpPr>
            <a:spLocks noChangeArrowheads="1" noChangeShapeType="1" noTextEdit="1"/>
          </p:cNvSpPr>
          <p:nvPr/>
        </p:nvSpPr>
        <p:spPr bwMode="auto">
          <a:xfrm>
            <a:off x="1835150" y="4797425"/>
            <a:ext cx="13049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совет!</a:t>
            </a:r>
            <a:endParaRPr 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4211638" y="4797425"/>
            <a:ext cx="431958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Мимо вас проехала машина.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Берегись скрытой за ней встречной!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827088" y="1125538"/>
            <a:ext cx="31099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Причина,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приводящая к ДТП</a:t>
            </a:r>
          </a:p>
        </p:txBody>
      </p:sp>
      <p:sp>
        <p:nvSpPr>
          <p:cNvPr id="33808" name="WordArt 16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504825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/>
      <p:bldP spid="33805" grpId="0"/>
      <p:bldP spid="338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Безимени-1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141663"/>
            <a:ext cx="3240087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 descr="Безимени-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404813"/>
            <a:ext cx="38163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4119563" y="50323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995738" y="4948238"/>
            <a:ext cx="50990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Каждый пятый ребенок,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получивший травму на дороге,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не заметил машину.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50825" y="1125538"/>
            <a:ext cx="46085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В таких случаях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машину часто не замечают…</a:t>
            </a:r>
          </a:p>
        </p:txBody>
      </p:sp>
      <p:pic>
        <p:nvPicPr>
          <p:cNvPr id="30734" name="Picture 14" descr="RTEA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692150"/>
            <a:ext cx="10747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5" name="Picture 15" descr="RTEA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14475" y="2598738"/>
            <a:ext cx="10747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8" name="WordArt 18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504825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/>
      <p:bldP spid="307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Безимени-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205038"/>
            <a:ext cx="30241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Безимени-2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2133600"/>
            <a:ext cx="3148013" cy="33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619250" y="1125538"/>
            <a:ext cx="6908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  <a:latin typeface="Arial" panose="020B0604020202020204" pitchFamily="34" charset="0"/>
              </a:rPr>
              <a:t> </a:t>
            </a:r>
            <a:r>
              <a:rPr lang="ru-RU" altLang="ru-RU" b="1">
                <a:solidFill>
                  <a:schemeClr val="folHlink"/>
                </a:solidFill>
              </a:rPr>
              <a:t>Привычка оглядываться,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отвлекаясь от наблюдения за обстановкой.</a:t>
            </a:r>
          </a:p>
        </p:txBody>
      </p:sp>
      <p:sp>
        <p:nvSpPr>
          <p:cNvPr id="35847" name="WordArt 7"/>
          <p:cNvSpPr>
            <a:spLocks noChangeArrowheads="1" noChangeShapeType="1" noTextEdit="1"/>
          </p:cNvSpPr>
          <p:nvPr/>
        </p:nvSpPr>
        <p:spPr bwMode="auto">
          <a:xfrm>
            <a:off x="1476375" y="5949950"/>
            <a:ext cx="537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 привычки – к трагедии на дороге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35848" name="Picture 8" descr="RTEA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10747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1331913" y="260350"/>
            <a:ext cx="31099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Причина,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приводящая к ДТП</a:t>
            </a:r>
          </a:p>
        </p:txBody>
      </p:sp>
      <p:sp>
        <p:nvSpPr>
          <p:cNvPr id="35851" name="WordArt 11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504825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2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Безимени-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997200"/>
            <a:ext cx="3097212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Безимени-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333375"/>
            <a:ext cx="2735262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403350" y="1125538"/>
            <a:ext cx="46148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  <a:latin typeface="Arial" panose="020B0604020202020204" pitchFamily="34" charset="0"/>
              </a:rPr>
              <a:t> </a:t>
            </a:r>
            <a:r>
              <a:rPr lang="ru-RU" altLang="ru-RU" b="1">
                <a:solidFill>
                  <a:schemeClr val="folHlink"/>
                </a:solidFill>
              </a:rPr>
              <a:t>Привычка бросаться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 за предметом, не наблюдая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 за окружающим.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356100" y="4437063"/>
            <a:ext cx="45085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Перед выходом на дорогу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остановись, осмотрись,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прислушайся и только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убедившись в безопасности,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переходи дорогу.</a:t>
            </a:r>
          </a:p>
        </p:txBody>
      </p:sp>
      <p:sp>
        <p:nvSpPr>
          <p:cNvPr id="25608" name="WordArt 8"/>
          <p:cNvSpPr>
            <a:spLocks noChangeArrowheads="1" noChangeShapeType="1" noTextEdit="1"/>
          </p:cNvSpPr>
          <p:nvPr/>
        </p:nvSpPr>
        <p:spPr bwMode="auto">
          <a:xfrm>
            <a:off x="5724525" y="3644900"/>
            <a:ext cx="13049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совет!</a:t>
            </a:r>
            <a:endParaRPr 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25609" name="WordArt 9"/>
          <p:cNvSpPr>
            <a:spLocks noChangeArrowheads="1" noChangeShapeType="1" noTextEdit="1"/>
          </p:cNvSpPr>
          <p:nvPr/>
        </p:nvSpPr>
        <p:spPr bwMode="auto">
          <a:xfrm>
            <a:off x="323850" y="2420938"/>
            <a:ext cx="537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 привычки – к трагедии на дороге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25611" name="Picture 11" descr="RTEA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10747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1042988" y="260350"/>
            <a:ext cx="31099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Причина,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приводящая к ДТП</a:t>
            </a:r>
          </a:p>
        </p:txBody>
      </p:sp>
      <p:sp>
        <p:nvSpPr>
          <p:cNvPr id="25614" name="WordArt 14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504825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7" grpId="0"/>
      <p:bldP spid="25612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8">
      <a:dk1>
        <a:srgbClr val="000000"/>
      </a:dk1>
      <a:lt1>
        <a:srgbClr val="DCE8F4"/>
      </a:lt1>
      <a:dk2>
        <a:srgbClr val="7B9CB5"/>
      </a:dk2>
      <a:lt2>
        <a:srgbClr val="969696"/>
      </a:lt2>
      <a:accent1>
        <a:srgbClr val="FFFFFF"/>
      </a:accent1>
      <a:accent2>
        <a:srgbClr val="00BAB6"/>
      </a:accent2>
      <a:accent3>
        <a:srgbClr val="EBF2F8"/>
      </a:accent3>
      <a:accent4>
        <a:srgbClr val="000000"/>
      </a:accent4>
      <a:accent5>
        <a:srgbClr val="FFFFFF"/>
      </a:accent5>
      <a:accent6>
        <a:srgbClr val="00A8A5"/>
      </a:accent6>
      <a:hlink>
        <a:srgbClr val="8A8AD8"/>
      </a:hlink>
      <a:folHlink>
        <a:srgbClr val="242492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3646</TotalTime>
  <Words>637</Words>
  <Application>Microsoft Office PowerPoint</Application>
  <PresentationFormat>Экран (4:3)</PresentationFormat>
  <Paragraphs>179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Текстура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perekrestok</cp:lastModifiedBy>
  <cp:revision>251</cp:revision>
  <dcterms:created xsi:type="dcterms:W3CDTF">2007-09-24T18:23:58Z</dcterms:created>
  <dcterms:modified xsi:type="dcterms:W3CDTF">2017-05-11T08:29:24Z</dcterms:modified>
</cp:coreProperties>
</file>