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6" r:id="rId2"/>
    <p:sldId id="257" r:id="rId3"/>
    <p:sldId id="275" r:id="rId4"/>
    <p:sldId id="276" r:id="rId5"/>
    <p:sldId id="260" r:id="rId6"/>
    <p:sldId id="284" r:id="rId7"/>
    <p:sldId id="288" r:id="rId8"/>
    <p:sldId id="292" r:id="rId9"/>
    <p:sldId id="291" r:id="rId10"/>
    <p:sldId id="293" r:id="rId11"/>
    <p:sldId id="294" r:id="rId12"/>
    <p:sldId id="261" r:id="rId13"/>
    <p:sldId id="264" r:id="rId14"/>
    <p:sldId id="283" r:id="rId15"/>
    <p:sldId id="277" r:id="rId16"/>
    <p:sldId id="26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10847B3-0748-4239-AEC6-D6902F9CD55C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BCECC1-1106-47B9-B2F9-4283C0A0A4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Из золотой коллекции сказок Пушкина, мы сегодня возьмём лишь одну сказку, и вы конечно уже догадались какую. 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7FF608-1D4E-4BE2-89BF-C6B1F5733FC0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FBFE0-D932-48E6-9C2D-BD4120A7633C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20278-C066-4758-9E93-F0A0611663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32637-D3F3-41D8-AFB8-EEFA8FAAE2AF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B6CB5-52B5-4291-9862-BE1B049C43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9F81C-4C69-4D2A-B071-523853F8AE82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D5CE6-CCF0-4042-9690-AB77C6257C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91993-83BE-487F-BE75-09A1EC5AA0C6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4D0CA-8C9F-4C09-B38D-EFF2B7B6E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A13BA-E2E8-498F-B5D1-89252B534577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01AC8-6F06-491D-90B7-2A1E7BBEE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E9A1C-E3BC-4FAA-8641-DC3F98507A01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D756F-9EF8-4527-AB0E-A2216D4FB3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ED080-3024-4DBF-8F43-D2B8C5151A95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43EB5-8069-456D-B0BC-89F45C92D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B225A-DB39-4937-ADBB-4D6C07455BB5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EA0C6-38FC-46C4-B943-4D7EBAF265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45CE5-0A65-42CB-8168-581A609F2D7B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0E288-7B22-4DAD-9BC3-4E72E70014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92C28-B00A-48D6-833B-C40F236F432C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C25F6-B2CF-4A6F-B38E-111F5A879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3F2D9-2614-4E81-A109-DB1A3635F3D7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B2606-EF29-4FF1-920C-75631123D1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C8BA7B-1D14-4BF5-ABAD-989C45B56D2F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21C2CE-EC56-42EA-A5F6-4286262F13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6.gif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0.gif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gif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Содержимое 2"/>
          <p:cNvSpPr>
            <a:spLocks noGrp="1"/>
          </p:cNvSpPr>
          <p:nvPr>
            <p:ph idx="1"/>
          </p:nvPr>
        </p:nvSpPr>
        <p:spPr>
          <a:xfrm>
            <a:off x="285750" y="4143375"/>
            <a:ext cx="8715375" cy="27146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3600" b="1" smtClean="0">
                <a:solidFill>
                  <a:srgbClr val="FFFF00"/>
                </a:solidFill>
              </a:rPr>
              <a:t>«Экологическая сказка, как средство обогащения речевого, литературного и эмоционального опыта детей старшего дошкольного возраста»</a:t>
            </a:r>
          </a:p>
        </p:txBody>
      </p:sp>
      <p:pic>
        <p:nvPicPr>
          <p:cNvPr id="2051" name="Picture 2" descr="C:\Documents and Settings\1\Рабочий стол\i0ь5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214313"/>
            <a:ext cx="657225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214688" y="2571750"/>
            <a:ext cx="2786062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rgbClr val="FFC000"/>
                </a:solidFill>
              </a:rPr>
              <a:t>СКАЗКИ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6643688" y="214313"/>
            <a:ext cx="2143125" cy="2714625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7030A0"/>
                </a:solidFill>
              </a:rPr>
              <a:t>«Фантазии много и ярких красок, чтобы придумывать новые сказки, где речка и луг, деревья, цветы и в новую сказку попали все мы»</a:t>
            </a:r>
          </a:p>
        </p:txBody>
      </p:sp>
      <p:pic>
        <p:nvPicPr>
          <p:cNvPr id="11267" name="Picture 2" descr="C:\Documents and Settings\1\Рабочий стол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956762">
            <a:off x="438150" y="3590925"/>
            <a:ext cx="309562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C:\Documents and Settings\1\Рабочий стол\article77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3000375"/>
            <a:ext cx="5643562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C:\Documents and Settings\1\Рабочий стол\i (3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50" y="214313"/>
            <a:ext cx="4500563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3" descr="C:\Documents and Settings\1\Рабочий стол\лиса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456013">
            <a:off x="4346575" y="423863"/>
            <a:ext cx="2214563" cy="237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 descr="C:\Documents and Settings\1\Рабочий стол\detsad-118519-144576827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42875"/>
            <a:ext cx="4500563" cy="4214813"/>
          </a:xfrm>
          <a:noFill/>
        </p:spPr>
      </p:pic>
      <p:pic>
        <p:nvPicPr>
          <p:cNvPr id="12291" name="Picture 2" descr="C:\Documents and Settings\1\Рабочий стол\121c2-1404464642-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93084">
            <a:off x="4156075" y="673100"/>
            <a:ext cx="4321175" cy="388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 rot="648751">
            <a:off x="3670300" y="3384550"/>
            <a:ext cx="5008563" cy="1527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ru-RU" sz="2400" dirty="0">
                <a:solidFill>
                  <a:srgbClr val="FFFF00"/>
                </a:solidFill>
              </a:rPr>
              <a:t>Книжки делаем мы сами и читаем с малышами….</a:t>
            </a:r>
          </a:p>
        </p:txBody>
      </p:sp>
      <p:pic>
        <p:nvPicPr>
          <p:cNvPr id="12293" name="Picture 3" descr="C:\Documents and Settings\1\Рабочий стол\detsad-169275-14444162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3929063"/>
            <a:ext cx="42989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4" descr="C:\Documents and Settings\1\Рабочий стол\зайчик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681806">
            <a:off x="5270500" y="4665663"/>
            <a:ext cx="1784350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4143375" cy="1928812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7030A0"/>
                </a:solidFill>
              </a:rPr>
              <a:t>Перспективы </a:t>
            </a:r>
            <a:br>
              <a:rPr lang="ru-RU" sz="3600" b="1" smtClean="0">
                <a:solidFill>
                  <a:srgbClr val="7030A0"/>
                </a:solidFill>
              </a:rPr>
            </a:br>
            <a:r>
              <a:rPr lang="ru-RU" sz="3600" b="1" smtClean="0">
                <a:solidFill>
                  <a:srgbClr val="7030A0"/>
                </a:solidFill>
              </a:rPr>
              <a:t>в развитии личности ребёнка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0" y="2071688"/>
            <a:ext cx="9144000" cy="4786312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ru-RU" sz="2400" b="1" smtClean="0">
                <a:solidFill>
                  <a:srgbClr val="FF0000"/>
                </a:solidFill>
              </a:rPr>
              <a:t> </a:t>
            </a:r>
            <a:r>
              <a:rPr lang="ru-RU" sz="2000" b="1" smtClean="0">
                <a:solidFill>
                  <a:srgbClr val="7030A0"/>
                </a:solidFill>
              </a:rPr>
              <a:t>Формирование через сказочные образы   у дошкольников представлений  о единстве человека и природы, о взаимосвязи его жизнедеятельности  со средой обитания.                                              </a:t>
            </a:r>
            <a:r>
              <a:rPr lang="ru-RU" sz="2000" b="1" smtClean="0">
                <a:solidFill>
                  <a:srgbClr val="FF0000"/>
                </a:solidFill>
              </a:rPr>
              <a:t>(причинно – следственные связи)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000" b="1" smtClean="0">
                <a:solidFill>
                  <a:srgbClr val="7030A0"/>
                </a:solidFill>
              </a:rPr>
              <a:t>Развитие творческого воображения, кругозора у детей дошкольного возраста, способности к эстетическому восприятию экологических объектов и явлений.                                                                             </a:t>
            </a:r>
            <a:r>
              <a:rPr lang="ru-RU" sz="2000" b="1" smtClean="0">
                <a:solidFill>
                  <a:srgbClr val="FF0000"/>
                </a:solidFill>
              </a:rPr>
              <a:t>(творческое воображение)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400" b="1" smtClean="0">
                <a:solidFill>
                  <a:srgbClr val="FF0000"/>
                </a:solidFill>
              </a:rPr>
              <a:t> </a:t>
            </a:r>
            <a:r>
              <a:rPr lang="ru-RU" sz="2000" b="1" smtClean="0">
                <a:solidFill>
                  <a:srgbClr val="7030A0"/>
                </a:solidFill>
              </a:rPr>
              <a:t> Активизация речевого общения дошкольников, развитие мотивированной образной, выразительной  речи.                                              </a:t>
            </a:r>
            <a:r>
              <a:rPr lang="ru-RU" sz="2000" b="1" smtClean="0">
                <a:solidFill>
                  <a:srgbClr val="FF0000"/>
                </a:solidFill>
              </a:rPr>
              <a:t>(речевое общение)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000" b="1" smtClean="0">
                <a:solidFill>
                  <a:srgbClr val="7030A0"/>
                </a:solidFill>
              </a:rPr>
              <a:t>   Обогащение у детей  эмоционально – чувственного опыта, формирование собственного отношения  к  экологическим  вопросам и проблемам.</a:t>
            </a:r>
          </a:p>
          <a:p>
            <a:pPr algn="r" eaLnBrk="1" hangingPunct="1">
              <a:buFont typeface="Arial" charset="0"/>
              <a:buNone/>
            </a:pPr>
            <a:r>
              <a:rPr lang="ru-RU" sz="2000" b="1" smtClean="0">
                <a:solidFill>
                  <a:srgbClr val="FF0000"/>
                </a:solidFill>
              </a:rPr>
              <a:t>                                                     (эмоции – собственное отношение)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000" b="1" smtClean="0">
                <a:solidFill>
                  <a:srgbClr val="7030A0"/>
                </a:solidFill>
              </a:rPr>
              <a:t>Развитие   у старших дошкольников способности к рассуждениям, доказательствам, умения  формулировать логические выводы.</a:t>
            </a:r>
          </a:p>
          <a:p>
            <a:pPr eaLnBrk="1" hangingPunct="1">
              <a:buFont typeface="Arial" charset="0"/>
              <a:buNone/>
            </a:pPr>
            <a:r>
              <a:rPr lang="ru-RU" sz="2000" b="1" smtClean="0">
                <a:solidFill>
                  <a:srgbClr val="FF0000"/>
                </a:solidFill>
              </a:rPr>
              <a:t>                                                                                                            (рассуждение – логика)</a:t>
            </a:r>
          </a:p>
          <a:p>
            <a:pPr eaLnBrk="1" hangingPunct="1"/>
            <a:endParaRPr lang="ru-RU" sz="2000" b="1" smtClean="0">
              <a:solidFill>
                <a:srgbClr val="7030A0"/>
              </a:solidFill>
            </a:endParaRPr>
          </a:p>
        </p:txBody>
      </p:sp>
      <p:pic>
        <p:nvPicPr>
          <p:cNvPr id="13316" name="Picture 4" descr="C:\Documents and Settings\1\Рабочий стол\Социально К. развитие\дети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0" y="142875"/>
            <a:ext cx="385762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артинки для МК\2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58265">
            <a:off x="7781925" y="471488"/>
            <a:ext cx="1500188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C:\Documents and Settings\1\Рабочий стол\картинки к сказке\заяц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236279">
            <a:off x="4486275" y="527050"/>
            <a:ext cx="1209675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u="sng" dirty="0" smtClean="0">
                <a:solidFill>
                  <a:schemeClr val="accent3">
                    <a:lumMod val="50000"/>
                  </a:schemeClr>
                </a:solidFill>
              </a:rPr>
              <a:t>Основные  приёмы  работы над экологической сказкой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214313" y="1143000"/>
            <a:ext cx="8786812" cy="550068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Найти ошибку.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Рассказать  сюжет сказки от лица неодушевлённого персонажа.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Придумать новый вариант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завершения  сказки.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Озвучить персонажей (монолог героя).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Разыграть проблемный  диалог.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Драматизировать экологическую историю.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Изготовление экологической  книжки.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Схемы последовательности действий в разных экологических ситуациях.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Создание новой экологической ситуации (истории) </a:t>
            </a:r>
          </a:p>
          <a:p>
            <a:pPr eaLnBrk="1" hangingPunct="1">
              <a:buFont typeface="Arial" charset="0"/>
              <a:buNone/>
              <a:defRPr/>
            </a:pPr>
            <a:endParaRPr lang="ru-RU" sz="2400" b="1" dirty="0" smtClean="0">
              <a:solidFill>
                <a:schemeClr val="accent6">
                  <a:lumMod val="7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14340" name="Рисунок 3" descr="Garden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72250" y="2286000"/>
            <a:ext cx="23574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C:\Documents and Settings\1\Рабочий стол\КОНКУРС ВГ,\картинки музыка\травка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5929313"/>
            <a:ext cx="86439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25" cy="511175"/>
          </a:xfrm>
        </p:spPr>
        <p:txBody>
          <a:bodyPr/>
          <a:lstStyle/>
          <a:p>
            <a:r>
              <a:rPr lang="ru-RU" sz="3600" b="1" smtClean="0">
                <a:solidFill>
                  <a:srgbClr val="C00000"/>
                </a:solidFill>
              </a:rPr>
              <a:t>Условия проведения МК 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26891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800" b="1" smtClean="0">
                <a:solidFill>
                  <a:srgbClr val="7030A0"/>
                </a:solidFill>
              </a:rPr>
              <a:t>Предоставление участникам МК необходимого методического материала.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smtClean="0">
                <a:solidFill>
                  <a:srgbClr val="7030A0"/>
                </a:solidFill>
              </a:rPr>
              <a:t>Внутри каждого задания участники абсолютно свободны.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smtClean="0">
                <a:solidFill>
                  <a:srgbClr val="7030A0"/>
                </a:solidFill>
              </a:rPr>
              <a:t>Самостоятельный выбор путей, средств и способов достижения цели, поиск ответов на проблемные вопросы.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smtClean="0">
                <a:solidFill>
                  <a:srgbClr val="7030A0"/>
                </a:solidFill>
              </a:rPr>
              <a:t>Обеспечение интерактивной формы общения в ходе МК.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smtClean="0">
                <a:solidFill>
                  <a:srgbClr val="7030A0"/>
                </a:solidFill>
              </a:rPr>
              <a:t>Предоставление возможности участникам высказать собственное мнение и свою позицию.</a:t>
            </a:r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28625" y="274638"/>
            <a:ext cx="7929563" cy="296862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Структура мастер – класса.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214313" y="642938"/>
            <a:ext cx="8472487" cy="60007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b="1" u="sng" smtClean="0">
                <a:solidFill>
                  <a:srgbClr val="C00000"/>
                </a:solidFill>
              </a:rPr>
              <a:t>Часть 1</a:t>
            </a:r>
          </a:p>
          <a:p>
            <a:pPr>
              <a:buFont typeface="Arial" charset="0"/>
              <a:buNone/>
            </a:pPr>
            <a:r>
              <a:rPr lang="ru-RU" sz="1800" b="1" smtClean="0">
                <a:solidFill>
                  <a:srgbClr val="FF0000"/>
                </a:solidFill>
              </a:rPr>
              <a:t>Теоретическая  - демонстрация методики.</a:t>
            </a:r>
          </a:p>
          <a:p>
            <a:pPr>
              <a:buFont typeface="Arial" charset="0"/>
              <a:buNone/>
            </a:pPr>
            <a:r>
              <a:rPr lang="ru-RU" sz="1800" b="1" smtClean="0">
                <a:solidFill>
                  <a:srgbClr val="7030A0"/>
                </a:solidFill>
              </a:rPr>
              <a:t>«Алгоритм создания экологической сказки»</a:t>
            </a:r>
          </a:p>
          <a:p>
            <a:pPr>
              <a:buFont typeface="Arial" charset="0"/>
              <a:buNone/>
            </a:pPr>
            <a:r>
              <a:rPr lang="ru-RU" sz="2000" b="1" u="sng" smtClean="0">
                <a:solidFill>
                  <a:srgbClr val="C00000"/>
                </a:solidFill>
              </a:rPr>
              <a:t>Часть 2 </a:t>
            </a:r>
          </a:p>
          <a:p>
            <a:pPr>
              <a:buFont typeface="Arial" charset="0"/>
              <a:buNone/>
            </a:pPr>
            <a:r>
              <a:rPr lang="ru-RU" sz="1800" b="1" smtClean="0">
                <a:solidFill>
                  <a:srgbClr val="FF0000"/>
                </a:solidFill>
              </a:rPr>
              <a:t>Практическая    Мотивация «Горе – художник».</a:t>
            </a:r>
            <a:r>
              <a:rPr lang="ru-RU" sz="1800" b="1" smtClean="0">
                <a:solidFill>
                  <a:srgbClr val="7030A0"/>
                </a:solidFill>
              </a:rPr>
              <a:t>   Деление на компании.</a:t>
            </a:r>
            <a:endParaRPr lang="ru-RU" sz="1800" b="1" smtClean="0">
              <a:solidFill>
                <a:srgbClr val="FF0000"/>
              </a:solidFill>
            </a:endParaRPr>
          </a:p>
          <a:p>
            <a:pPr>
              <a:buFont typeface="Arial" charset="0"/>
              <a:buNone/>
            </a:pPr>
            <a:r>
              <a:rPr lang="ru-RU" sz="1800" b="1" smtClean="0">
                <a:solidFill>
                  <a:srgbClr val="7030A0"/>
                </a:solidFill>
              </a:rPr>
              <a:t>Задание 1          Исправь ошибку в картине «Путаница времён года» </a:t>
            </a:r>
          </a:p>
          <a:p>
            <a:pPr>
              <a:buFont typeface="Arial" charset="0"/>
              <a:buNone/>
            </a:pPr>
            <a:r>
              <a:rPr lang="ru-RU" sz="1800" b="1" smtClean="0">
                <a:solidFill>
                  <a:srgbClr val="7030A0"/>
                </a:solidFill>
              </a:rPr>
              <a:t>Задание 2          Старая сказка  на новый лад «Новые приключения Колобка»  –                  </a:t>
            </a:r>
          </a:p>
          <a:p>
            <a:pPr>
              <a:buFont typeface="Arial" charset="0"/>
              <a:buNone/>
            </a:pPr>
            <a:r>
              <a:rPr lang="ru-RU" sz="1800" b="1" smtClean="0">
                <a:solidFill>
                  <a:srgbClr val="7030A0"/>
                </a:solidFill>
              </a:rPr>
              <a:t>                            сочинение в компаниях  диалогов между колобком и новыми </a:t>
            </a:r>
          </a:p>
          <a:p>
            <a:pPr>
              <a:buFont typeface="Arial" charset="0"/>
              <a:buNone/>
            </a:pPr>
            <a:r>
              <a:rPr lang="ru-RU" sz="1800" b="1" smtClean="0">
                <a:solidFill>
                  <a:srgbClr val="7030A0"/>
                </a:solidFill>
              </a:rPr>
              <a:t>                            персонажами сказки (ёж, червяк и лягушка),  драматизации                      </a:t>
            </a:r>
          </a:p>
          <a:p>
            <a:pPr>
              <a:buFont typeface="Arial" charset="0"/>
              <a:buNone/>
            </a:pPr>
            <a:r>
              <a:rPr lang="ru-RU" sz="1800" b="1" smtClean="0">
                <a:solidFill>
                  <a:srgbClr val="7030A0"/>
                </a:solidFill>
              </a:rPr>
              <a:t>                            сказочных диалогов.</a:t>
            </a:r>
          </a:p>
          <a:p>
            <a:pPr>
              <a:buFont typeface="Arial" charset="0"/>
              <a:buNone/>
            </a:pPr>
            <a:r>
              <a:rPr lang="ru-RU" sz="1800" b="1" smtClean="0">
                <a:solidFill>
                  <a:srgbClr val="7030A0"/>
                </a:solidFill>
              </a:rPr>
              <a:t>Задание 3        «Выполни желание». Золотая рыбка находится в разных ситуациях</a:t>
            </a:r>
          </a:p>
          <a:p>
            <a:pPr>
              <a:buFont typeface="Arial" charset="0"/>
              <a:buNone/>
            </a:pPr>
            <a:r>
              <a:rPr lang="ru-RU" sz="1800" b="1" smtClean="0">
                <a:solidFill>
                  <a:srgbClr val="7030A0"/>
                </a:solidFill>
              </a:rPr>
              <a:t>                                «Аквариум», «Грязная река», «Городской фонтан».</a:t>
            </a:r>
          </a:p>
          <a:p>
            <a:pPr>
              <a:buFont typeface="Arial" charset="0"/>
              <a:buNone/>
            </a:pPr>
            <a:r>
              <a:rPr lang="ru-RU" sz="2000" b="1" u="sng" smtClean="0">
                <a:solidFill>
                  <a:srgbClr val="C00000"/>
                </a:solidFill>
              </a:rPr>
              <a:t>Часть 3         </a:t>
            </a:r>
          </a:p>
          <a:p>
            <a:pPr>
              <a:buFont typeface="Arial" charset="0"/>
              <a:buNone/>
            </a:pPr>
            <a:r>
              <a:rPr lang="ru-RU" sz="1800" b="1" smtClean="0">
                <a:solidFill>
                  <a:srgbClr val="7030A0"/>
                </a:solidFill>
              </a:rPr>
              <a:t>                              Изготовление творческого продукта – экологической книжки из     </a:t>
            </a:r>
          </a:p>
          <a:p>
            <a:pPr>
              <a:buFont typeface="Arial" charset="0"/>
              <a:buNone/>
            </a:pPr>
            <a:r>
              <a:rPr lang="ru-RU" sz="1800" b="1" smtClean="0">
                <a:solidFill>
                  <a:srgbClr val="7030A0"/>
                </a:solidFill>
              </a:rPr>
              <a:t>                             рисунков «Что услышал дядюшка АУ» (дерево, ручей и солнышко).</a:t>
            </a:r>
          </a:p>
          <a:p>
            <a:pPr>
              <a:buFont typeface="Arial" charset="0"/>
              <a:buNone/>
            </a:pPr>
            <a:r>
              <a:rPr lang="ru-RU" sz="2000" b="1" u="sng" smtClean="0">
                <a:solidFill>
                  <a:srgbClr val="C00000"/>
                </a:solidFill>
              </a:rPr>
              <a:t>Часть 4 </a:t>
            </a:r>
          </a:p>
          <a:p>
            <a:pPr>
              <a:buFont typeface="Arial" charset="0"/>
              <a:buNone/>
            </a:pPr>
            <a:r>
              <a:rPr lang="ru-RU" sz="1800" b="1" smtClean="0">
                <a:solidFill>
                  <a:srgbClr val="7030A0"/>
                </a:solidFill>
              </a:rPr>
              <a:t>                             Обратная связь  «Веточка пожеланий»</a:t>
            </a:r>
          </a:p>
          <a:p>
            <a:pPr>
              <a:buFont typeface="Arial" charset="0"/>
              <a:buNone/>
            </a:pPr>
            <a:r>
              <a:rPr lang="ru-RU" sz="1800" b="1" smtClean="0">
                <a:solidFill>
                  <a:srgbClr val="7030A0"/>
                </a:solidFill>
              </a:rPr>
              <a:t>        </a:t>
            </a:r>
          </a:p>
          <a:p>
            <a:pPr>
              <a:buFont typeface="Arial" charset="0"/>
              <a:buNone/>
            </a:pPr>
            <a:r>
              <a:rPr lang="ru-RU" sz="1800" b="1" smtClean="0">
                <a:solidFill>
                  <a:srgbClr val="7030A0"/>
                </a:solidFill>
              </a:rPr>
              <a:t>                             </a:t>
            </a:r>
          </a:p>
          <a:p>
            <a:pPr>
              <a:buFont typeface="Arial" charset="0"/>
              <a:buNone/>
            </a:pPr>
            <a:endParaRPr lang="ru-RU" sz="1800" b="1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endParaRPr lang="ru-RU" sz="1800" b="1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endParaRPr lang="ru-RU" sz="1800" b="1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endParaRPr lang="ru-RU" sz="1800" b="1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endParaRPr lang="ru-RU" sz="1800" b="1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endParaRPr lang="ru-RU" sz="1800" b="1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endParaRPr lang="ru-RU" sz="1800" b="1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endParaRPr lang="ru-RU" sz="1800" b="1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endParaRPr lang="ru-RU" sz="1800" b="1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endParaRPr lang="ru-RU" sz="1800" b="1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endParaRPr lang="ru-RU" sz="1800" b="1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endParaRPr lang="ru-RU" sz="1800" b="1" smtClean="0">
              <a:solidFill>
                <a:srgbClr val="7030A0"/>
              </a:solidFill>
            </a:endParaRPr>
          </a:p>
          <a:p>
            <a:pPr>
              <a:buFont typeface="Arial" charset="0"/>
              <a:buNone/>
            </a:pPr>
            <a:r>
              <a:rPr lang="ru-RU" sz="1800" b="1" smtClean="0">
                <a:solidFill>
                  <a:srgbClr val="7030A0"/>
                </a:solidFill>
              </a:rPr>
              <a:t>Презентация продукта, рефлексия</a:t>
            </a:r>
          </a:p>
        </p:txBody>
      </p:sp>
      <p:pic>
        <p:nvPicPr>
          <p:cNvPr id="16388" name="Picture 4" descr="C:\Documents and Settings\1\Рабочий стол\Социально К. развитие\радуг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29438" y="285750"/>
            <a:ext cx="192881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 rot="684759">
            <a:off x="3459163" y="847725"/>
            <a:ext cx="3733800" cy="2127250"/>
          </a:xfrm>
        </p:spPr>
        <p:txBody>
          <a:bodyPr/>
          <a:lstStyle/>
          <a:p>
            <a:r>
              <a:rPr lang="ru-RU" sz="3600" b="1" smtClean="0">
                <a:solidFill>
                  <a:srgbClr val="C00000"/>
                </a:solidFill>
                <a:latin typeface="Bookman Old Style" pitchFamily="18" charset="0"/>
              </a:rPr>
              <a:t>Нашей сказке здесь конец, кто пришёл к нам – молодец!</a:t>
            </a:r>
          </a:p>
        </p:txBody>
      </p:sp>
      <p:pic>
        <p:nvPicPr>
          <p:cNvPr id="17411" name="Picture 3" descr="C:\Documents and Settings\Admin\Рабочий стол\gkk-fbjiq-n-oeb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0" y="3643313"/>
            <a:ext cx="6572250" cy="3014662"/>
          </a:xfrm>
          <a:noFill/>
        </p:spPr>
      </p:pic>
      <p:pic>
        <p:nvPicPr>
          <p:cNvPr id="17412" name="Picture 2" descr="C:\Documents and Settings\1\Рабочий стол\эхо.web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14313"/>
            <a:ext cx="2928938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 descr="C:\Documents and Settings\1\Рабочий стол\сердце 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63" y="214313"/>
            <a:ext cx="1571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5929312" cy="642938"/>
          </a:xfrm>
        </p:spPr>
        <p:txBody>
          <a:bodyPr/>
          <a:lstStyle/>
          <a:p>
            <a:pPr eaLnBrk="1" hangingPunct="1"/>
            <a:r>
              <a:rPr lang="ru-RU" sz="3600" b="1" u="sng" smtClean="0">
                <a:solidFill>
                  <a:srgbClr val="C00000"/>
                </a:solidFill>
              </a:rPr>
              <a:t>Цель  и задачи проведения </a:t>
            </a:r>
            <a:br>
              <a:rPr lang="ru-RU" sz="3600" b="1" u="sng" smtClean="0">
                <a:solidFill>
                  <a:srgbClr val="C00000"/>
                </a:solidFill>
              </a:rPr>
            </a:br>
            <a:r>
              <a:rPr lang="ru-RU" sz="3600" b="1" u="sng" smtClean="0">
                <a:solidFill>
                  <a:srgbClr val="C00000"/>
                </a:solidFill>
              </a:rPr>
              <a:t>мастер класса. 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85750" y="1000125"/>
            <a:ext cx="8643938" cy="5857875"/>
          </a:xfrm>
        </p:spPr>
        <p:txBody>
          <a:bodyPr/>
          <a:lstStyle/>
          <a:p>
            <a:pPr algn="just" eaLnBrk="1" hangingPunct="1">
              <a:buFont typeface="Wingdings" pitchFamily="2" charset="2"/>
              <a:buChar char="v"/>
            </a:pPr>
            <a:r>
              <a:rPr lang="ru-RU" sz="2400" b="1" smtClean="0">
                <a:solidFill>
                  <a:srgbClr val="7030A0"/>
                </a:solidFill>
              </a:rPr>
              <a:t>Познакомить педагогов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400" b="1" smtClean="0">
                <a:solidFill>
                  <a:srgbClr val="7030A0"/>
                </a:solidFill>
              </a:rPr>
              <a:t>с методикой создания</a:t>
            </a:r>
          </a:p>
          <a:p>
            <a:pPr algn="just" eaLnBrk="1" hangingPunct="1">
              <a:buFont typeface="Arial" charset="0"/>
              <a:buNone/>
            </a:pPr>
            <a:r>
              <a:rPr lang="ru-RU" sz="2400" b="1" smtClean="0">
                <a:solidFill>
                  <a:srgbClr val="7030A0"/>
                </a:solidFill>
              </a:rPr>
              <a:t> «Экологической сказки». </a:t>
            </a:r>
          </a:p>
          <a:p>
            <a:pPr algn="just" eaLnBrk="1" hangingPunct="1">
              <a:buFont typeface="Wingdings" pitchFamily="2" charset="2"/>
              <a:buChar char="v"/>
            </a:pPr>
            <a:r>
              <a:rPr lang="ru-RU" sz="2400" b="1" smtClean="0">
                <a:solidFill>
                  <a:srgbClr val="7030A0"/>
                </a:solidFill>
              </a:rPr>
              <a:t>Освоить новые способы  и приёмы педагогической деятельности с детьми</a:t>
            </a:r>
          </a:p>
          <a:p>
            <a:pPr algn="just" eaLnBrk="1" hangingPunct="1">
              <a:buFont typeface="Arial" charset="0"/>
              <a:buNone/>
            </a:pPr>
            <a:r>
              <a:rPr lang="ru-RU" sz="2400" b="1" smtClean="0">
                <a:solidFill>
                  <a:srgbClr val="7030A0"/>
                </a:solidFill>
              </a:rPr>
              <a:t>(речевые, творческие, логические).</a:t>
            </a:r>
          </a:p>
          <a:p>
            <a:pPr algn="just" eaLnBrk="1" hangingPunct="1">
              <a:buFont typeface="Wingdings" pitchFamily="2" charset="2"/>
              <a:buChar char="v"/>
            </a:pPr>
            <a:r>
              <a:rPr lang="ru-RU" sz="2400" b="1" smtClean="0">
                <a:solidFill>
                  <a:srgbClr val="7030A0"/>
                </a:solidFill>
              </a:rPr>
              <a:t>Применить в работе интеграцию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400" b="1" smtClean="0">
                <a:solidFill>
                  <a:srgbClr val="7030A0"/>
                </a:solidFill>
              </a:rPr>
              <a:t>познавательной, коммуникативной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400" b="1" smtClean="0">
                <a:solidFill>
                  <a:srgbClr val="7030A0"/>
                </a:solidFill>
              </a:rPr>
              <a:t>и  продуктивной  деятельности.</a:t>
            </a:r>
          </a:p>
          <a:p>
            <a:pPr algn="just" eaLnBrk="1" hangingPunct="1">
              <a:buFont typeface="Wingdings" pitchFamily="2" charset="2"/>
              <a:buChar char="v"/>
            </a:pPr>
            <a:endParaRPr lang="ru-RU" sz="2400" b="1" smtClean="0">
              <a:solidFill>
                <a:srgbClr val="7030A0"/>
              </a:solidFill>
            </a:endParaRPr>
          </a:p>
          <a:p>
            <a:pPr algn="just" eaLnBrk="1" hangingPunct="1">
              <a:buFont typeface="Wingdings" pitchFamily="2" charset="2"/>
              <a:buChar char="v"/>
            </a:pPr>
            <a:r>
              <a:rPr lang="ru-RU" sz="2400" b="1" smtClean="0">
                <a:solidFill>
                  <a:srgbClr val="7030A0"/>
                </a:solidFill>
              </a:rPr>
              <a:t>Создать собственный продукт  в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400" b="1" smtClean="0">
                <a:solidFill>
                  <a:srgbClr val="7030A0"/>
                </a:solidFill>
              </a:rPr>
              <a:t>виде экологической  книжки</a:t>
            </a:r>
          </a:p>
          <a:p>
            <a:pPr algn="just" eaLnBrk="1" hangingPunct="1">
              <a:buFont typeface="Arial" charset="0"/>
              <a:buNone/>
            </a:pPr>
            <a:r>
              <a:rPr lang="ru-RU" sz="2400" b="1" smtClean="0">
                <a:solidFill>
                  <a:srgbClr val="7030A0"/>
                </a:solidFill>
              </a:rPr>
              <a:t>«Что  услышал Дядюшка АУ». </a:t>
            </a:r>
          </a:p>
        </p:txBody>
      </p:sp>
      <p:pic>
        <p:nvPicPr>
          <p:cNvPr id="3076" name="Picture 4" descr="C:\Documents and Settings\1\Рабочий стол\Социально К. развитие\радуг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63" y="2857500"/>
            <a:ext cx="27146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2" descr="C:\Documents and Settings\1\Рабочий стол\эхо.webp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00" y="4857750"/>
            <a:ext cx="2643188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3" descr="C:\Documents and Settings\1\Рабочий стол\шьук4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571500"/>
            <a:ext cx="25717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714500" y="214313"/>
            <a:ext cx="4572000" cy="500062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Проблематика</a:t>
            </a:r>
          </a:p>
        </p:txBody>
      </p:sp>
      <p:pic>
        <p:nvPicPr>
          <p:cNvPr id="4099" name="Picture 6" descr="C:\Documents and Settings\1\Рабочий стол\картинки к сказке\пенёк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2875" y="214313"/>
            <a:ext cx="2071688" cy="2357437"/>
          </a:xfrm>
          <a:noFill/>
        </p:spPr>
      </p:pic>
      <p:sp>
        <p:nvSpPr>
          <p:cNvPr id="4100" name="AutoShape 5" descr="C:\Documents and Settings\1\%D0%A0%D0%B0%D0%B1%D0%BE%D1%87%D0%B8%D0%B9 %D1%81%D1%82%D0%BE%D0%BB\%D0%BA%D0%B0%D1%80%D1%82%D0%B8%D0%BD%D0%BA%D0%B8 %D0%BA %D1%81%D0%BA%D0%B0%D0%B7%D0%BA%D0%B5\%D1%80%D0%BE%D0%BC%D0%B0%D1%88%D0%BA%D0%B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1" name="AutoShape 7" descr="C:\Documents and Settings\1\%D0%A0%D0%B0%D0%B1%D0%BE%D1%87%D0%B8%D0%B9 %D1%81%D1%82%D0%BE%D0%BB\%D0%BA%D0%B0%D1%80%D1%82%D0%B8%D0%BD%D0%BA%D0%B8 %D0%BA %D1%81%D0%BA%D0%B0%D0%B7%D0%BA%D0%B5\%D1%80%D0%BE%D0%BC%D0%B0%D1%88%D0%BA%D0%B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102" name="Picture 8" descr="C:\Documents and Settings\1\Рабочий стол\картинки к сказке\ромашки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4500563"/>
            <a:ext cx="26479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357438" y="785813"/>
            <a:ext cx="3857625" cy="16319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70C0"/>
                </a:solidFill>
                <a:latin typeface="+mj-lt"/>
              </a:rPr>
              <a:t>В настоящее время проблемы экологического воспитания вышли на первый план, и им уделяют все большее  внимания.</a:t>
            </a:r>
          </a:p>
        </p:txBody>
      </p:sp>
      <p:sp>
        <p:nvSpPr>
          <p:cNvPr id="4104" name="Rectangle 7"/>
          <p:cNvSpPr>
            <a:spLocks noChangeArrowheads="1"/>
          </p:cNvSpPr>
          <p:nvPr/>
        </p:nvSpPr>
        <p:spPr bwMode="auto">
          <a:xfrm>
            <a:off x="642938" y="2428875"/>
            <a:ext cx="7643812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400" b="1" u="sng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Экологическое состояние нашей планеты и тенденция к его ухудшению требуют от людей понимания сложившейся ситуации и осознанного к ней отношения. Экологические проблемы являются всеобщими проблемами населения Земли. </a:t>
            </a:r>
            <a:endParaRPr lang="ru-RU" sz="2400" b="1" u="sng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8" y="4357688"/>
            <a:ext cx="5500687" cy="22463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70C0"/>
                </a:solidFill>
                <a:latin typeface="+mj-lt"/>
              </a:rPr>
              <a:t>Одной из основных предпосылок возникновения экологического кризиса является сам человек, его деятельность в природе, часто безграмотная, неправильная с экологической точки зрения, расточительная, ведущая к нарушению экологического равновесия.</a:t>
            </a:r>
          </a:p>
        </p:txBody>
      </p:sp>
      <p:pic>
        <p:nvPicPr>
          <p:cNvPr id="4106" name="Picture 2" descr="C:\Documents and Settings\1\Рабочий стол\вода - руки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00" y="142875"/>
            <a:ext cx="2671763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714875" y="4857750"/>
            <a:ext cx="4214813" cy="1785938"/>
          </a:xfrm>
        </p:spPr>
        <p:txBody>
          <a:bodyPr/>
          <a:lstStyle/>
          <a:p>
            <a:r>
              <a:rPr lang="ru-RU" sz="1800" b="1" smtClean="0">
                <a:solidFill>
                  <a:srgbClr val="7030A0"/>
                </a:solidFill>
              </a:rPr>
              <a:t>В основе  нашей работы с детьми следующие методики: </a:t>
            </a:r>
            <a:br>
              <a:rPr lang="ru-RU" sz="1800" b="1" smtClean="0">
                <a:solidFill>
                  <a:srgbClr val="7030A0"/>
                </a:solidFill>
              </a:rPr>
            </a:br>
            <a:r>
              <a:rPr lang="ru-RU" sz="1800" b="1" smtClean="0">
                <a:solidFill>
                  <a:srgbClr val="7030A0"/>
                </a:solidFill>
              </a:rPr>
              <a:t>Н.А. Рыжова    «Экологические рассказы, сказки и праздники»</a:t>
            </a:r>
            <a:br>
              <a:rPr lang="ru-RU" sz="1800" b="1" smtClean="0">
                <a:solidFill>
                  <a:srgbClr val="7030A0"/>
                </a:solidFill>
              </a:rPr>
            </a:br>
            <a:r>
              <a:rPr lang="ru-RU" sz="1800" b="1" smtClean="0">
                <a:solidFill>
                  <a:srgbClr val="7030A0"/>
                </a:solidFill>
              </a:rPr>
              <a:t>Т.А.Фадеева «Экологическая сказка»</a:t>
            </a:r>
            <a:br>
              <a:rPr lang="ru-RU" sz="1800" b="1" smtClean="0">
                <a:solidFill>
                  <a:srgbClr val="7030A0"/>
                </a:solidFill>
              </a:rPr>
            </a:br>
            <a:r>
              <a:rPr lang="ru-RU" sz="1800" b="1" smtClean="0">
                <a:solidFill>
                  <a:srgbClr val="7030A0"/>
                </a:solidFill>
              </a:rPr>
              <a:t>В.В.Смирнова «Тропинка в природу»</a:t>
            </a:r>
            <a:br>
              <a:rPr lang="ru-RU" sz="1800" b="1" smtClean="0">
                <a:solidFill>
                  <a:srgbClr val="7030A0"/>
                </a:solidFill>
              </a:rPr>
            </a:br>
            <a:r>
              <a:rPr lang="ru-RU" sz="1800" b="1" smtClean="0">
                <a:solidFill>
                  <a:srgbClr val="7030A0"/>
                </a:solidFill>
              </a:rPr>
              <a:t/>
            </a:r>
            <a:br>
              <a:rPr lang="ru-RU" sz="1800" b="1" smtClean="0">
                <a:solidFill>
                  <a:srgbClr val="7030A0"/>
                </a:solidFill>
              </a:rPr>
            </a:br>
            <a:endParaRPr lang="ru-RU" sz="1800" b="1" smtClean="0">
              <a:solidFill>
                <a:srgbClr val="7030A0"/>
              </a:solidFill>
            </a:endParaRP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3143250" y="142875"/>
            <a:ext cx="5857875" cy="150018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1800" b="1" smtClean="0">
                <a:solidFill>
                  <a:srgbClr val="7030A0"/>
                </a:solidFill>
              </a:rPr>
              <a:t>Такой опыт общения с природой приобретается с детства, потому что маленького </a:t>
            </a:r>
          </a:p>
          <a:p>
            <a:pPr algn="ctr">
              <a:buFont typeface="Arial" charset="0"/>
              <a:buNone/>
            </a:pPr>
            <a:r>
              <a:rPr lang="ru-RU" sz="1800" b="1" smtClean="0">
                <a:solidFill>
                  <a:srgbClr val="7030A0"/>
                </a:solidFill>
              </a:rPr>
              <a:t>ребенка интересует все.</a:t>
            </a:r>
          </a:p>
          <a:p>
            <a:pPr algn="ctr">
              <a:buFont typeface="Arial" charset="0"/>
              <a:buNone/>
            </a:pPr>
            <a:r>
              <a:rPr lang="ru-RU" sz="1800" b="1" smtClean="0">
                <a:solidFill>
                  <a:srgbClr val="7030A0"/>
                </a:solidFill>
              </a:rPr>
              <a:t> Он смотрит, слушает, трогает и таким образом познает окружающую среду. </a:t>
            </a: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2428875" y="1571625"/>
            <a:ext cx="671512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C00000"/>
                </a:solidFill>
              </a:rPr>
              <a:t>Экологическая сказка это и </a:t>
            </a:r>
          </a:p>
          <a:p>
            <a:pPr algn="ctr"/>
            <a:r>
              <a:rPr lang="ru-RU" b="1">
                <a:solidFill>
                  <a:srgbClr val="C00000"/>
                </a:solidFill>
              </a:rPr>
              <a:t>форма организации деятельности детей</a:t>
            </a:r>
          </a:p>
          <a:p>
            <a:pPr algn="ctr"/>
            <a:r>
              <a:rPr lang="ru-RU" b="1">
                <a:solidFill>
                  <a:srgbClr val="C00000"/>
                </a:solidFill>
              </a:rPr>
              <a:t>и  способ мотивации  познавательной, речевой и творческой активности,</a:t>
            </a:r>
          </a:p>
          <a:p>
            <a:pPr algn="ctr"/>
            <a:r>
              <a:rPr lang="ru-RU" b="1">
                <a:solidFill>
                  <a:srgbClr val="C00000"/>
                </a:solidFill>
              </a:rPr>
              <a:t>и метод познания окружающего мира.</a:t>
            </a:r>
          </a:p>
          <a:p>
            <a:pPr algn="ctr"/>
            <a:r>
              <a:rPr lang="ru-RU" b="1">
                <a:solidFill>
                  <a:srgbClr val="C00000"/>
                </a:solidFill>
              </a:rPr>
              <a:t> Экологическая сказка встраивается в  процесс целенаправленного влияния на личность ребенка в целях накопления позитивного опыта взаимодействия с окружающим миром, освоения принятой обществом системы экологических ценностей, овладения правилами осознанного поведения в природе. </a:t>
            </a:r>
          </a:p>
        </p:txBody>
      </p:sp>
      <p:pic>
        <p:nvPicPr>
          <p:cNvPr id="5125" name="Picture 2" descr="C:\Documents and Settings\1\Рабочий стол\Методическая работа 14-16\Учатие ШНВ РМО\РМО Истоки 13 - 14  - 15-16\Конференция Истоки - 15 лет\ФОТО И КАРТИНКИ ДЛЯ ПРЕЗ\дети\глобус и ребёнок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42875"/>
            <a:ext cx="2643187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4" descr="C:\Documents and Settings\1\Рабочий стол\Методическая работа 14-16\Учатие ШНВ РМО\РМО Истоки 13 - 14  - 15-16\Конференция Истоки - 15 лет\ФОТО И КАРТИНКИ ДЛЯ ПРЕЗ\дети\еи57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4643438"/>
            <a:ext cx="4286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313" y="2214563"/>
            <a:ext cx="2643187" cy="10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</a:rPr>
              <a:t>«Земля наш общий дом,</a:t>
            </a:r>
          </a:p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</a:rPr>
              <a:t>сбережём природу в нём»</a:t>
            </a:r>
          </a:p>
        </p:txBody>
      </p:sp>
      <p:pic>
        <p:nvPicPr>
          <p:cNvPr id="5128" name="Picture 11" descr="C:\Documents and Settings\1\Рабочий стол\МК Грязева, Цыганкова\картинки к сказке\кукушка 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38" y="5286375"/>
            <a:ext cx="100012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715375" cy="571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Создание экологической  сказки.</a:t>
            </a:r>
          </a:p>
        </p:txBody>
      </p:sp>
      <p:pic>
        <p:nvPicPr>
          <p:cNvPr id="6147" name="Picture 2" descr="C:\Documents and Settings\1\Рабочий стол\цветы и солнце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571625"/>
            <a:ext cx="328612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285750" y="428625"/>
            <a:ext cx="5429250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ru-RU" sz="2400" b="1" u="sng" dirty="0">
                <a:solidFill>
                  <a:srgbClr val="7030A0"/>
                </a:solidFill>
                <a:latin typeface="+mn-lt"/>
              </a:rPr>
              <a:t>Этапы работы над ЭС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ru-RU" sz="2400" b="1" dirty="0">
                <a:solidFill>
                  <a:srgbClr val="7030A0"/>
                </a:solidFill>
                <a:latin typeface="+mn-lt"/>
              </a:rPr>
              <a:t>1.Выбор  главного персонажа ЭС, определение его характера, мотивов и цели поступков.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ru-RU" sz="2400" b="1" dirty="0">
                <a:solidFill>
                  <a:srgbClr val="7030A0"/>
                </a:solidFill>
                <a:latin typeface="+mn-lt"/>
              </a:rPr>
              <a:t>2. Определение предлагаемых обстоятельств, (экологической ситуации)  выбор объектов взаимодействие (одушевлённых – неодушевлённых).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ru-RU" sz="2400" b="1" dirty="0">
                <a:solidFill>
                  <a:srgbClr val="7030A0"/>
                </a:solidFill>
                <a:latin typeface="+mn-lt"/>
              </a:rPr>
              <a:t>3. Описание (рассказ)  действий главного  героя, его диалогов с другими персонажами.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ru-RU" sz="2400" b="1" dirty="0">
                <a:solidFill>
                  <a:srgbClr val="7030A0"/>
                </a:solidFill>
                <a:latin typeface="+mn-lt"/>
              </a:rPr>
              <a:t>4. Подведение итогов, определение жизненных правил (экологических ценностей).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ru-RU" sz="2400" b="1" dirty="0">
                <a:solidFill>
                  <a:srgbClr val="7030A0"/>
                </a:solidFill>
                <a:latin typeface="+mn-lt"/>
              </a:rPr>
              <a:t>5. Изготовление творческого продукта.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ru-RU" sz="2400" b="1" dirty="0">
              <a:solidFill>
                <a:srgbClr val="7030A0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ru-RU" sz="20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ru-RU" sz="20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ru-RU" sz="20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ru-RU" sz="2800" b="1" u="sng" dirty="0">
              <a:solidFill>
                <a:srgbClr val="7030A0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ru-RU" sz="2800" b="1" u="sng" dirty="0">
              <a:solidFill>
                <a:srgbClr val="7030A0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ru-RU" sz="2800" b="1" u="sng" dirty="0">
              <a:solidFill>
                <a:srgbClr val="7030A0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ru-RU" sz="2800" b="1" u="sng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6149" name="Picture 6" descr="C:\Documents and Settings\1\Рабочий стол\картинки к сказке\кукушка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500688" y="714375"/>
            <a:ext cx="2428875" cy="928688"/>
          </a:xfrm>
          <a:noFill/>
        </p:spPr>
      </p:pic>
      <p:pic>
        <p:nvPicPr>
          <p:cNvPr id="6150" name="Picture 7" descr="C:\Documents and Settings\1\Рабочий стол\картинки к сказке\миша пляшет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688" y="3643313"/>
            <a:ext cx="20002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C:\Documents and Settings\1\Рабочий стол\Методическая работа 14-16\Учатие ШНВ РМО\РМО Истоки 13 - 14  - 15-16\Метод мер.12 - 13 - 14 РМО\Конспекты и фото  НОД 12 - 13\фото зантия\S83012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57188" y="214313"/>
            <a:ext cx="5678487" cy="4286250"/>
          </a:xfrm>
          <a:noFill/>
        </p:spPr>
      </p:pic>
      <p:pic>
        <p:nvPicPr>
          <p:cNvPr id="7171" name="Picture 2" descr="C:\Documents and Settings\1\Рабочий стол\Методическая работа 14-16\Учатие ШНВ РМО\РМО Истоки 13 - 14  - 15-16\Метод мер.12 - 13 - 14 РМО\Конспекты и фото  НОД 12 - 13\фото зантия\S830129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830891">
            <a:off x="5734050" y="396875"/>
            <a:ext cx="302418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2" descr="C:\Documents and Settings\1\Рабочий стол\Методическая работа 14-16\Учатие ШНВ РМО\РМО Истоки 13 - 14  - 15-16\Метод мер.12 - 13 - 14 РМО\Конспекты и фото  НОД 12 - 13\фото зантия\S830129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772035">
            <a:off x="5378450" y="2613025"/>
            <a:ext cx="3194050" cy="227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C:\Documents and Settings\1\Рабочий стол\Методическая работа 14-16\Учатие ШНВ РМО\РМО Истоки 13 - 14  - 15-16\Метод мер.12 - 13 - 14 РМО\Конспекты и фото  НОД 12 - 13\фото зантия\S830128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-1001126">
            <a:off x="349250" y="4406900"/>
            <a:ext cx="3109913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Заголовок 1"/>
          <p:cNvSpPr>
            <a:spLocks noGrp="1"/>
          </p:cNvSpPr>
          <p:nvPr>
            <p:ph type="title"/>
          </p:nvPr>
        </p:nvSpPr>
        <p:spPr>
          <a:xfrm>
            <a:off x="4786313" y="4572000"/>
            <a:ext cx="3857625" cy="2143125"/>
          </a:xfrm>
        </p:spPr>
        <p:txBody>
          <a:bodyPr/>
          <a:lstStyle/>
          <a:p>
            <a:r>
              <a:rPr lang="ru-RU" sz="2400" b="1" smtClean="0">
                <a:solidFill>
                  <a:srgbClr val="C00000"/>
                </a:solidFill>
              </a:rPr>
              <a:t>«Занимательные опыты, или сказка про то, как Шарик научился летать» </a:t>
            </a:r>
          </a:p>
        </p:txBody>
      </p:sp>
      <p:pic>
        <p:nvPicPr>
          <p:cNvPr id="7175" name="Picture 6" descr="C:\Documents and Settings\1\Рабочий стол\еи91-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63" y="4643438"/>
            <a:ext cx="171450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6072188" y="2786063"/>
            <a:ext cx="2928937" cy="3286125"/>
          </a:xfrm>
        </p:spPr>
        <p:txBody>
          <a:bodyPr/>
          <a:lstStyle/>
          <a:p>
            <a:r>
              <a:rPr lang="ru-RU" sz="2400" smtClean="0">
                <a:solidFill>
                  <a:srgbClr val="0070C0"/>
                </a:solidFill>
              </a:rPr>
              <a:t>Как мы придумывали новую сказку про золотую рыбку и все  вместе  мастерили  «Рыбку свей мечты</a:t>
            </a:r>
            <a:r>
              <a:rPr lang="ru-RU" sz="2000" smtClean="0">
                <a:solidFill>
                  <a:srgbClr val="0070C0"/>
                </a:solidFill>
              </a:rPr>
              <a:t>»</a:t>
            </a:r>
            <a:br>
              <a:rPr lang="ru-RU" sz="2000" smtClean="0">
                <a:solidFill>
                  <a:srgbClr val="0070C0"/>
                </a:solidFill>
              </a:rPr>
            </a:br>
            <a:endParaRPr lang="ru-RU" sz="2000" smtClean="0">
              <a:solidFill>
                <a:srgbClr val="0070C0"/>
              </a:solidFill>
            </a:endParaRPr>
          </a:p>
        </p:txBody>
      </p:sp>
      <p:pic>
        <p:nvPicPr>
          <p:cNvPr id="8195" name="Picture 2" descr="C:\Documents and Settings\1\Рабочий стол\Росточек\IMG_11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14313" y="214313"/>
            <a:ext cx="5572125" cy="3643312"/>
          </a:xfrm>
        </p:spPr>
      </p:pic>
      <p:pic>
        <p:nvPicPr>
          <p:cNvPr id="8196" name="Picture 2" descr="C:\Documents and Settings\1\Рабочий стол\Мастер - класс 2014\Сказки Пушкина\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4214813"/>
            <a:ext cx="2286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2" descr="C:\Documents and Settings\1\Рабочий стол\Мастер - класс 2014\Сказки Пушкина\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28938" y="4071938"/>
            <a:ext cx="3000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2" descr="C:\Documents and Settings\1\Рабочий стол\Мастер - класс 2014\Сказки Пушкина\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50" y="214313"/>
            <a:ext cx="271462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6357938" y="1143000"/>
            <a:ext cx="2428875" cy="2928938"/>
          </a:xfrm>
        </p:spPr>
        <p:txBody>
          <a:bodyPr/>
          <a:lstStyle/>
          <a:p>
            <a:r>
              <a:rPr lang="ru-RU" sz="3200" smtClean="0">
                <a:solidFill>
                  <a:srgbClr val="C00000"/>
                </a:solidFill>
              </a:rPr>
              <a:t>«Мы рисуем и играем, нашу рыбку мы спасаем…»</a:t>
            </a:r>
          </a:p>
        </p:txBody>
      </p:sp>
      <p:pic>
        <p:nvPicPr>
          <p:cNvPr id="9219" name="Picture 2" descr="C:\Documents and Settings\1\Рабочий стол\Методическая работа 14-16\Учатие ШНВ РМО\РМО Истоки 13 - 14  - 15-16\Метод мер.12 - 13 - 14 РМО\Конспекты и фото  НОД 12 - 13\фото зантия\S83013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214438" y="3071813"/>
            <a:ext cx="5000625" cy="3311525"/>
          </a:xfrm>
          <a:noFill/>
        </p:spPr>
      </p:pic>
      <p:pic>
        <p:nvPicPr>
          <p:cNvPr id="9220" name="Picture 2" descr="C:\Documents and Settings\1\Рабочий стол\Методическая работа 14-16\Учатие ШНВ РМО\РМО Истоки 13 - 14  - 15-16\Метод мер.12 - 13 - 14 РМО\Конспекты и фото  НОД 12 - 13\фото зантия\S83013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8" y="285750"/>
            <a:ext cx="442912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2" descr="C:\Documents and Settings\1\Рабочий стол\i.00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4857750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1\Рабочий стол\Росточек\IMG_10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5" y="3500438"/>
            <a:ext cx="442912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C:\Documents and Settings\1\Рабочий стол\Росточек\IMG_106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-932388">
            <a:off x="474663" y="504825"/>
            <a:ext cx="3136900" cy="269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5" descr="C:\Documents and Settings\1\Рабочий стол\Росточек\IMG_107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-937047">
            <a:off x="319088" y="3394075"/>
            <a:ext cx="4230687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C:\Documents and Settings\1\Рабочий стол\Росточек\IMG_107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 cstate="screen"/>
          <a:srcRect/>
          <a:stretch>
            <a:fillRect/>
          </a:stretch>
        </p:blipFill>
        <p:spPr>
          <a:xfrm>
            <a:off x="5786438" y="428625"/>
            <a:ext cx="3143250" cy="2928938"/>
          </a:xfrm>
        </p:spPr>
      </p:pic>
      <p:sp>
        <p:nvSpPr>
          <p:cNvPr id="10246" name="Заголовок 7"/>
          <p:cNvSpPr>
            <a:spLocks noGrp="1"/>
          </p:cNvSpPr>
          <p:nvPr>
            <p:ph type="title"/>
          </p:nvPr>
        </p:nvSpPr>
        <p:spPr>
          <a:xfrm>
            <a:off x="3714750" y="285750"/>
            <a:ext cx="2071688" cy="1714500"/>
          </a:xfrm>
        </p:spPr>
        <p:txBody>
          <a:bodyPr/>
          <a:lstStyle/>
          <a:p>
            <a:pPr algn="ctr"/>
            <a:r>
              <a:rPr lang="ru-RU" sz="2400" smtClean="0">
                <a:solidFill>
                  <a:srgbClr val="C00000"/>
                </a:solidFill>
              </a:rPr>
              <a:t>Сказка «Спасение</a:t>
            </a:r>
            <a:br>
              <a:rPr lang="ru-RU" sz="2400" smtClean="0">
                <a:solidFill>
                  <a:srgbClr val="C00000"/>
                </a:solidFill>
              </a:rPr>
            </a:br>
            <a:r>
              <a:rPr lang="ru-RU" sz="2400" smtClean="0">
                <a:solidFill>
                  <a:srgbClr val="C00000"/>
                </a:solidFill>
              </a:rPr>
              <a:t>золотой рыбки»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817</Words>
  <Application>Microsoft Office PowerPoint</Application>
  <PresentationFormat>Экран (4:3)</PresentationFormat>
  <Paragraphs>110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Wingdings</vt:lpstr>
      <vt:lpstr>Times New Roman</vt:lpstr>
      <vt:lpstr>Comic Sans MS</vt:lpstr>
      <vt:lpstr>Book Antiqua</vt:lpstr>
      <vt:lpstr>Bookman Old Style</vt:lpstr>
      <vt:lpstr>Тема Office</vt:lpstr>
      <vt:lpstr>Слайд 1</vt:lpstr>
      <vt:lpstr>Цель  и задачи проведения  мастер класса. </vt:lpstr>
      <vt:lpstr>Проблематика</vt:lpstr>
      <vt:lpstr>В основе  нашей работы с детьми следующие методики:  Н.А. Рыжова    «Экологические рассказы, сказки и праздники» Т.А.Фадеева «Экологическая сказка» В.В.Смирнова «Тропинка в природу»  </vt:lpstr>
      <vt:lpstr>Создание экологической  сказки.</vt:lpstr>
      <vt:lpstr>«Занимательные опыты, или сказка про то, как Шарик научился летать» </vt:lpstr>
      <vt:lpstr>Как мы придумывали новую сказку про золотую рыбку и все  вместе  мастерили  «Рыбку свей мечты» </vt:lpstr>
      <vt:lpstr>«Мы рисуем и играем, нашу рыбку мы спасаем…»</vt:lpstr>
      <vt:lpstr>Сказка «Спасение золотой рыбки»</vt:lpstr>
      <vt:lpstr>«Фантазии много и ярких красок, чтобы придумывать новые сказки, где речка и луг, деревья, цветы и в новую сказку попали все мы»</vt:lpstr>
      <vt:lpstr>Слайд 11</vt:lpstr>
      <vt:lpstr>Перспективы  в развитии личности ребёнка</vt:lpstr>
      <vt:lpstr>Основные  приёмы  работы над экологической сказкой</vt:lpstr>
      <vt:lpstr>Условия проведения МК </vt:lpstr>
      <vt:lpstr>Структура мастер – класса.</vt:lpstr>
      <vt:lpstr>Нашей сказке здесь конец, кто пришёл к нам – молодец!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179</cp:revision>
  <dcterms:created xsi:type="dcterms:W3CDTF">2017-03-14T06:07:58Z</dcterms:created>
  <dcterms:modified xsi:type="dcterms:W3CDTF">2017-05-11T07:54:48Z</dcterms:modified>
</cp:coreProperties>
</file>