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sldIdLst>
    <p:sldId id="256" r:id="rId2"/>
    <p:sldId id="257" r:id="rId3"/>
    <p:sldId id="258" r:id="rId4"/>
    <p:sldId id="261" r:id="rId5"/>
    <p:sldId id="262" r:id="rId6"/>
    <p:sldId id="263" r:id="rId7"/>
    <p:sldId id="266" r:id="rId8"/>
    <p:sldId id="269" r:id="rId9"/>
    <p:sldId id="265"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B4C71EC6-210F-42DE-9C53-41977AD35B3D}" type="datetimeFigureOut">
              <a:rPr lang="ru-RU" smtClean="0"/>
              <a:t>11.05.2017</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11.05.2017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11.05.2017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Объект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B4C71EC6-210F-42DE-9C53-41977AD35B3D}" type="datetimeFigureOut">
              <a:rPr lang="ru-RU" smtClean="0"/>
              <a:t>11.05.2017</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B4C71EC6-210F-42DE-9C53-41977AD35B3D}" type="datetimeFigureOut">
              <a:rPr lang="ru-RU" smtClean="0"/>
              <a:t>11.05.2017</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B19B0651-EE4F-4900-A07F-96A6BFA9D0F0}" type="slidenum">
              <a:rPr lang="ru-RU" smtClean="0"/>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Объект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B4C71EC6-210F-42DE-9C53-41977AD35B3D}" type="datetimeFigureOut">
              <a:rPr lang="ru-RU" smtClean="0"/>
              <a:t>11.05.2017</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B4C71EC6-210F-42DE-9C53-41977AD35B3D}" type="datetimeFigureOut">
              <a:rPr lang="ru-RU" smtClean="0"/>
              <a:t>11.05.2017</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4C71EC6-210F-42DE-9C53-41977AD35B3D}" type="datetimeFigureOut">
              <a:rPr lang="ru-RU" smtClean="0"/>
              <a:t>11.05.2017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B4C71EC6-210F-42DE-9C53-41977AD35B3D}" type="datetimeFigureOut">
              <a:rPr lang="ru-RU" smtClean="0"/>
              <a:t>11.05.2017</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B4C71EC6-210F-42DE-9C53-41977AD35B3D}" type="datetimeFigureOut">
              <a:rPr lang="ru-RU" smtClean="0"/>
              <a:t>11.05.2017</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B4C71EC6-210F-42DE-9C53-41977AD35B3D}" type="datetimeFigureOut">
              <a:rPr lang="ru-RU" smtClean="0"/>
              <a:t>11.05.2017</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B4C71EC6-210F-42DE-9C53-41977AD35B3D}" type="datetimeFigureOut">
              <a:rPr lang="ru-RU" smtClean="0"/>
              <a:t>11.05.2017</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19B0651-EE4F-4900-A07F-96A6BFA9D0F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b="1" dirty="0">
                <a:latin typeface="Times New Roman" pitchFamily="18" charset="0"/>
                <a:cs typeface="Times New Roman" pitchFamily="18" charset="0"/>
              </a:rPr>
              <a:t>«Экспериментирование, как метод обучения»</a:t>
            </a:r>
          </a:p>
        </p:txBody>
      </p:sp>
      <p:sp>
        <p:nvSpPr>
          <p:cNvPr id="3" name="Подзаголовок 2"/>
          <p:cNvSpPr>
            <a:spLocks noGrp="1"/>
          </p:cNvSpPr>
          <p:nvPr>
            <p:ph type="subTitle" idx="1"/>
          </p:nvPr>
        </p:nvSpPr>
        <p:spPr/>
        <p:txBody>
          <a:bodyPr>
            <a:normAutofit lnSpcReduction="10000"/>
          </a:bodyPr>
          <a:lstStyle/>
          <a:p>
            <a:pPr algn="l"/>
            <a:r>
              <a:rPr lang="ru-RU" b="1" dirty="0" smtClean="0">
                <a:solidFill>
                  <a:schemeClr val="accent6">
                    <a:lumMod val="60000"/>
                    <a:lumOff val="40000"/>
                  </a:schemeClr>
                </a:solidFill>
              </a:rPr>
              <a:t>Воспитатель</a:t>
            </a:r>
            <a:r>
              <a:rPr lang="ru-RU" b="1" dirty="0">
                <a:solidFill>
                  <a:schemeClr val="accent6">
                    <a:lumMod val="60000"/>
                    <a:lumOff val="40000"/>
                  </a:schemeClr>
                </a:solidFill>
              </a:rPr>
              <a:t>:</a:t>
            </a:r>
            <a:endParaRPr lang="ru-RU" b="1" dirty="0" smtClean="0">
              <a:solidFill>
                <a:schemeClr val="accent6">
                  <a:lumMod val="60000"/>
                  <a:lumOff val="40000"/>
                </a:schemeClr>
              </a:solidFill>
            </a:endParaRPr>
          </a:p>
          <a:p>
            <a:pPr algn="l"/>
            <a:r>
              <a:rPr lang="ru-RU" b="1" dirty="0" smtClean="0">
                <a:solidFill>
                  <a:schemeClr val="accent6">
                    <a:lumMod val="60000"/>
                    <a:lumOff val="40000"/>
                  </a:schemeClr>
                </a:solidFill>
              </a:rPr>
              <a:t>Варламова </a:t>
            </a:r>
            <a:r>
              <a:rPr lang="ru-RU" b="1" dirty="0">
                <a:solidFill>
                  <a:schemeClr val="accent6">
                    <a:lumMod val="60000"/>
                    <a:lumOff val="40000"/>
                  </a:schemeClr>
                </a:solidFill>
              </a:rPr>
              <a:t>Надежда Викторовна,</a:t>
            </a:r>
          </a:p>
          <a:p>
            <a:r>
              <a:rPr lang="ru-RU" dirty="0"/>
              <a:t>Группа № 3.</a:t>
            </a:r>
          </a:p>
          <a:p>
            <a:r>
              <a:rPr lang="ru-RU" dirty="0"/>
              <a:t>2017 год</a:t>
            </a:r>
          </a:p>
          <a:p>
            <a:endParaRPr lang="ru-RU"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4581128"/>
            <a:ext cx="3193502" cy="1944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31636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Что такое эксперимент?</a:t>
            </a:r>
          </a:p>
        </p:txBody>
      </p:sp>
      <p:sp>
        <p:nvSpPr>
          <p:cNvPr id="3" name="Объект 2"/>
          <p:cNvSpPr>
            <a:spLocks noGrp="1"/>
          </p:cNvSpPr>
          <p:nvPr>
            <p:ph idx="1"/>
          </p:nvPr>
        </p:nvSpPr>
        <p:spPr/>
        <p:txBody>
          <a:bodyPr>
            <a:normAutofit/>
          </a:bodyPr>
          <a:lstStyle/>
          <a:p>
            <a:endParaRPr lang="ru-RU" sz="1100" dirty="0" smtClean="0"/>
          </a:p>
          <a:p>
            <a:pPr algn="just"/>
            <a:r>
              <a:rPr lang="ru-RU" sz="1500" dirty="0" smtClean="0">
                <a:latin typeface="Times New Roman" pitchFamily="18" charset="0"/>
                <a:cs typeface="Times New Roman" pitchFamily="18" charset="0"/>
              </a:rPr>
              <a:t>Слово </a:t>
            </a:r>
            <a:r>
              <a:rPr lang="ru-RU" sz="1500" i="1" dirty="0">
                <a:latin typeface="Times New Roman" pitchFamily="18" charset="0"/>
                <a:cs typeface="Times New Roman" pitchFamily="18" charset="0"/>
              </a:rPr>
              <a:t>«эксперимент» </a:t>
            </a:r>
            <a:r>
              <a:rPr lang="ru-RU" sz="1500" dirty="0">
                <a:latin typeface="Times New Roman" pitchFamily="18" charset="0"/>
                <a:cs typeface="Times New Roman" pitchFamily="18" charset="0"/>
              </a:rPr>
              <a:t>произошло от греческого слова </a:t>
            </a:r>
            <a:r>
              <a:rPr lang="ru-RU" sz="1500" dirty="0" err="1">
                <a:latin typeface="Times New Roman" pitchFamily="18" charset="0"/>
                <a:cs typeface="Times New Roman" pitchFamily="18" charset="0"/>
              </a:rPr>
              <a:t>experimentym</a:t>
            </a:r>
            <a:r>
              <a:rPr lang="ru-RU" sz="1500" dirty="0">
                <a:latin typeface="Times New Roman" pitchFamily="18" charset="0"/>
                <a:cs typeface="Times New Roman" pitchFamily="18" charset="0"/>
              </a:rPr>
              <a:t>, которое переводится как «проба», «опыт». Экспериментом называют научно поставленный опыт или наблюдение исследуемого явления в учитываемых условиях, которые позволяют следить за ходом явления и воспроизводить его многократно при повторении этих условий. В широком смысле эксперимент - это любой опыт, попытка осуществить что-либо, особый вид практики</a:t>
            </a:r>
          </a:p>
          <a:p>
            <a:pPr algn="just"/>
            <a:endParaRPr lang="ru-RU" sz="1500" dirty="0" smtClean="0">
              <a:latin typeface="Times New Roman" pitchFamily="18" charset="0"/>
              <a:cs typeface="Times New Roman" pitchFamily="18" charset="0"/>
            </a:endParaRPr>
          </a:p>
          <a:p>
            <a:pPr algn="just"/>
            <a:r>
              <a:rPr lang="ru-RU" sz="1500" dirty="0" smtClean="0">
                <a:latin typeface="Times New Roman" pitchFamily="18" charset="0"/>
                <a:cs typeface="Times New Roman" pitchFamily="18" charset="0"/>
              </a:rPr>
              <a:t>Экспериментирование</a:t>
            </a:r>
            <a:r>
              <a:rPr lang="ru-RU" sz="1500" dirty="0">
                <a:latin typeface="Times New Roman" pitchFamily="18" charset="0"/>
                <a:cs typeface="Times New Roman" pitchFamily="18" charset="0"/>
              </a:rPr>
              <a:t> − деятельность, которая позволяет ребенку моделировать в своем сознании картину мира, основанную на собственных наблюдениях, ответах, установленных закономерностях</a:t>
            </a:r>
            <a:r>
              <a:rPr lang="ru-RU" sz="1500" dirty="0" smtClean="0">
                <a:latin typeface="Times New Roman" pitchFamily="18" charset="0"/>
                <a:cs typeface="Times New Roman" pitchFamily="18" charset="0"/>
              </a:rPr>
              <a:t>.</a:t>
            </a:r>
            <a:r>
              <a:rPr lang="ru-RU" sz="1500" dirty="0">
                <a:latin typeface="Times New Roman" pitchFamily="18" charset="0"/>
                <a:cs typeface="Times New Roman" pitchFamily="18" charset="0"/>
              </a:rPr>
              <a:t>  Своими корнями экспериментирование уходит в манипулирование предметами</a:t>
            </a:r>
            <a:r>
              <a:rPr lang="ru-RU" sz="1500" dirty="0" smtClean="0">
                <a:latin typeface="Times New Roman" pitchFamily="18" charset="0"/>
                <a:cs typeface="Times New Roman" pitchFamily="18" charset="0"/>
              </a:rPr>
              <a:t>.</a:t>
            </a:r>
          </a:p>
          <a:p>
            <a:pPr algn="just"/>
            <a:endParaRPr lang="ru-RU" sz="1500" dirty="0" smtClean="0">
              <a:latin typeface="Times New Roman" pitchFamily="18" charset="0"/>
              <a:cs typeface="Times New Roman" pitchFamily="18" charset="0"/>
            </a:endParaRPr>
          </a:p>
          <a:p>
            <a:pPr algn="just"/>
            <a:r>
              <a:rPr lang="ru-RU" sz="1500" dirty="0">
                <a:latin typeface="Times New Roman" pitchFamily="18" charset="0"/>
                <a:cs typeface="Times New Roman" pitchFamily="18" charset="0"/>
              </a:rPr>
              <a:t>Детское экспериментирование – это познание свойств и связей объектов разными способами действий, что способствует развитию мышления и других сторон личности ребенка. Когда он попробует сам проделать опыт, то  запомнит его</a:t>
            </a:r>
            <a:r>
              <a:rPr lang="ru-RU" sz="1500" b="1" dirty="0">
                <a:latin typeface="Times New Roman" pitchFamily="18" charset="0"/>
                <a:cs typeface="Times New Roman" pitchFamily="18" charset="0"/>
              </a:rPr>
              <a:t> </a:t>
            </a:r>
            <a:r>
              <a:rPr lang="ru-RU" sz="1500" dirty="0">
                <a:latin typeface="Times New Roman" pitchFamily="18" charset="0"/>
                <a:cs typeface="Times New Roman" pitchFamily="18" charset="0"/>
              </a:rPr>
              <a:t>надолго.</a:t>
            </a:r>
            <a:r>
              <a:rPr lang="ru-RU" sz="1500" b="1" dirty="0">
                <a:latin typeface="Times New Roman" pitchFamily="18" charset="0"/>
                <a:cs typeface="Times New Roman" pitchFamily="18" charset="0"/>
              </a:rPr>
              <a:t> </a:t>
            </a:r>
            <a:r>
              <a:rPr lang="ru-RU" sz="1500" dirty="0">
                <a:latin typeface="Times New Roman" pitchFamily="18" charset="0"/>
                <a:cs typeface="Times New Roman" pitchFamily="18" charset="0"/>
              </a:rPr>
              <a:t>А сколько эмоций</a:t>
            </a:r>
            <a:r>
              <a:rPr lang="ru-RU" sz="1500" dirty="0" smtClean="0">
                <a:latin typeface="Times New Roman" pitchFamily="18" charset="0"/>
                <a:cs typeface="Times New Roman" pitchFamily="18" charset="0"/>
              </a:rPr>
              <a:t>!.</a:t>
            </a:r>
            <a:r>
              <a:rPr lang="ru-RU" sz="1500" dirty="0">
                <a:latin typeface="Times New Roman" pitchFamily="18" charset="0"/>
                <a:cs typeface="Times New Roman" pitchFamily="18" charset="0"/>
              </a:rPr>
              <a:t/>
            </a:r>
            <a:br>
              <a:rPr lang="ru-RU" sz="1500" dirty="0">
                <a:latin typeface="Times New Roman" pitchFamily="18" charset="0"/>
                <a:cs typeface="Times New Roman" pitchFamily="18" charset="0"/>
              </a:rPr>
            </a:br>
            <a:r>
              <a:rPr lang="ru-RU" sz="1500" dirty="0" smtClean="0">
                <a:latin typeface="Times New Roman" pitchFamily="18" charset="0"/>
                <a:cs typeface="Times New Roman" pitchFamily="18" charset="0"/>
              </a:rPr>
              <a:t>Экспериментирование присуще </a:t>
            </a:r>
            <a:r>
              <a:rPr lang="ru-RU" sz="1500" dirty="0">
                <a:latin typeface="Times New Roman" pitchFamily="18" charset="0"/>
                <a:cs typeface="Times New Roman" pitchFamily="18" charset="0"/>
              </a:rPr>
              <a:t>наглядно-действенное и наглядно-образное мышление, </a:t>
            </a:r>
            <a:r>
              <a:rPr lang="ru-RU" sz="1500" dirty="0" smtClean="0">
                <a:latin typeface="Times New Roman" pitchFamily="18" charset="0"/>
                <a:cs typeface="Times New Roman" pitchFamily="18" charset="0"/>
              </a:rPr>
              <a:t>как </a:t>
            </a:r>
            <a:r>
              <a:rPr lang="ru-RU" sz="1500" dirty="0">
                <a:latin typeface="Times New Roman" pitchFamily="18" charset="0"/>
                <a:cs typeface="Times New Roman" pitchFamily="18" charset="0"/>
              </a:rPr>
              <a:t>никакой другой ме­тод, соответствует этим возрастным особенностям</a:t>
            </a:r>
            <a:r>
              <a:rPr lang="ru-RU" sz="1500" dirty="0" smtClean="0">
                <a:latin typeface="Times New Roman" pitchFamily="18" charset="0"/>
                <a:cs typeface="Times New Roman" pitchFamily="18" charset="0"/>
              </a:rPr>
              <a:t>.</a:t>
            </a:r>
            <a:r>
              <a:rPr lang="ru-RU" sz="1500" dirty="0">
                <a:latin typeface="Times New Roman" pitchFamily="18" charset="0"/>
                <a:cs typeface="Times New Roman" pitchFamily="18" charset="0"/>
              </a:rPr>
              <a:t> Знания, </a:t>
            </a:r>
            <a:r>
              <a:rPr lang="ru-RU" sz="1500" dirty="0" smtClean="0">
                <a:latin typeface="Times New Roman" pitchFamily="18" charset="0"/>
                <a:cs typeface="Times New Roman" pitchFamily="18" charset="0"/>
              </a:rPr>
              <a:t>полученные не </a:t>
            </a:r>
            <a:r>
              <a:rPr lang="ru-RU" sz="1500" dirty="0">
                <a:latin typeface="Times New Roman" pitchFamily="18" charset="0"/>
                <a:cs typeface="Times New Roman" pitchFamily="18" charset="0"/>
              </a:rPr>
              <a:t>из книг, а добытые самостоятельно, всегда являются осознанными и более прочными. </a:t>
            </a:r>
          </a:p>
        </p:txBody>
      </p:sp>
    </p:spTree>
    <p:extLst>
      <p:ext uri="{BB962C8B-B14F-4D97-AF65-F5344CB8AC3E}">
        <p14:creationId xmlns:p14="http://schemas.microsoft.com/office/powerpoint/2010/main" val="41134750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285250"/>
            <a:ext cx="7416824" cy="5509200"/>
          </a:xfrm>
          <a:prstGeom prst="rect">
            <a:avLst/>
          </a:prstGeom>
        </p:spPr>
        <p:txBody>
          <a:bodyPr wrap="square">
            <a:spAutoFit/>
          </a:bodyPr>
          <a:lstStyle/>
          <a:p>
            <a:pPr marL="285750" indent="-285750" algn="just">
              <a:buFont typeface="Arial" pitchFamily="34" charset="0"/>
              <a:buChar char="•"/>
            </a:pPr>
            <a:endParaRPr lang="ru-RU" sz="1600" dirty="0" smtClean="0"/>
          </a:p>
          <a:p>
            <a:pPr marL="285750" indent="-285750" algn="just">
              <a:buFont typeface="Arial" pitchFamily="34" charset="0"/>
              <a:buChar char="•"/>
            </a:pPr>
            <a:r>
              <a:rPr lang="ru-RU" sz="1400" dirty="0">
                <a:latin typeface="Times New Roman" pitchFamily="18" charset="0"/>
                <a:cs typeface="Times New Roman" pitchFamily="18" charset="0"/>
              </a:rPr>
              <a:t>В соответствии с </a:t>
            </a:r>
            <a:r>
              <a:rPr lang="ru-RU" sz="1400" b="1" dirty="0">
                <a:solidFill>
                  <a:srgbClr val="FF0000"/>
                </a:solidFill>
                <a:latin typeface="Times New Roman" pitchFamily="18" charset="0"/>
                <a:cs typeface="Times New Roman" pitchFamily="18" charset="0"/>
              </a:rPr>
              <a:t>проектом ФГОС </a:t>
            </a:r>
            <a:r>
              <a:rPr lang="ru-RU" sz="1400" b="1" dirty="0">
                <a:latin typeface="Times New Roman" pitchFamily="18" charset="0"/>
                <a:cs typeface="Times New Roman" pitchFamily="18" charset="0"/>
              </a:rPr>
              <a:t>дошкольного образования </a:t>
            </a:r>
            <a:r>
              <a:rPr lang="ru-RU" sz="1400" dirty="0">
                <a:latin typeface="Times New Roman" pitchFamily="18" charset="0"/>
                <a:cs typeface="Times New Roman" pitchFamily="18" charset="0"/>
              </a:rPr>
              <a:t>и с требованиями  к результатам освоения основой образовательной программы, представленных в виде целевых ориентиров на этапе завершения уровня дошкольного образования: одним из ориентиров является </a:t>
            </a:r>
            <a:r>
              <a:rPr lang="ru-RU" sz="1400" b="1" dirty="0">
                <a:latin typeface="Times New Roman" pitchFamily="18" charset="0"/>
                <a:cs typeface="Times New Roman" pitchFamily="18" charset="0"/>
              </a:rPr>
              <a:t>любознательность</a:t>
            </a:r>
            <a:r>
              <a:rPr lang="ru-RU" sz="1400" b="1" dirty="0" smtClean="0">
                <a:latin typeface="Times New Roman" pitchFamily="18" charset="0"/>
                <a:cs typeface="Times New Roman" pitchFamily="18" charset="0"/>
              </a:rPr>
              <a:t>.</a:t>
            </a:r>
          </a:p>
          <a:p>
            <a:pPr marL="285750" indent="-285750" algn="just">
              <a:buFont typeface="Arial" pitchFamily="34" charset="0"/>
              <a:buChar char="•"/>
            </a:pPr>
            <a:r>
              <a:rPr lang="ru-RU" sz="1400" b="1" dirty="0" smtClean="0">
                <a:latin typeface="Times New Roman" pitchFamily="18" charset="0"/>
                <a:cs typeface="Times New Roman" pitchFamily="18" charset="0"/>
              </a:rPr>
              <a:t>Первоначально </a:t>
            </a:r>
            <a:r>
              <a:rPr lang="ru-RU" sz="1400" dirty="0">
                <a:latin typeface="Times New Roman" pitchFamily="18" charset="0"/>
                <a:cs typeface="Times New Roman" pitchFamily="18" charset="0"/>
              </a:rPr>
              <a:t>дети учатся экспериментировать в специально организованных видах деятельности под руководством педагога, затем необходимые материалы и оборудование для проведения опыта вносятся в пространственно-предметную среду группы для самостоятельного воспроизведения ребенком, если это безопасно для его здоровья.</a:t>
            </a:r>
          </a:p>
          <a:p>
            <a:pPr marL="285750" indent="-285750" algn="just">
              <a:buFont typeface="Arial" pitchFamily="34" charset="0"/>
              <a:buChar char="•"/>
            </a:pPr>
            <a:endParaRPr lang="ru-RU" sz="1400" b="1" dirty="0" smtClean="0">
              <a:latin typeface="Times New Roman" pitchFamily="18" charset="0"/>
              <a:cs typeface="Times New Roman" pitchFamily="18" charset="0"/>
            </a:endParaRPr>
          </a:p>
          <a:p>
            <a:pPr marL="285750" indent="-285750" algn="just">
              <a:buFont typeface="Arial" pitchFamily="34" charset="0"/>
              <a:buChar char="•"/>
            </a:pPr>
            <a:r>
              <a:rPr lang="ru-RU" sz="1400" b="1" dirty="0" smtClean="0">
                <a:solidFill>
                  <a:srgbClr val="FF0000"/>
                </a:solidFill>
                <a:latin typeface="Times New Roman" pitchFamily="18" charset="0"/>
                <a:cs typeface="Times New Roman" pitchFamily="18" charset="0"/>
              </a:rPr>
              <a:t>Главное </a:t>
            </a:r>
            <a:r>
              <a:rPr lang="ru-RU" sz="1400" b="1" dirty="0">
                <a:solidFill>
                  <a:srgbClr val="FF0000"/>
                </a:solidFill>
                <a:latin typeface="Times New Roman" pitchFamily="18" charset="0"/>
                <a:cs typeface="Times New Roman" pitchFamily="18" charset="0"/>
              </a:rPr>
              <a:t>достоинство</a:t>
            </a:r>
            <a:r>
              <a:rPr lang="ru-RU" sz="1400" dirty="0">
                <a:latin typeface="Times New Roman" pitchFamily="18" charset="0"/>
                <a:cs typeface="Times New Roman" pitchFamily="18" charset="0"/>
              </a:rPr>
              <a:t> применения метода экспериментирования в детском саду заключается в том, что в процессе эксперимента:</a:t>
            </a:r>
          </a:p>
          <a:p>
            <a:pPr marL="285750" indent="-285750" algn="just">
              <a:buFont typeface="Wingdings" pitchFamily="2" charset="2"/>
              <a:buChar char="Ø"/>
            </a:pPr>
            <a:r>
              <a:rPr lang="ru-RU" sz="1400" dirty="0">
                <a:latin typeface="Times New Roman" pitchFamily="18" charset="0"/>
                <a:cs typeface="Times New Roman" pitchFamily="18" charset="0"/>
              </a:rPr>
              <a:t>дети получают реальные представления о различных сторонах изучаемого объекта, о его взаимоотношениях с другими объектами и со средой обитания;</a:t>
            </a:r>
          </a:p>
          <a:p>
            <a:pPr marL="285750" indent="-285750" algn="just">
              <a:buFont typeface="Wingdings" pitchFamily="2" charset="2"/>
              <a:buChar char="Ø"/>
            </a:pPr>
            <a:r>
              <a:rPr lang="ru-RU" sz="1400" dirty="0">
                <a:latin typeface="Times New Roman" pitchFamily="18" charset="0"/>
                <a:cs typeface="Times New Roman" pitchFamily="18" charset="0"/>
              </a:rPr>
              <a:t>идет обогащение памяти ребенка, активизируется его мыслительные процессы, так как постоянно возникает необходимость совершать операции анализа и синтеза, сравнения и классификации;</a:t>
            </a:r>
          </a:p>
          <a:p>
            <a:pPr marL="285750" indent="-285750" algn="just">
              <a:buFont typeface="Wingdings" pitchFamily="2" charset="2"/>
              <a:buChar char="Ø"/>
            </a:pPr>
            <a:r>
              <a:rPr lang="ru-RU" sz="1400" dirty="0">
                <a:latin typeface="Times New Roman" pitchFamily="18" charset="0"/>
                <a:cs typeface="Times New Roman" pitchFamily="18" charset="0"/>
              </a:rPr>
              <a:t>развивается речь ребенка, так как дошкольнику необходимо давать отчет об увиденном, формулировать обнаруженные закономерности и выводы;</a:t>
            </a:r>
          </a:p>
          <a:p>
            <a:pPr marL="285750" indent="-285750" algn="just">
              <a:buFont typeface="Wingdings" pitchFamily="2" charset="2"/>
              <a:buChar char="Ø"/>
            </a:pPr>
            <a:r>
              <a:rPr lang="ru-RU" sz="1400" dirty="0">
                <a:latin typeface="Times New Roman" pitchFamily="18" charset="0"/>
                <a:cs typeface="Times New Roman" pitchFamily="18" charset="0"/>
              </a:rPr>
              <a:t>происходит накопление фонда умственных приемов и операций, которые рассматриваются как умственные умения</a:t>
            </a:r>
            <a:r>
              <a:rPr lang="ru-RU" sz="1400" dirty="0" smtClean="0">
                <a:latin typeface="Times New Roman" pitchFamily="18" charset="0"/>
                <a:cs typeface="Times New Roman" pitchFamily="18" charset="0"/>
              </a:rPr>
              <a:t>;</a:t>
            </a:r>
          </a:p>
          <a:p>
            <a:pPr marL="285750" indent="-285750" algn="just">
              <a:buFont typeface="Wingdings" pitchFamily="2" charset="2"/>
              <a:buChar char="Ø"/>
            </a:pPr>
            <a:endParaRPr lang="ru-RU" sz="1400" dirty="0">
              <a:latin typeface="Times New Roman" pitchFamily="18" charset="0"/>
              <a:cs typeface="Times New Roman" pitchFamily="18" charset="0"/>
            </a:endParaRPr>
          </a:p>
          <a:p>
            <a:pPr marL="285750" indent="-285750" algn="just">
              <a:buFont typeface="Wingdings" pitchFamily="2" charset="2"/>
              <a:buChar char="Ø"/>
            </a:pPr>
            <a:endParaRPr lang="ru-RU" sz="1400" dirty="0" smtClean="0">
              <a:latin typeface="Times New Roman" pitchFamily="18" charset="0"/>
              <a:cs typeface="Times New Roman" pitchFamily="18" charset="0"/>
            </a:endParaRPr>
          </a:p>
          <a:p>
            <a:pPr marL="285750" indent="-285750" algn="just">
              <a:buFont typeface="Wingdings" pitchFamily="2" charset="2"/>
              <a:buChar char="Ø"/>
            </a:pPr>
            <a:endParaRPr lang="ru-RU" sz="1400" dirty="0">
              <a:latin typeface="Times New Roman" pitchFamily="18" charset="0"/>
              <a:cs typeface="Times New Roman" pitchFamily="18" charset="0"/>
            </a:endParaRPr>
          </a:p>
          <a:p>
            <a:pPr marL="285750" indent="-285750" algn="just">
              <a:buFont typeface="Wingdings" pitchFamily="2" charset="2"/>
              <a:buChar char="Ø"/>
            </a:pPr>
            <a:endParaRPr lang="ru-RU" sz="1400" dirty="0">
              <a:latin typeface="Times New Roman" pitchFamily="18" charset="0"/>
              <a:cs typeface="Times New Roman" pitchFamily="18" charset="0"/>
            </a:endParaRPr>
          </a:p>
        </p:txBody>
      </p:sp>
    </p:spTree>
    <p:extLst>
      <p:ext uri="{BB962C8B-B14F-4D97-AF65-F5344CB8AC3E}">
        <p14:creationId xmlns:p14="http://schemas.microsoft.com/office/powerpoint/2010/main" val="4676311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800" b="1" dirty="0"/>
              <a:t>Содержание  – экспериментальной деятельности </a:t>
            </a:r>
            <a:r>
              <a:rPr lang="ru-RU" sz="1800" b="1" dirty="0" smtClean="0"/>
              <a:t>построено</a:t>
            </a:r>
            <a:br>
              <a:rPr lang="ru-RU" sz="1800" b="1" dirty="0" smtClean="0"/>
            </a:br>
            <a:r>
              <a:rPr lang="ru-RU" sz="1800" b="1" dirty="0" smtClean="0"/>
              <a:t> </a:t>
            </a:r>
            <a:r>
              <a:rPr lang="ru-RU" sz="1800" b="1" dirty="0"/>
              <a:t>из четырёх блоков педагогического процесса</a:t>
            </a:r>
            <a:r>
              <a:rPr lang="ru-RU" sz="1800" dirty="0"/>
              <a:t>.</a:t>
            </a:r>
            <a:br>
              <a:rPr lang="ru-RU" sz="1800" dirty="0"/>
            </a:br>
            <a:endParaRPr lang="ru-RU" sz="1800" dirty="0"/>
          </a:p>
        </p:txBody>
      </p:sp>
      <p:sp>
        <p:nvSpPr>
          <p:cNvPr id="3" name="Объект 2"/>
          <p:cNvSpPr>
            <a:spLocks noGrp="1"/>
          </p:cNvSpPr>
          <p:nvPr>
            <p:ph idx="1"/>
          </p:nvPr>
        </p:nvSpPr>
        <p:spPr>
          <a:xfrm>
            <a:off x="457200" y="1412776"/>
            <a:ext cx="8229600" cy="5042032"/>
          </a:xfrm>
        </p:spPr>
        <p:txBody>
          <a:bodyPr>
            <a:noAutofit/>
          </a:bodyPr>
          <a:lstStyle/>
          <a:p>
            <a:pPr marL="514350" indent="-514350">
              <a:spcBef>
                <a:spcPts val="0"/>
              </a:spcBef>
              <a:buFont typeface="+mj-lt"/>
              <a:buAutoNum type="arabicPeriod"/>
            </a:pPr>
            <a:r>
              <a:rPr lang="ru-RU" sz="1400" i="1" dirty="0" smtClean="0">
                <a:latin typeface="Times New Roman" pitchFamily="18" charset="0"/>
                <a:cs typeface="Times New Roman" pitchFamily="18" charset="0"/>
              </a:rPr>
              <a:t>Непосредственно-организованная </a:t>
            </a:r>
            <a:r>
              <a:rPr lang="ru-RU" sz="1400" i="1" dirty="0">
                <a:latin typeface="Times New Roman" pitchFamily="18" charset="0"/>
                <a:cs typeface="Times New Roman" pitchFamily="18" charset="0"/>
              </a:rPr>
              <a:t>деятельность с детьми</a:t>
            </a:r>
            <a:r>
              <a:rPr lang="ru-RU" sz="1400" dirty="0">
                <a:latin typeface="Times New Roman" pitchFamily="18" charset="0"/>
                <a:cs typeface="Times New Roman" pitchFamily="18" charset="0"/>
              </a:rPr>
              <a:t> (плановые эксперименты). Для последовательного поэтапного развития у детей исследовательских способностей, воспитателями разработан перспективный план опытов и экспериментов. </a:t>
            </a:r>
            <a:endParaRPr lang="ru-RU" sz="1400" dirty="0" smtClean="0">
              <a:latin typeface="Times New Roman" pitchFamily="18" charset="0"/>
              <a:cs typeface="Times New Roman" pitchFamily="18" charset="0"/>
            </a:endParaRPr>
          </a:p>
          <a:p>
            <a:pPr marL="514350" indent="-514350">
              <a:spcBef>
                <a:spcPts val="0"/>
              </a:spcBef>
              <a:buFont typeface="+mj-lt"/>
              <a:buAutoNum type="arabicPeriod"/>
            </a:pPr>
            <a:endParaRPr lang="ru-RU" sz="1400" dirty="0" smtClean="0">
              <a:latin typeface="Times New Roman" pitchFamily="18" charset="0"/>
              <a:cs typeface="Times New Roman" pitchFamily="18" charset="0"/>
            </a:endParaRPr>
          </a:p>
          <a:p>
            <a:pPr marL="514350" indent="-514350">
              <a:spcBef>
                <a:spcPts val="0"/>
              </a:spcBef>
              <a:buFont typeface="+mj-lt"/>
              <a:buAutoNum type="arabicPeriod"/>
            </a:pPr>
            <a:r>
              <a:rPr lang="ru-RU" sz="1400" i="1" dirty="0" smtClean="0">
                <a:latin typeface="Times New Roman" pitchFamily="18" charset="0"/>
                <a:cs typeface="Times New Roman" pitchFamily="18" charset="0"/>
              </a:rPr>
              <a:t>Совместная </a:t>
            </a:r>
            <a:r>
              <a:rPr lang="ru-RU" sz="1400" i="1" dirty="0">
                <a:latin typeface="Times New Roman" pitchFamily="18" charset="0"/>
                <a:cs typeface="Times New Roman" pitchFamily="18" charset="0"/>
              </a:rPr>
              <a:t>деятельность с детьми</a:t>
            </a:r>
            <a:r>
              <a:rPr lang="ru-RU" sz="1400" dirty="0">
                <a:latin typeface="Times New Roman" pitchFamily="18" charset="0"/>
                <a:cs typeface="Times New Roman" pitchFamily="18" charset="0"/>
              </a:rPr>
              <a:t> (наблюдения, труд, художественное творчество). Связь детского экспериментирования с изобразительной деятельностью двусторонняя. Чем сильнее будут развиты изобразительные способности ребёнка, тем точнее будет зарегистрирован результат природоведческого эксперимента. В то же время чем глубже ребёнок изучит объект в процессе ознакомления с природой, тем точнее он передаст его детали во время изобразительной деятельности </a:t>
            </a:r>
            <a:endParaRPr lang="ru-RU" sz="1400" dirty="0" smtClean="0">
              <a:latin typeface="Times New Roman" pitchFamily="18" charset="0"/>
              <a:cs typeface="Times New Roman" pitchFamily="18" charset="0"/>
            </a:endParaRPr>
          </a:p>
          <a:p>
            <a:pPr marL="514350" indent="-514350">
              <a:spcBef>
                <a:spcPts val="0"/>
              </a:spcBef>
              <a:buFont typeface="+mj-lt"/>
              <a:buAutoNum type="arabicPeriod"/>
            </a:pPr>
            <a:endParaRPr lang="ru-RU" sz="1400" dirty="0" smtClean="0">
              <a:latin typeface="Times New Roman" pitchFamily="18" charset="0"/>
              <a:cs typeface="Times New Roman" pitchFamily="18" charset="0"/>
            </a:endParaRPr>
          </a:p>
          <a:p>
            <a:pPr marL="514350" indent="-514350">
              <a:spcBef>
                <a:spcPts val="0"/>
              </a:spcBef>
              <a:buFont typeface="+mj-lt"/>
              <a:buAutoNum type="arabicPeriod"/>
            </a:pPr>
            <a:r>
              <a:rPr lang="ru-RU" sz="1400" i="1" dirty="0" smtClean="0">
                <a:latin typeface="Times New Roman" pitchFamily="18" charset="0"/>
                <a:cs typeface="Times New Roman" pitchFamily="18" charset="0"/>
              </a:rPr>
              <a:t>Самостоятельная </a:t>
            </a:r>
            <a:r>
              <a:rPr lang="ru-RU" sz="1400" i="1" dirty="0">
                <a:latin typeface="Times New Roman" pitchFamily="18" charset="0"/>
                <a:cs typeface="Times New Roman" pitchFamily="18" charset="0"/>
              </a:rPr>
              <a:t>деятельность детей</a:t>
            </a:r>
            <a:r>
              <a:rPr lang="ru-RU" sz="1400" dirty="0">
                <a:latin typeface="Times New Roman" pitchFamily="18" charset="0"/>
                <a:cs typeface="Times New Roman" pitchFamily="18" charset="0"/>
              </a:rPr>
              <a:t> </a:t>
            </a:r>
            <a:r>
              <a:rPr lang="ru-RU" sz="1400" dirty="0" smtClean="0">
                <a:latin typeface="Times New Roman" pitchFamily="18" charset="0"/>
                <a:cs typeface="Times New Roman" pitchFamily="18" charset="0"/>
              </a:rPr>
              <a:t>.</a:t>
            </a:r>
          </a:p>
          <a:p>
            <a:pPr marL="514350" indent="-514350">
              <a:spcBef>
                <a:spcPts val="0"/>
              </a:spcBef>
              <a:buFont typeface="+mj-lt"/>
              <a:buAutoNum type="arabicPeriod"/>
            </a:pPr>
            <a:endParaRPr lang="ru-RU" sz="1400" dirty="0" smtClean="0">
              <a:latin typeface="Times New Roman" pitchFamily="18" charset="0"/>
              <a:cs typeface="Times New Roman" pitchFamily="18" charset="0"/>
            </a:endParaRPr>
          </a:p>
          <a:p>
            <a:pPr marL="514350" indent="-514350">
              <a:spcBef>
                <a:spcPts val="0"/>
              </a:spcBef>
              <a:buFont typeface="+mj-lt"/>
              <a:buAutoNum type="arabicPeriod"/>
            </a:pPr>
            <a:r>
              <a:rPr lang="ru-RU" sz="1400" i="1" dirty="0" smtClean="0">
                <a:latin typeface="Times New Roman" pitchFamily="18" charset="0"/>
                <a:cs typeface="Times New Roman" pitchFamily="18" charset="0"/>
              </a:rPr>
              <a:t>Совместная </a:t>
            </a:r>
            <a:r>
              <a:rPr lang="ru-RU" sz="1400" i="1" dirty="0">
                <a:latin typeface="Times New Roman" pitchFamily="18" charset="0"/>
                <a:cs typeface="Times New Roman" pitchFamily="18" charset="0"/>
              </a:rPr>
              <a:t>работа с родителями</a:t>
            </a:r>
            <a:r>
              <a:rPr lang="ru-RU" sz="1400" dirty="0">
                <a:latin typeface="Times New Roman" pitchFamily="18" charset="0"/>
                <a:cs typeface="Times New Roman" pitchFamily="18" charset="0"/>
              </a:rPr>
              <a:t> (участие в различных исследовательских проектах). Так был рожден совместно детско-родительский исследовательский проект воспитанницы ДОУ по теме «Народная кукла». Данный проект был представлен на муниципальном конкурсе «Я – исследователь</a:t>
            </a:r>
            <a:r>
              <a:rPr lang="ru-RU" sz="1400" dirty="0" smtClean="0">
                <a:latin typeface="Times New Roman" pitchFamily="18" charset="0"/>
                <a:cs typeface="Times New Roman" pitchFamily="18" charset="0"/>
              </a:rPr>
              <a:t>».</a:t>
            </a:r>
          </a:p>
          <a:p>
            <a:pPr marL="0" indent="0">
              <a:spcBef>
                <a:spcPts val="0"/>
              </a:spcBef>
              <a:buNone/>
            </a:pPr>
            <a:r>
              <a:rPr lang="ru-RU" sz="1400" dirty="0">
                <a:latin typeface="Times New Roman" pitchFamily="18" charset="0"/>
                <a:cs typeface="Times New Roman" pitchFamily="18" charset="0"/>
              </a:rPr>
              <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Китайская пословица гласит: «Расскажи — и я забуду, покажи — и я запомню, дай попробовать — и я пойму». Усваивается все прочно и надолго, когда ребенок слышит, видит и делает сам. Вот на этом и основано активное внедрение детского экспериментирования в ДОУ. Мы уделяем большой акцент на создание условий для самостоятельного экспериментирования и поисковой активности детей. Наша задача – помочь детям в проведении этих исследований, сделать их полезными.</a:t>
            </a:r>
          </a:p>
        </p:txBody>
      </p:sp>
    </p:spTree>
    <p:extLst>
      <p:ext uri="{BB962C8B-B14F-4D97-AF65-F5344CB8AC3E}">
        <p14:creationId xmlns:p14="http://schemas.microsoft.com/office/powerpoint/2010/main" val="29664493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r>
              <a:rPr lang="ru-RU" sz="2000" b="1" dirty="0"/>
              <a:t>Структура  детского экспериментирования:</a:t>
            </a:r>
          </a:p>
        </p:txBody>
      </p:sp>
      <p:sp>
        <p:nvSpPr>
          <p:cNvPr id="3" name="Объект 2"/>
          <p:cNvSpPr>
            <a:spLocks noGrp="1"/>
          </p:cNvSpPr>
          <p:nvPr>
            <p:ph idx="1"/>
          </p:nvPr>
        </p:nvSpPr>
        <p:spPr>
          <a:xfrm>
            <a:off x="467544" y="908720"/>
            <a:ext cx="8229600" cy="5688632"/>
          </a:xfrm>
        </p:spPr>
        <p:txBody>
          <a:bodyPr>
            <a:noAutofit/>
          </a:bodyPr>
          <a:lstStyle/>
          <a:p>
            <a:r>
              <a:rPr lang="ru-RU" sz="1400" b="1" dirty="0">
                <a:solidFill>
                  <a:schemeClr val="accent2">
                    <a:lumMod val="60000"/>
                    <a:lumOff val="40000"/>
                  </a:schemeClr>
                </a:solidFill>
                <a:latin typeface="Times New Roman" pitchFamily="18" charset="0"/>
                <a:cs typeface="Times New Roman" pitchFamily="18" charset="0"/>
              </a:rPr>
              <a:t>Выделение и постановка проблемы </a:t>
            </a:r>
            <a:r>
              <a:rPr lang="ru-RU" sz="1400" b="1" dirty="0">
                <a:latin typeface="Times New Roman" pitchFamily="18" charset="0"/>
                <a:cs typeface="Times New Roman" pitchFamily="18" charset="0"/>
              </a:rPr>
              <a:t>(выбор темы исследования)</a:t>
            </a:r>
            <a:r>
              <a:rPr lang="ru-RU" sz="1400" dirty="0">
                <a:latin typeface="Times New Roman" pitchFamily="18" charset="0"/>
                <a:cs typeface="Times New Roman" pitchFamily="18" charset="0"/>
              </a:rPr>
              <a:t>; Например, познакомившись с героями сказки «Пузырь, Соломинка и Лапоть», задумались – как помочь героям перебраться через реку. В ёмкость с водой  поочерёдно опускали бумажную салфетку, кусочек ткани, железную и деревянную пластины. Увидели, что бумага, ткань и металл тонут, а деревянная пластина нет. Сделали вывод, что если предмет не тонет, значит, на нём можно плавать. Решили узнать, какими же свойствами и качествами обладает дерево и как его можно использовать. Так возникла идея исследования и желание познакомиться со свойствами древесины.</a:t>
            </a:r>
          </a:p>
          <a:p>
            <a:r>
              <a:rPr lang="ru-RU" sz="1400" b="1" dirty="0">
                <a:solidFill>
                  <a:schemeClr val="accent2">
                    <a:lumMod val="60000"/>
                    <a:lumOff val="40000"/>
                  </a:schemeClr>
                </a:solidFill>
                <a:latin typeface="Times New Roman" pitchFamily="18" charset="0"/>
                <a:cs typeface="Times New Roman" pitchFamily="18" charset="0"/>
              </a:rPr>
              <a:t>Выдвижение гипотезы</a:t>
            </a:r>
            <a:r>
              <a:rPr lang="ru-RU" sz="1400" dirty="0">
                <a:latin typeface="Times New Roman" pitchFamily="18" charset="0"/>
                <a:cs typeface="Times New Roman" pitchFamily="18" charset="0"/>
              </a:rPr>
              <a:t> было таким – обладает  ли дерево различными свойствами?</a:t>
            </a:r>
          </a:p>
          <a:p>
            <a:r>
              <a:rPr lang="ru-RU" sz="1400" b="1" dirty="0">
                <a:solidFill>
                  <a:schemeClr val="accent2">
                    <a:lumMod val="60000"/>
                    <a:lumOff val="40000"/>
                  </a:schemeClr>
                </a:solidFill>
                <a:latin typeface="Times New Roman" pitchFamily="18" charset="0"/>
                <a:cs typeface="Times New Roman" pitchFamily="18" charset="0"/>
              </a:rPr>
              <a:t>Поиск и предложение возможных вариантов решения:</a:t>
            </a:r>
            <a:r>
              <a:rPr lang="ru-RU" sz="1400" dirty="0">
                <a:latin typeface="Times New Roman" pitchFamily="18" charset="0"/>
                <a:cs typeface="Times New Roman" pitchFamily="18" charset="0"/>
              </a:rPr>
              <a:t> Составили схему. Сначала дерево спиливают, затем очищают от сучьев, брёвна везут на фабрику, где их распиливают на доски, а затем изготавливают деревянные предметы (игрушки, посуду, мебель, двери, музыкальные инструменты и т. д.). По количеству колец на спилах деревьев определили возраст дерева. Рассмотрев, установили, что дерево непрозрачное и каждое имеет свой рисунок.</a:t>
            </a:r>
          </a:p>
          <a:p>
            <a:r>
              <a:rPr lang="ru-RU" sz="1400" b="1" dirty="0">
                <a:solidFill>
                  <a:schemeClr val="accent2">
                    <a:lumMod val="60000"/>
                    <a:lumOff val="40000"/>
                  </a:schemeClr>
                </a:solidFill>
                <a:latin typeface="Times New Roman" pitchFamily="18" charset="0"/>
                <a:cs typeface="Times New Roman" pitchFamily="18" charset="0"/>
              </a:rPr>
              <a:t>Сбор материала:</a:t>
            </a:r>
            <a:r>
              <a:rPr lang="ru-RU" sz="1400" dirty="0">
                <a:latin typeface="Times New Roman" pitchFamily="18" charset="0"/>
                <a:cs typeface="Times New Roman" pitchFamily="18" charset="0"/>
              </a:rPr>
              <a:t> Сначала решили  выяснить - откуда появилась деревянная пластина. Рассмотрели  иллюстрации. Лес – наш друг, где растут различные виды деревьев; это «фабрика», производящая древесину. Отгадывали загадки о деревьях;  уточнили  из каких основных частей состоит дерево.</a:t>
            </a:r>
          </a:p>
          <a:p>
            <a:pPr>
              <a:lnSpc>
                <a:spcPts val="1200"/>
              </a:lnSpc>
            </a:pPr>
            <a:r>
              <a:rPr lang="ru-RU" sz="1400" b="1" dirty="0">
                <a:solidFill>
                  <a:schemeClr val="accent2">
                    <a:lumMod val="60000"/>
                    <a:lumOff val="40000"/>
                  </a:schemeClr>
                </a:solidFill>
                <a:latin typeface="Times New Roman" pitchFamily="18" charset="0"/>
                <a:cs typeface="Times New Roman" pitchFamily="18" charset="0"/>
              </a:rPr>
              <a:t>Обобщение полученных данных.</a:t>
            </a:r>
            <a:endParaRPr lang="ru-RU" sz="1400" dirty="0">
              <a:solidFill>
                <a:schemeClr val="accent2">
                  <a:lumMod val="60000"/>
                  <a:lumOff val="40000"/>
                </a:schemeClr>
              </a:solidFill>
              <a:latin typeface="Times New Roman" pitchFamily="18" charset="0"/>
              <a:cs typeface="Times New Roman" pitchFamily="18" charset="0"/>
            </a:endParaRPr>
          </a:p>
          <a:p>
            <a:pPr fontAlgn="t">
              <a:lnSpc>
                <a:spcPts val="1200"/>
              </a:lnSpc>
            </a:pPr>
            <a:r>
              <a:rPr lang="ru-RU" sz="1400" dirty="0">
                <a:latin typeface="Times New Roman" pitchFamily="18" charset="0"/>
                <a:cs typeface="Times New Roman" pitchFamily="18" charset="0"/>
              </a:rPr>
              <a:t>По результатам проведённого исследования делаем вывод:</a:t>
            </a:r>
          </a:p>
          <a:p>
            <a:pPr>
              <a:lnSpc>
                <a:spcPts val="1200"/>
              </a:lnSpc>
            </a:pPr>
            <a:r>
              <a:rPr lang="ru-RU" sz="1400" dirty="0">
                <a:latin typeface="Times New Roman" pitchFamily="18" charset="0"/>
                <a:cs typeface="Times New Roman" pitchFamily="18" charset="0"/>
              </a:rPr>
              <a:t>Дерево лёгкое, плавает в воде.</a:t>
            </a:r>
          </a:p>
          <a:p>
            <a:pPr>
              <a:lnSpc>
                <a:spcPts val="1200"/>
              </a:lnSpc>
            </a:pPr>
            <a:r>
              <a:rPr lang="ru-RU" sz="1400" dirty="0">
                <a:latin typeface="Times New Roman" pitchFamily="18" charset="0"/>
                <a:cs typeface="Times New Roman" pitchFamily="18" charset="0"/>
              </a:rPr>
              <a:t>Дерево твёрдое, хорошо поддаётся обработке.</a:t>
            </a:r>
          </a:p>
          <a:p>
            <a:pPr>
              <a:lnSpc>
                <a:spcPts val="1200"/>
              </a:lnSpc>
            </a:pPr>
            <a:r>
              <a:rPr lang="ru-RU" sz="1400" dirty="0">
                <a:latin typeface="Times New Roman" pitchFamily="18" charset="0"/>
                <a:cs typeface="Times New Roman" pitchFamily="18" charset="0"/>
              </a:rPr>
              <a:t>Древесина непрозрачная  и  имеет свой рисунок</a:t>
            </a:r>
            <a:r>
              <a:rPr lang="ru-RU" sz="1400" dirty="0" smtClean="0">
                <a:latin typeface="Times New Roman" pitchFamily="18" charset="0"/>
                <a:cs typeface="Times New Roman" pitchFamily="18" charset="0"/>
              </a:rPr>
              <a:t>.</a:t>
            </a:r>
          </a:p>
          <a:p>
            <a:pPr>
              <a:lnSpc>
                <a:spcPts val="1200"/>
              </a:lnSpc>
            </a:pPr>
            <a:r>
              <a:rPr lang="ru-RU" sz="1400" dirty="0">
                <a:latin typeface="Times New Roman" pitchFamily="18" charset="0"/>
                <a:cs typeface="Times New Roman" pitchFamily="18" charset="0"/>
              </a:rPr>
              <a:t>Таким образом, наша гипотеза подтвердилась – дерево обладает многочисленными удивительными свойствами, поэтому героями сказки «Пузырь, Соломинка и Лапоть» перебраться через реку лучше всего на деревянном плоте. </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Такой алгоритм работы позволяет активизировать мыслительную деятельность, побуждает детей к самостоятельным исследованиям. </a:t>
            </a:r>
          </a:p>
          <a:p>
            <a:endParaRPr lang="ru-RU" sz="1400" dirty="0"/>
          </a:p>
        </p:txBody>
      </p:sp>
    </p:spTree>
    <p:extLst>
      <p:ext uri="{BB962C8B-B14F-4D97-AF65-F5344CB8AC3E}">
        <p14:creationId xmlns:p14="http://schemas.microsoft.com/office/powerpoint/2010/main" val="37056369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r>
              <a:rPr lang="ru-RU" dirty="0"/>
              <a:t> </a:t>
            </a:r>
            <a:r>
              <a:rPr lang="ru-RU" sz="2000" dirty="0"/>
              <a:t>Ц</a:t>
            </a:r>
            <a:r>
              <a:rPr lang="ru-RU" sz="2000" dirty="0" smtClean="0"/>
              <a:t>ентр науки </a:t>
            </a:r>
            <a:r>
              <a:rPr lang="ru-RU" sz="2000" dirty="0"/>
              <a:t>могут быть выделены зоны:</a:t>
            </a:r>
          </a:p>
        </p:txBody>
      </p:sp>
      <p:sp>
        <p:nvSpPr>
          <p:cNvPr id="3" name="Объект 2"/>
          <p:cNvSpPr>
            <a:spLocks noGrp="1"/>
          </p:cNvSpPr>
          <p:nvPr>
            <p:ph idx="1"/>
          </p:nvPr>
        </p:nvSpPr>
        <p:spPr>
          <a:xfrm>
            <a:off x="457200" y="1196752"/>
            <a:ext cx="8229600" cy="5544616"/>
          </a:xfrm>
        </p:spPr>
        <p:txBody>
          <a:bodyPr>
            <a:normAutofit fontScale="92500"/>
          </a:bodyPr>
          <a:lstStyle/>
          <a:p>
            <a:pPr>
              <a:lnSpc>
                <a:spcPts val="1200"/>
              </a:lnSpc>
            </a:pPr>
            <a:r>
              <a:rPr lang="ru-RU" sz="1400" dirty="0"/>
              <a:t>для постоянной выставки, где дети размещают музей, различные коллекции, экспонаты, редкие предметы (раковины, камни, кристаллы, перья и т.д.);</a:t>
            </a:r>
          </a:p>
          <a:p>
            <a:pPr>
              <a:lnSpc>
                <a:spcPts val="1200"/>
              </a:lnSpc>
            </a:pPr>
            <a:r>
              <a:rPr lang="ru-RU" sz="1400" dirty="0"/>
              <a:t>- для приборов;</a:t>
            </a:r>
          </a:p>
          <a:p>
            <a:pPr>
              <a:lnSpc>
                <a:spcPts val="1200"/>
              </a:lnSpc>
            </a:pPr>
            <a:r>
              <a:rPr lang="ru-RU" sz="1400" dirty="0"/>
              <a:t>- для выращивания растений;</a:t>
            </a:r>
          </a:p>
          <a:p>
            <a:pPr>
              <a:lnSpc>
                <a:spcPts val="1200"/>
              </a:lnSpc>
            </a:pPr>
            <a:r>
              <a:rPr lang="ru-RU" sz="1400" dirty="0"/>
              <a:t>- для хранения материалов (природного, «бросового»);</a:t>
            </a:r>
          </a:p>
          <a:p>
            <a:pPr>
              <a:lnSpc>
                <a:spcPts val="1200"/>
              </a:lnSpc>
            </a:pPr>
            <a:r>
              <a:rPr lang="ru-RU" sz="1400" dirty="0"/>
              <a:t>- для проведения опытов;</a:t>
            </a:r>
          </a:p>
          <a:p>
            <a:pPr>
              <a:lnSpc>
                <a:spcPts val="1200"/>
              </a:lnSpc>
            </a:pPr>
            <a:r>
              <a:rPr lang="ru-RU" sz="1400" dirty="0"/>
              <a:t>- для неструктурированных материалов (стол «песок - вода» или ёмкость для воды, песка, мелких камней и т.д.).</a:t>
            </a:r>
          </a:p>
          <a:p>
            <a:pPr marL="0" indent="0" fontAlgn="t">
              <a:lnSpc>
                <a:spcPts val="1200"/>
              </a:lnSpc>
              <a:buNone/>
            </a:pPr>
            <a:r>
              <a:rPr lang="ru-RU" sz="1400" b="1" dirty="0"/>
              <a:t>Приборы и оборудование</a:t>
            </a:r>
            <a:r>
              <a:rPr lang="ru-RU" sz="1400" i="1" dirty="0"/>
              <a:t>, </a:t>
            </a:r>
            <a:r>
              <a:rPr lang="ru-RU" sz="1400" dirty="0"/>
              <a:t>которые могут быть размещены в мини - лаборатории</a:t>
            </a:r>
            <a:r>
              <a:rPr lang="ru-RU" sz="1400" i="1" dirty="0"/>
              <a:t>:</a:t>
            </a:r>
          </a:p>
          <a:p>
            <a:pPr>
              <a:lnSpc>
                <a:spcPts val="1200"/>
              </a:lnSpc>
            </a:pPr>
            <a:r>
              <a:rPr lang="ru-RU" sz="1400" dirty="0"/>
              <a:t>Микроскопы, лупы, зеркала, различные весы (безмен, напольные, аптечные, настольные); магниты, термометры, бинокли, электрическая цепь, верёвки, линейки, песочные часы, глобус, лампа, фонарик, венчики, взбивалки, мыло, щётки, губки, пипетки, желоба, одноразовые шприцы без игл, пищевые красители, ножницы, отвёртки, винтики, тёрка, клей, наждачная бумага, лоскуты ткани, клей, колёсики, мелкие вещи из различных материалов (дерево, пластмасса, метал), мельницы.</a:t>
            </a:r>
          </a:p>
          <a:p>
            <a:pPr>
              <a:lnSpc>
                <a:spcPts val="1200"/>
              </a:lnSpc>
            </a:pPr>
            <a:r>
              <a:rPr lang="ru-RU" sz="1400" b="1" dirty="0"/>
              <a:t>Ёмкости:</a:t>
            </a:r>
            <a:r>
              <a:rPr lang="ru-RU" sz="1400" dirty="0"/>
              <a:t> пластиковые банки, бутылки, стаканы разной формы, величины, мерки, воронки, сито, формочки, лопатки.</a:t>
            </a:r>
          </a:p>
          <a:p>
            <a:pPr>
              <a:lnSpc>
                <a:spcPts val="1200"/>
              </a:lnSpc>
            </a:pPr>
            <a:r>
              <a:rPr lang="ru-RU" sz="1400" b="1" dirty="0"/>
              <a:t>Материалы:</a:t>
            </a:r>
            <a:r>
              <a:rPr lang="ru-RU" sz="1400" dirty="0"/>
              <a:t> природный (желуди, шишки, семена, скорлупа, сучки, спилы, крупа и т.п.); «бросовый» (пробки, палочки, куски резиновых шлангов, трубочки для коктейля и т.п.).</a:t>
            </a:r>
          </a:p>
          <a:p>
            <a:pPr>
              <a:lnSpc>
                <a:spcPts val="1200"/>
              </a:lnSpc>
            </a:pPr>
            <a:r>
              <a:rPr lang="ru-RU" sz="1400" b="1" dirty="0"/>
              <a:t>Неструктурированные материалы:</a:t>
            </a:r>
            <a:r>
              <a:rPr lang="ru-RU" sz="1400" dirty="0"/>
              <a:t> песок, вода, опилки, древесная стружка, опавшие листья, измельчённый пенопласт</a:t>
            </a:r>
            <a:r>
              <a:rPr lang="ru-RU" sz="1400" dirty="0" smtClean="0"/>
              <a:t>.</a:t>
            </a:r>
            <a:r>
              <a:rPr lang="ru-RU" sz="1400" dirty="0"/>
              <a:t> </a:t>
            </a:r>
            <a:endParaRPr lang="ru-RU" sz="1400" dirty="0" smtClean="0"/>
          </a:p>
          <a:p>
            <a:pPr>
              <a:lnSpc>
                <a:spcPts val="1200"/>
              </a:lnSpc>
            </a:pPr>
            <a:endParaRPr lang="ru-RU" sz="1400" dirty="0"/>
          </a:p>
          <a:p>
            <a:pPr>
              <a:lnSpc>
                <a:spcPts val="1200"/>
              </a:lnSpc>
            </a:pPr>
            <a:r>
              <a:rPr lang="ru-RU" sz="1400" b="1" dirty="0" smtClean="0"/>
              <a:t>Эксперименты</a:t>
            </a:r>
            <a:r>
              <a:rPr lang="ru-RU" sz="1400" dirty="0" smtClean="0"/>
              <a:t> проводим</a:t>
            </a:r>
            <a:r>
              <a:rPr lang="ru-RU" sz="1400" dirty="0"/>
              <a:t>  как на занятиях, так и в свободной деятельности. Дети с огромным удовольствием исследуют материалы и узнают, что:</a:t>
            </a:r>
            <a:br>
              <a:rPr lang="ru-RU" sz="1400" dirty="0"/>
            </a:br>
            <a:r>
              <a:rPr lang="ru-RU" sz="1400" dirty="0"/>
              <a:t>• бумага рвется, мнется, не разглаживается, горит, в воде намокает и т. д. </a:t>
            </a:r>
            <a:br>
              <a:rPr lang="ru-RU" sz="1400" dirty="0"/>
            </a:br>
            <a:r>
              <a:rPr lang="ru-RU" sz="1400" dirty="0"/>
              <a:t> • дерево прочное, шероховатое, в воде намокает, не тонет и т. д. </a:t>
            </a:r>
            <a:br>
              <a:rPr lang="ru-RU" sz="1400" dirty="0"/>
            </a:br>
            <a:r>
              <a:rPr lang="ru-RU" sz="1400" dirty="0"/>
              <a:t> • пластмасса легкая, разноцветная, легко ломается и т. д. </a:t>
            </a:r>
            <a:br>
              <a:rPr lang="ru-RU" sz="1400" dirty="0"/>
            </a:br>
            <a:r>
              <a:rPr lang="ru-RU" sz="1400" dirty="0"/>
              <a:t> • стекло бывает прозрачным и разноцветным, хрупкое, бьется, водонепроницаемое</a:t>
            </a:r>
            <a:br>
              <a:rPr lang="ru-RU" sz="1400" dirty="0"/>
            </a:br>
            <a:r>
              <a:rPr lang="ru-RU" sz="1400" dirty="0"/>
              <a:t> • ткань мнется и разглаживается, намокает и высыхает и т. д. </a:t>
            </a:r>
            <a:br>
              <a:rPr lang="ru-RU" sz="1400" dirty="0"/>
            </a:br>
            <a:r>
              <a:rPr lang="ru-RU" sz="1400" dirty="0"/>
              <a:t> • вода прозрачная, не имеет формы, умеет переливаться, испаряться и т. д. </a:t>
            </a:r>
            <a:br>
              <a:rPr lang="ru-RU" sz="1400" dirty="0"/>
            </a:br>
            <a:r>
              <a:rPr lang="ru-RU" sz="1400" dirty="0"/>
              <a:t> • воздух прозрачный, умеет двигаться сам и двигает предметы и т. д. </a:t>
            </a:r>
          </a:p>
          <a:p>
            <a:endParaRPr lang="ru-RU" sz="1400" dirty="0"/>
          </a:p>
        </p:txBody>
      </p:sp>
    </p:spTree>
    <p:extLst>
      <p:ext uri="{BB962C8B-B14F-4D97-AF65-F5344CB8AC3E}">
        <p14:creationId xmlns:p14="http://schemas.microsoft.com/office/powerpoint/2010/main" val="2425622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3358" y="167719"/>
            <a:ext cx="4680520" cy="3013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9992" y="3528705"/>
            <a:ext cx="4415805" cy="3313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488" y="3511550"/>
            <a:ext cx="4462463" cy="334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34161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pPr algn="ctr"/>
            <a:r>
              <a:rPr lang="ru-RU" sz="2000" b="1" dirty="0"/>
              <a:t>Экспериментирование</a:t>
            </a:r>
          </a:p>
        </p:txBody>
      </p:sp>
      <p:sp>
        <p:nvSpPr>
          <p:cNvPr id="3" name="Объект 2"/>
          <p:cNvSpPr>
            <a:spLocks noGrp="1"/>
          </p:cNvSpPr>
          <p:nvPr>
            <p:ph idx="1"/>
          </p:nvPr>
        </p:nvSpPr>
        <p:spPr>
          <a:xfrm>
            <a:off x="323528" y="908720"/>
            <a:ext cx="8363272" cy="5472608"/>
          </a:xfrm>
        </p:spPr>
        <p:txBody>
          <a:bodyPr>
            <a:noAutofit/>
          </a:bodyPr>
          <a:lstStyle/>
          <a:p>
            <a:pPr algn="just">
              <a:lnSpc>
                <a:spcPts val="1100"/>
              </a:lnSpc>
              <a:spcBef>
                <a:spcPts val="0"/>
              </a:spcBef>
            </a:pPr>
            <a:r>
              <a:rPr lang="ru-RU" sz="1400" b="1" dirty="0">
                <a:solidFill>
                  <a:schemeClr val="accent2">
                    <a:lumMod val="60000"/>
                    <a:lumOff val="40000"/>
                  </a:schemeClr>
                </a:solidFill>
                <a:latin typeface="Times New Roman" pitchFamily="18" charset="0"/>
                <a:cs typeface="Times New Roman" pitchFamily="18" charset="0"/>
              </a:rPr>
              <a:t>Вода</a:t>
            </a:r>
            <a:r>
              <a:rPr lang="ru-RU" sz="1400" dirty="0">
                <a:solidFill>
                  <a:schemeClr val="accent2">
                    <a:lumMod val="60000"/>
                    <a:lumOff val="40000"/>
                  </a:schemeClr>
                </a:solidFill>
                <a:latin typeface="Times New Roman" pitchFamily="18" charset="0"/>
                <a:cs typeface="Times New Roman" pitchFamily="18" charset="0"/>
              </a:rPr>
              <a:t> </a:t>
            </a:r>
            <a:r>
              <a:rPr lang="ru-RU" sz="1400" dirty="0">
                <a:latin typeface="Times New Roman" pitchFamily="18" charset="0"/>
                <a:cs typeface="Times New Roman" pitchFamily="18" charset="0"/>
              </a:rPr>
              <a:t>Это среда, в которой находился ребенок. Ребенку нравится играть с игрушками в ванной. Он видит, что одни предметы тонут, а другие плавают. Плавает или тонет? Налейте в таз воды и дайте малышу плавающие предметы, игрушки (пробки, дощечки, кораблики). Переливание воды. Воду можно переливать из кружки в кружку, из кружки в пластиковую бутылку, используя воронку. Растворение сахара. Можно показать, как растворяется сахар, попробовать сладкую водичку на вкус. Окрашивание воды. Интересно вместе с детьми при помощи кисточки и гуаши делать разноцветную воду. Воздушные пузыри </a:t>
            </a:r>
            <a:r>
              <a:rPr lang="ru-RU" sz="1400" dirty="0" smtClean="0">
                <a:latin typeface="Times New Roman" pitchFamily="18" charset="0"/>
                <a:cs typeface="Times New Roman" pitchFamily="18" charset="0"/>
              </a:rPr>
              <a:t>. </a:t>
            </a:r>
            <a:r>
              <a:rPr lang="ru-RU" sz="1400" dirty="0">
                <a:latin typeface="Times New Roman" pitchFamily="18" charset="0"/>
                <a:cs typeface="Times New Roman" pitchFamily="18" charset="0"/>
              </a:rPr>
              <a:t>С помощью трубочки от коктейля, соломинки можно сделать воздушные пузыри в стакане. Мыльные пузыри. При помощи специального приспособления воспитатель пускает мыльные пузыри, а дети за ними наблюдают или ловят руками. Ловля пузырей вызывает у детей радость, чувство восторга. Капельки. С помощью пипетки можно понаблюдать, как получаются капельки и какие звуки они издают, падая на твердую поверхность. Впитывание воды. Налить небольшое количество воды в плоскую емкость и опустить туда губку. Что произошло? Вода исчезла, ее впитала губка. </a:t>
            </a:r>
            <a:endParaRPr lang="ru-RU" sz="1400" dirty="0" smtClean="0">
              <a:latin typeface="Times New Roman" pitchFamily="18" charset="0"/>
              <a:cs typeface="Times New Roman" pitchFamily="18" charset="0"/>
            </a:endParaRPr>
          </a:p>
          <a:p>
            <a:pPr algn="just">
              <a:lnSpc>
                <a:spcPts val="1100"/>
              </a:lnSpc>
              <a:spcBef>
                <a:spcPts val="0"/>
              </a:spcBef>
            </a:pPr>
            <a:r>
              <a:rPr lang="ru-RU" sz="1400" b="1" dirty="0" smtClean="0">
                <a:solidFill>
                  <a:schemeClr val="accent2">
                    <a:lumMod val="60000"/>
                    <a:lumOff val="40000"/>
                  </a:schemeClr>
                </a:solidFill>
                <a:latin typeface="Times New Roman" pitchFamily="18" charset="0"/>
                <a:cs typeface="Times New Roman" pitchFamily="18" charset="0"/>
              </a:rPr>
              <a:t>Песок</a:t>
            </a:r>
            <a:r>
              <a:rPr lang="ru-RU" sz="1400" dirty="0" smtClean="0">
                <a:solidFill>
                  <a:schemeClr val="accent2">
                    <a:lumMod val="60000"/>
                    <a:lumOff val="40000"/>
                  </a:schemeClr>
                </a:solidFill>
                <a:latin typeface="Times New Roman" pitchFamily="18" charset="0"/>
                <a:cs typeface="Times New Roman" pitchFamily="18" charset="0"/>
              </a:rPr>
              <a:t> </a:t>
            </a:r>
            <a:r>
              <a:rPr lang="ru-RU" sz="1400" dirty="0">
                <a:latin typeface="Times New Roman" pitchFamily="18" charset="0"/>
                <a:cs typeface="Times New Roman" pitchFamily="18" charset="0"/>
              </a:rPr>
              <a:t>Строим дом. О терапевтических свойствах песка давно известно. Он привлекает детей и как строительный материал, если его смочить водой. Из песка можно лепить </a:t>
            </a:r>
            <a:r>
              <a:rPr lang="ru-RU" sz="1400" dirty="0" smtClean="0">
                <a:latin typeface="Times New Roman" pitchFamily="18" charset="0"/>
                <a:cs typeface="Times New Roman" pitchFamily="18" charset="0"/>
              </a:rPr>
              <a:t>куличи. </a:t>
            </a:r>
            <a:r>
              <a:rPr lang="ru-RU" sz="1400" dirty="0">
                <a:latin typeface="Times New Roman" pitchFamily="18" charset="0"/>
                <a:cs typeface="Times New Roman" pitchFamily="18" charset="0"/>
              </a:rPr>
              <a:t>Сыпучесть песка. Песок можно пересыпать из одного ведерка в другое, при помощи совка и воронки насыпать в пластиковую бутылку. Красим песок. С помощью взрослого можно выкрасить песок гуашью в другой цвет. Раздувание песка. При помощи спринцовки можно раздувать песок, имитируя ветер. Этот опыт можно делать и в пластиковой бутылке, если туда насыпать песок, а в крышку вставить спринцовку. Нажимая ее, вызывают движение песка в бутылке. </a:t>
            </a:r>
            <a:endParaRPr lang="ru-RU" sz="1400" dirty="0" smtClean="0">
              <a:latin typeface="Times New Roman" pitchFamily="18" charset="0"/>
              <a:cs typeface="Times New Roman" pitchFamily="18" charset="0"/>
            </a:endParaRPr>
          </a:p>
          <a:p>
            <a:pPr algn="just">
              <a:lnSpc>
                <a:spcPts val="1100"/>
              </a:lnSpc>
              <a:spcBef>
                <a:spcPts val="0"/>
              </a:spcBef>
            </a:pPr>
            <a:r>
              <a:rPr lang="ru-RU" sz="1400" b="1" dirty="0" smtClean="0">
                <a:solidFill>
                  <a:schemeClr val="accent2">
                    <a:lumMod val="60000"/>
                    <a:lumOff val="40000"/>
                  </a:schemeClr>
                </a:solidFill>
                <a:latin typeface="Times New Roman" pitchFamily="18" charset="0"/>
                <a:cs typeface="Times New Roman" pitchFamily="18" charset="0"/>
              </a:rPr>
              <a:t>Глина</a:t>
            </a:r>
            <a:r>
              <a:rPr lang="ru-RU" sz="1400" dirty="0" smtClean="0">
                <a:latin typeface="Times New Roman" pitchFamily="18" charset="0"/>
                <a:cs typeface="Times New Roman" pitchFamily="18" charset="0"/>
              </a:rPr>
              <a:t> </a:t>
            </a:r>
            <a:r>
              <a:rPr lang="ru-RU" sz="1400" dirty="0">
                <a:latin typeface="Times New Roman" pitchFamily="18" charset="0"/>
                <a:cs typeface="Times New Roman" pitchFamily="18" charset="0"/>
              </a:rPr>
              <a:t>Размельчение глины. Сухая глина твердая и сыпучая, ее можно размельчать в ступке. Лепка. Из мокрой глины можно лепить, влажную глину размазывать пальчиком по доске. Что произойдет с поделкой, если ее положить на солнце? А если по высушенному кусочку постучать молотком? Растворение в воде. Размешайте глину в воде. Что с ней происходит? Пусть растворенная глина некоторое время постоит. Что вы наблюдаете? Камешки С ними малыш встречается на прогулке, видит на дне аквариума. Попадая в воду, камешек меняет цвет — становится темнее. Камешек в воде тонет, а есть камни, которые плавают (туф, пемза). А если камешки собрать в жестяную банку, ими можно погреметь. Их можно бросать в цель (в пластиковую бутылку), попадать внутрь ведерка. </a:t>
            </a:r>
            <a:endParaRPr lang="ru-RU" sz="1400" dirty="0" smtClean="0">
              <a:latin typeface="Times New Roman" pitchFamily="18" charset="0"/>
              <a:cs typeface="Times New Roman" pitchFamily="18" charset="0"/>
            </a:endParaRPr>
          </a:p>
          <a:p>
            <a:pPr algn="just">
              <a:lnSpc>
                <a:spcPts val="1100"/>
              </a:lnSpc>
              <a:spcBef>
                <a:spcPts val="0"/>
              </a:spcBef>
            </a:pPr>
            <a:r>
              <a:rPr lang="ru-RU" sz="1400" b="1" dirty="0" smtClean="0">
                <a:solidFill>
                  <a:schemeClr val="accent2">
                    <a:lumMod val="60000"/>
                    <a:lumOff val="40000"/>
                  </a:schemeClr>
                </a:solidFill>
                <a:latin typeface="Times New Roman" pitchFamily="18" charset="0"/>
                <a:cs typeface="Times New Roman" pitchFamily="18" charset="0"/>
              </a:rPr>
              <a:t>Камешки </a:t>
            </a:r>
            <a:r>
              <a:rPr lang="ru-RU" sz="1400" dirty="0">
                <a:latin typeface="Times New Roman" pitchFamily="18" charset="0"/>
                <a:cs typeface="Times New Roman" pitchFamily="18" charset="0"/>
              </a:rPr>
              <a:t>интересно собирать в ведерко, а потом считать, рассматривать цвет. Гладкие камешки приятно катать между ладоней. Их можно исследовать на шероховатость, искать в них трещины, делать гвоздиком царапины. Если на камешки капать соком из лимона, то можно увидеть, как некоторые из них шипят. Бумага Ее можно рвать, сгибать, превращать в комки. Из нее делают кораблики и отправляют их в плавание, на ней рисуют разными материалами. Бумага разная по цвету, текстуре. </a:t>
            </a:r>
            <a:endParaRPr lang="ru-RU" sz="1400" dirty="0" smtClean="0">
              <a:latin typeface="Times New Roman" pitchFamily="18" charset="0"/>
              <a:cs typeface="Times New Roman" pitchFamily="18" charset="0"/>
            </a:endParaRPr>
          </a:p>
          <a:p>
            <a:pPr algn="just">
              <a:lnSpc>
                <a:spcPts val="1100"/>
              </a:lnSpc>
              <a:spcBef>
                <a:spcPts val="0"/>
              </a:spcBef>
            </a:pPr>
            <a:r>
              <a:rPr lang="ru-RU" sz="1400" b="1" dirty="0" smtClean="0">
                <a:solidFill>
                  <a:schemeClr val="accent2">
                    <a:lumMod val="60000"/>
                    <a:lumOff val="40000"/>
                  </a:schemeClr>
                </a:solidFill>
                <a:latin typeface="Times New Roman" pitchFamily="18" charset="0"/>
                <a:cs typeface="Times New Roman" pitchFamily="18" charset="0"/>
              </a:rPr>
              <a:t>Природный </a:t>
            </a:r>
            <a:r>
              <a:rPr lang="ru-RU" sz="1400" b="1" dirty="0">
                <a:solidFill>
                  <a:schemeClr val="accent2">
                    <a:lumMod val="60000"/>
                    <a:lumOff val="40000"/>
                  </a:schemeClr>
                </a:solidFill>
                <a:latin typeface="Times New Roman" pitchFamily="18" charset="0"/>
                <a:cs typeface="Times New Roman" pitchFamily="18" charset="0"/>
              </a:rPr>
              <a:t>материал </a:t>
            </a:r>
            <a:r>
              <a:rPr lang="ru-RU" sz="1400" dirty="0">
                <a:latin typeface="Times New Roman" pitchFamily="18" charset="0"/>
                <a:cs typeface="Times New Roman" pitchFamily="18" charset="0"/>
              </a:rPr>
              <a:t>Это прекрасный материал для изготовления поделок, с ним можно проводить эксперименты. Косточки от фруктов и крупа, положенные в банки, бутылки издают разные звуки. При помощи пинцета их можно разложить в разные емкости. Такое упражнение развивает мелкую моторику рук. Из природного материала можно выкладывать геометрические фигуры, делать различные картины (флористика). Сухие травы, цветы, сухофрукты хороши для развития обоняния. Их можно нюхать, а также использовать для изготовления поделок. </a:t>
            </a:r>
            <a:endParaRPr lang="ru-RU" sz="1400" dirty="0" smtClean="0">
              <a:latin typeface="Times New Roman" pitchFamily="18" charset="0"/>
              <a:cs typeface="Times New Roman" pitchFamily="18" charset="0"/>
            </a:endParaRPr>
          </a:p>
          <a:p>
            <a:pPr algn="just">
              <a:lnSpc>
                <a:spcPts val="1100"/>
              </a:lnSpc>
              <a:spcBef>
                <a:spcPts val="0"/>
              </a:spcBef>
            </a:pPr>
            <a:r>
              <a:rPr lang="ru-RU" sz="1400" b="1" dirty="0" smtClean="0">
                <a:latin typeface="Times New Roman" pitchFamily="18" charset="0"/>
                <a:cs typeface="Times New Roman" pitchFamily="18" charset="0"/>
              </a:rPr>
              <a:t>Зеркало</a:t>
            </a:r>
            <a:r>
              <a:rPr lang="ru-RU" sz="1400" dirty="0" smtClean="0">
                <a:latin typeface="Times New Roman" pitchFamily="18" charset="0"/>
                <a:cs typeface="Times New Roman" pitchFamily="18" charset="0"/>
              </a:rPr>
              <a:t> </a:t>
            </a:r>
            <a:r>
              <a:rPr lang="ru-RU" sz="1400" dirty="0">
                <a:latin typeface="Times New Roman" pitchFamily="18" charset="0"/>
                <a:cs typeface="Times New Roman" pitchFamily="18" charset="0"/>
              </a:rPr>
              <a:t>С его помощью ребенок познает себя.. Водя зеркалом, можно получить солнечного зайчика. Попросите мам своих воспитанников принести в группу зеркальца от компактной пудры, тогда на прогулке у каждого ребенка будет свой солнечный зайчик. Вертушки, султанчики, полоски из бумаги Эти игрушки помогут наблюдать за направлением ветра. Некоторые из них издают звуки при трении о воздух, тогда можно будет услышать песенку ветра.</a:t>
            </a:r>
          </a:p>
        </p:txBody>
      </p:sp>
    </p:spTree>
    <p:extLst>
      <p:ext uri="{BB962C8B-B14F-4D97-AF65-F5344CB8AC3E}">
        <p14:creationId xmlns:p14="http://schemas.microsoft.com/office/powerpoint/2010/main" val="31609696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В</a:t>
            </a:r>
            <a:r>
              <a:rPr lang="ru-RU" b="1" dirty="0" smtClean="0"/>
              <a:t>ывод</a:t>
            </a:r>
            <a:endParaRPr lang="ru-RU" b="1" dirty="0"/>
          </a:p>
        </p:txBody>
      </p:sp>
      <p:sp>
        <p:nvSpPr>
          <p:cNvPr id="3" name="Объект 2"/>
          <p:cNvSpPr>
            <a:spLocks noGrp="1"/>
          </p:cNvSpPr>
          <p:nvPr>
            <p:ph idx="1"/>
          </p:nvPr>
        </p:nvSpPr>
        <p:spPr/>
        <p:txBody>
          <a:bodyPr>
            <a:normAutofit fontScale="62500" lnSpcReduction="20000"/>
          </a:bodyPr>
          <a:lstStyle/>
          <a:p>
            <a:r>
              <a:rPr lang="ru-RU" dirty="0">
                <a:latin typeface="Times New Roman" pitchFamily="18" charset="0"/>
                <a:cs typeface="Times New Roman" pitchFamily="18" charset="0"/>
              </a:rPr>
              <a:t>Детские годы самые важные и как они пройдут, зависит от родителей и от нас, педагогов. Очень важно раскрыть вовремя перед родителями стороны развития каждого ребёнка и порекомендовать соответствующие приёмы воспитания.</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Анализируя всё вышесказанное можно сделать вывод, о том, что специально организованная исследовательская деятельность позволяет нашим воспитанникам самим добывать информацию об изучаемых объектах или явлениях, а педагогу сделать процесс обучения максимально эффективным и более полно удовлетворяющим естественную любознательность дошкольников, развивая их познавательную активность</a:t>
            </a:r>
            <a:r>
              <a:rPr lang="ru-RU" dirty="0" smtClean="0">
                <a:latin typeface="Times New Roman" pitchFamily="18" charset="0"/>
                <a:cs typeface="Times New Roman" pitchFamily="18" charset="0"/>
              </a:rPr>
              <a:t>.</a:t>
            </a:r>
          </a:p>
          <a:p>
            <a:r>
              <a:rPr lang="ru-RU" dirty="0">
                <a:latin typeface="Times New Roman" pitchFamily="18" charset="0"/>
                <a:cs typeface="Times New Roman" pitchFamily="18" charset="0"/>
              </a:rPr>
              <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В заключение хочется процитировать слова К. Е. Тимирязева: «Люди, научившиеся… наблюдениям и опытам, приобретают способность сами ставить вопросы и получать на них фактические ответы на более высоком умственном и нравственном уровне в сравнении с теми, кто такой школы не прошел».</a:t>
            </a:r>
          </a:p>
        </p:txBody>
      </p:sp>
    </p:spTree>
    <p:extLst>
      <p:ext uri="{BB962C8B-B14F-4D97-AF65-F5344CB8AC3E}">
        <p14:creationId xmlns:p14="http://schemas.microsoft.com/office/powerpoint/2010/main" val="138284823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148</TotalTime>
  <Words>1050</Words>
  <Application>Microsoft Office PowerPoint</Application>
  <PresentationFormat>Экран (4:3)</PresentationFormat>
  <Paragraphs>67</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Яркая</vt:lpstr>
      <vt:lpstr>«Экспериментирование, как метод обучения»</vt:lpstr>
      <vt:lpstr>Что такое эксперимент?</vt:lpstr>
      <vt:lpstr>Презентация PowerPoint</vt:lpstr>
      <vt:lpstr>Содержание  – экспериментальной деятельности построено  из четырёх блоков педагогического процесса. </vt:lpstr>
      <vt:lpstr>Структура  детского экспериментирования:</vt:lpstr>
      <vt:lpstr> Центр науки могут быть выделены зоны:</vt:lpstr>
      <vt:lpstr>Презентация PowerPoint</vt:lpstr>
      <vt:lpstr>Экспериментирование</vt:lpstr>
      <vt:lpstr>Вывод</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Надежда</dc:creator>
  <cp:lastModifiedBy>Надежда</cp:lastModifiedBy>
  <cp:revision>15</cp:revision>
  <dcterms:created xsi:type="dcterms:W3CDTF">2017-04-17T03:17:30Z</dcterms:created>
  <dcterms:modified xsi:type="dcterms:W3CDTF">2017-05-11T06:45:33Z</dcterms:modified>
</cp:coreProperties>
</file>