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60" r:id="rId3"/>
    <p:sldId id="262" r:id="rId4"/>
    <p:sldId id="261" r:id="rId5"/>
    <p:sldId id="263" r:id="rId6"/>
    <p:sldId id="265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5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dirty="0">
                <a:solidFill>
                  <a:schemeClr val="tx1"/>
                </a:solidFill>
              </a:rPr>
              <a:t>Качество знаний, </a:t>
            </a:r>
            <a:endParaRPr lang="ru-RU" sz="1800" dirty="0" smtClean="0">
              <a:solidFill>
                <a:schemeClr val="tx1"/>
              </a:solidFill>
            </a:endParaRPr>
          </a:p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dirty="0" smtClean="0">
                <a:solidFill>
                  <a:schemeClr val="tx1"/>
                </a:solidFill>
              </a:rPr>
              <a:t>СОУ учащихся (география)</a:t>
            </a:r>
            <a:endParaRPr lang="ru-RU" sz="1800" dirty="0">
              <a:solidFill>
                <a:schemeClr val="tx1"/>
              </a:solidFill>
            </a:endParaRP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качество знаний, %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75000"/>
                    <a:shade val="95000"/>
                    <a:satMod val="175000"/>
                  </a:schemeClr>
                </a:gs>
                <a:gs pos="12000">
                  <a:schemeClr val="accent2">
                    <a:tint val="90000"/>
                    <a:shade val="90000"/>
                    <a:satMod val="150000"/>
                  </a:schemeClr>
                </a:gs>
                <a:gs pos="100000">
                  <a:schemeClr val="accent2">
                    <a:tint val="100000"/>
                    <a:shade val="75000"/>
                    <a:satMod val="150000"/>
                  </a:schemeClr>
                </a:gs>
              </a:gsLst>
              <a:lin ang="16200000" scaled="1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freezing" dir="t">
                <a:rot lat="0" lon="0" rev="6000000"/>
              </a:lightRig>
            </a:scene3d>
            <a:sp3d contourW="12700" prstMaterial="dkEdge">
              <a:bevelT w="44450" h="25400"/>
              <a:contourClr>
                <a:schemeClr val="accent2">
                  <a:shade val="30000"/>
                </a:schemeClr>
              </a:contourClr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2012-2013 гг</c:v>
                </c:pt>
                <c:pt idx="1">
                  <c:v>2013-2014 гг</c:v>
                </c:pt>
                <c:pt idx="2">
                  <c:v>2014-2015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86.960000000000022</c:v>
                </c:pt>
                <c:pt idx="1">
                  <c:v>91.19</c:v>
                </c:pt>
                <c:pt idx="2">
                  <c:v>92.240000000000023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СОУ, %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75000"/>
                    <a:shade val="95000"/>
                    <a:satMod val="175000"/>
                  </a:schemeClr>
                </a:gs>
                <a:gs pos="12000">
                  <a:schemeClr val="accent4">
                    <a:tint val="90000"/>
                    <a:shade val="90000"/>
                    <a:satMod val="150000"/>
                  </a:schemeClr>
                </a:gs>
                <a:gs pos="100000">
                  <a:schemeClr val="accent4">
                    <a:tint val="100000"/>
                    <a:shade val="75000"/>
                    <a:satMod val="150000"/>
                  </a:schemeClr>
                </a:gs>
              </a:gsLst>
              <a:lin ang="16200000" scaled="1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freezing" dir="t">
                <a:rot lat="0" lon="0" rev="6000000"/>
              </a:lightRig>
            </a:scene3d>
            <a:sp3d contourW="12700" prstMaterial="dkEdge">
              <a:bevelT w="44450" h="25400"/>
              <a:contourClr>
                <a:schemeClr val="accent4">
                  <a:shade val="30000"/>
                </a:schemeClr>
              </a:contourClr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2012-2013 гг</c:v>
                </c:pt>
                <c:pt idx="1">
                  <c:v>2013-2014 гг</c:v>
                </c:pt>
                <c:pt idx="2">
                  <c:v>2014-2015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77.98</c:v>
                </c:pt>
                <c:pt idx="1">
                  <c:v>77.540000000000006</c:v>
                </c:pt>
                <c:pt idx="2">
                  <c:v>78.14</c:v>
                </c:pt>
              </c:numCache>
            </c:numRef>
          </c:val>
        </c:ser>
        <c:dLbls>
          <c:showVal val="1"/>
        </c:dLbls>
        <c:gapWidth val="100"/>
        <c:overlap val="-24"/>
        <c:axId val="77206656"/>
        <c:axId val="77208192"/>
      </c:barChart>
      <c:catAx>
        <c:axId val="7720665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7208192"/>
        <c:crosses val="autoZero"/>
        <c:auto val="1"/>
        <c:lblAlgn val="ctr"/>
        <c:lblOffset val="100"/>
      </c:catAx>
      <c:valAx>
        <c:axId val="7720819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7206656"/>
        <c:crosses val="autoZero"/>
        <c:crossBetween val="between"/>
      </c:valAx>
      <c:spPr>
        <a:solidFill>
          <a:schemeClr val="lt1"/>
        </a:solidFill>
        <a:ln w="15875" cap="flat" cmpd="sng" algn="ctr">
          <a:solidFill>
            <a:schemeClr val="accent4"/>
          </a:solidFill>
          <a:prstDash val="solid"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Успеваемость, %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География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75000"/>
                    <a:shade val="95000"/>
                    <a:satMod val="175000"/>
                  </a:schemeClr>
                </a:gs>
                <a:gs pos="12000">
                  <a:schemeClr val="accent6">
                    <a:tint val="90000"/>
                    <a:shade val="90000"/>
                    <a:satMod val="150000"/>
                  </a:schemeClr>
                </a:gs>
                <a:gs pos="100000">
                  <a:schemeClr val="accent6">
                    <a:tint val="100000"/>
                    <a:shade val="75000"/>
                    <a:satMod val="150000"/>
                  </a:schemeClr>
                </a:gs>
              </a:gsLst>
              <a:lin ang="16200000" scaled="1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freezing" dir="t">
                <a:rot lat="0" lon="0" rev="6000000"/>
              </a:lightRig>
            </a:scene3d>
            <a:sp3d contourW="12700" prstMaterial="dkEdge">
              <a:bevelT w="44450" h="25400"/>
              <a:contourClr>
                <a:schemeClr val="accent6">
                  <a:shade val="30000"/>
                </a:schemeClr>
              </a:contourClr>
            </a:sp3d>
          </c:spPr>
          <c:dLbls>
            <c:dLblPos val="outEnd"/>
            <c:showVal val="1"/>
          </c:dLbls>
          <c:cat>
            <c:strRef>
              <c:f>Лист1!$A$2:$A$4</c:f>
              <c:strCache>
                <c:ptCount val="3"/>
                <c:pt idx="0">
                  <c:v>2012-2013 гг</c:v>
                </c:pt>
                <c:pt idx="1">
                  <c:v>2013-2014 гг</c:v>
                </c:pt>
                <c:pt idx="2">
                  <c:v>2014-2015 гг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ИЗО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75000"/>
                    <a:shade val="95000"/>
                    <a:satMod val="175000"/>
                  </a:schemeClr>
                </a:gs>
                <a:gs pos="12000">
                  <a:schemeClr val="accent3">
                    <a:tint val="90000"/>
                    <a:shade val="90000"/>
                    <a:satMod val="150000"/>
                  </a:schemeClr>
                </a:gs>
                <a:gs pos="100000">
                  <a:schemeClr val="accent3">
                    <a:tint val="100000"/>
                    <a:shade val="75000"/>
                    <a:satMod val="150000"/>
                  </a:schemeClr>
                </a:gs>
              </a:gsLst>
              <a:lin ang="16200000" scaled="1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freezing" dir="t">
                <a:rot lat="0" lon="0" rev="6000000"/>
              </a:lightRig>
            </a:scene3d>
            <a:sp3d contourW="12700" prstMaterial="dkEdge">
              <a:bevelT w="44450" h="25400"/>
              <a:contourClr>
                <a:schemeClr val="accent3">
                  <a:shade val="30000"/>
                </a:schemeClr>
              </a:contourClr>
            </a:sp3d>
          </c:spPr>
          <c:dLbls>
            <c:dLblPos val="outEnd"/>
            <c:showVal val="1"/>
          </c:dLbls>
          <c:cat>
            <c:strRef>
              <c:f>Лист1!$A$2:$A$4</c:f>
              <c:strCache>
                <c:ptCount val="3"/>
                <c:pt idx="0">
                  <c:v>2012-2013 гг</c:v>
                </c:pt>
                <c:pt idx="1">
                  <c:v>2013-2014 гг</c:v>
                </c:pt>
                <c:pt idx="2">
                  <c:v>2014-2015 гг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</c:numCache>
            </c:numRef>
          </c:val>
        </c:ser>
        <c:axId val="89010560"/>
        <c:axId val="89012096"/>
      </c:barChart>
      <c:catAx>
        <c:axId val="89010560"/>
        <c:scaling>
          <c:orientation val="minMax"/>
        </c:scaling>
        <c:axPos val="b"/>
        <c:tickLblPos val="nextTo"/>
        <c:crossAx val="89012096"/>
        <c:crosses val="autoZero"/>
        <c:auto val="1"/>
        <c:lblAlgn val="ctr"/>
        <c:lblOffset val="100"/>
      </c:catAx>
      <c:valAx>
        <c:axId val="89012096"/>
        <c:scaling>
          <c:orientation val="minMax"/>
        </c:scaling>
        <c:axPos val="l"/>
        <c:majorGridlines/>
        <c:numFmt formatCode="General" sourceLinked="1"/>
        <c:tickLblPos val="nextTo"/>
        <c:crossAx val="89010560"/>
        <c:crosses val="autoZero"/>
        <c:crossBetween val="between"/>
      </c:valAx>
    </c:plotArea>
    <c:legend>
      <c:legendPos val="b"/>
      <c:layout/>
    </c:legend>
    <c:plotVisOnly val="1"/>
    <c:dispBlanksAs val="gap"/>
  </c:chart>
  <c:spPr>
    <a:solidFill>
      <a:schemeClr val="lt1"/>
    </a:solidFill>
    <a:ln w="15875" cap="flat" cmpd="sng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vert="horz"/>
          <a:lstStyle/>
          <a:p>
            <a:pPr>
              <a:defRPr/>
            </a:pPr>
            <a:r>
              <a:rPr lang="ru-RU"/>
              <a:t>Проектно-исследовательская деятельность, %</a:t>
            </a:r>
          </a:p>
        </c:rich>
      </c:tx>
      <c:layout>
        <c:manualLayout>
          <c:xMode val="edge"/>
          <c:yMode val="edge"/>
          <c:x val="0.17832663393834308"/>
          <c:y val="7.3490290149994003E-2"/>
        </c:manualLayout>
      </c:layout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Проектно-исследовательская деятельность, %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75000"/>
                    <a:shade val="95000"/>
                    <a:satMod val="175000"/>
                  </a:schemeClr>
                </a:gs>
                <a:gs pos="12000">
                  <a:schemeClr val="accent2">
                    <a:tint val="90000"/>
                    <a:shade val="90000"/>
                    <a:satMod val="150000"/>
                  </a:schemeClr>
                </a:gs>
                <a:gs pos="100000">
                  <a:schemeClr val="accent2">
                    <a:tint val="100000"/>
                    <a:shade val="75000"/>
                    <a:satMod val="150000"/>
                  </a:schemeClr>
                </a:gs>
              </a:gsLst>
              <a:lin ang="16200000" scaled="1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freezing" dir="t">
                <a:rot lat="0" lon="0" rev="6000000"/>
              </a:lightRig>
            </a:scene3d>
            <a:sp3d contourW="12700" prstMaterial="dkEdge">
              <a:bevelT w="44450" h="25400"/>
              <a:contourClr>
                <a:schemeClr val="accent2">
                  <a:shade val="30000"/>
                </a:schemeClr>
              </a:contourClr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2012-2013 гг</c:v>
                </c:pt>
                <c:pt idx="1">
                  <c:v>2013-2014 гг</c:v>
                </c:pt>
                <c:pt idx="2">
                  <c:v>2014-2015 гг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</c:numCache>
            </c:numRef>
          </c:val>
        </c:ser>
        <c:dLbls>
          <c:showVal val="1"/>
        </c:dLbls>
        <c:gapWidth val="100"/>
        <c:overlap val="-24"/>
        <c:axId val="88978560"/>
        <c:axId val="88980096"/>
      </c:barChart>
      <c:catAx>
        <c:axId val="8897856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88980096"/>
        <c:crosses val="autoZero"/>
        <c:auto val="1"/>
        <c:lblAlgn val="ctr"/>
        <c:lblOffset val="100"/>
      </c:catAx>
      <c:valAx>
        <c:axId val="8898009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88978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lt1"/>
    </a:solidFill>
    <a:ln w="19050" cap="flat" cmpd="sng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782BBC-BE67-4481-84A2-642107B80E7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3F775C-C253-44B1-BBC6-BA4D826C3C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3833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F775C-C253-44B1-BBC6-BA4D826C3C9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2269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jpeg"/><Relationship Id="rId18" Type="http://schemas.openxmlformats.org/officeDocument/2006/relationships/image" Target="../media/image25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jpeg"/><Relationship Id="rId17" Type="http://schemas.openxmlformats.org/officeDocument/2006/relationships/image" Target="../media/image24.jpeg"/><Relationship Id="rId2" Type="http://schemas.openxmlformats.org/officeDocument/2006/relationships/image" Target="../media/image9.png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pn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10" Type="http://schemas.openxmlformats.org/officeDocument/2006/relationships/image" Target="../media/image17.jpeg"/><Relationship Id="rId19" Type="http://schemas.openxmlformats.org/officeDocument/2006/relationships/image" Target="../media/image26.jpe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jpeg"/><Relationship Id="rId18" Type="http://schemas.openxmlformats.org/officeDocument/2006/relationships/image" Target="../media/image42.jpe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12" Type="http://schemas.openxmlformats.org/officeDocument/2006/relationships/image" Target="../media/image36.jpeg"/><Relationship Id="rId17" Type="http://schemas.openxmlformats.org/officeDocument/2006/relationships/image" Target="../media/image41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5.jpeg"/><Relationship Id="rId5" Type="http://schemas.openxmlformats.org/officeDocument/2006/relationships/image" Target="../media/image29.png"/><Relationship Id="rId15" Type="http://schemas.openxmlformats.org/officeDocument/2006/relationships/image" Target="../media/image39.jpeg"/><Relationship Id="rId10" Type="http://schemas.openxmlformats.org/officeDocument/2006/relationships/image" Target="../media/image34.png"/><Relationship Id="rId4" Type="http://schemas.openxmlformats.org/officeDocument/2006/relationships/image" Target="../media/image28.jpeg"/><Relationship Id="rId9" Type="http://schemas.openxmlformats.org/officeDocument/2006/relationships/image" Target="../media/image33.png"/><Relationship Id="rId14" Type="http://schemas.openxmlformats.org/officeDocument/2006/relationships/image" Target="../media/image3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chart" Target="../charts/chart3.xml"/><Relationship Id="rId18" Type="http://schemas.openxmlformats.org/officeDocument/2006/relationships/image" Target="../media/image58.jpeg"/><Relationship Id="rId3" Type="http://schemas.openxmlformats.org/officeDocument/2006/relationships/image" Target="../media/image44.jpeg"/><Relationship Id="rId21" Type="http://schemas.openxmlformats.org/officeDocument/2006/relationships/image" Target="../media/image61.jpe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17" Type="http://schemas.openxmlformats.org/officeDocument/2006/relationships/image" Target="../media/image57.jpeg"/><Relationship Id="rId2" Type="http://schemas.openxmlformats.org/officeDocument/2006/relationships/image" Target="../media/image43.jpeg"/><Relationship Id="rId16" Type="http://schemas.openxmlformats.org/officeDocument/2006/relationships/image" Target="../media/image56.jpeg"/><Relationship Id="rId20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jpeg"/><Relationship Id="rId15" Type="http://schemas.openxmlformats.org/officeDocument/2006/relationships/image" Target="../media/image55.png"/><Relationship Id="rId10" Type="http://schemas.openxmlformats.org/officeDocument/2006/relationships/image" Target="../media/image51.jpeg"/><Relationship Id="rId19" Type="http://schemas.openxmlformats.org/officeDocument/2006/relationships/image" Target="../media/image59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Relationship Id="rId14" Type="http://schemas.openxmlformats.org/officeDocument/2006/relationships/image" Target="../media/image5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5" Type="http://schemas.openxmlformats.org/officeDocument/2006/relationships/image" Target="../media/image64.png"/><Relationship Id="rId4" Type="http://schemas.openxmlformats.org/officeDocument/2006/relationships/hyperlink" Target="http://nsportal.ru/fedorkova-svetlana-vladimirovn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53" y="1126114"/>
            <a:ext cx="6876256" cy="93369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err="1" smtClean="0">
                <a:ln w="11430"/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cs typeface="EucrosiaUPC" panose="02020603050405020304" pitchFamily="18" charset="-34"/>
              </a:rPr>
              <a:t>Федоркова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cs typeface="EucrosiaUPC" panose="02020603050405020304" pitchFamily="18" charset="-34"/>
              </a:rPr>
              <a:t> </a:t>
            </a:r>
            <a:b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cs typeface="EucrosiaUPC" panose="02020603050405020304" pitchFamily="18" charset="-34"/>
              </a:rPr>
            </a:b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cs typeface="EucrosiaUPC" panose="02020603050405020304" pitchFamily="18" charset="-34"/>
              </a:rPr>
              <a:t>Светлана Владимировна</a:t>
            </a:r>
            <a:endParaRPr lang="ru-RU" sz="4000" b="1" spc="50" dirty="0">
              <a:ln w="11430"/>
              <a:solidFill>
                <a:srgbClr val="FF00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cs typeface="EucrosiaUPC" panose="02020603050405020304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043428"/>
            <a:ext cx="6696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Book Antiqua" panose="02040602050305030304" pitchFamily="18" charset="0"/>
                <a:cs typeface="Mongolian Baiti" panose="03000500000000000000" pitchFamily="66" charset="0"/>
              </a:rPr>
              <a:t>Учитель географии  и изобразительного искусства</a:t>
            </a:r>
          </a:p>
          <a:p>
            <a:pPr algn="ctr"/>
            <a:r>
              <a:rPr lang="ru-RU" sz="2000" b="1" dirty="0" smtClean="0">
                <a:latin typeface="Book Antiqua" panose="02040602050305030304" pitchFamily="18" charset="0"/>
                <a:cs typeface="Mongolian Baiti" panose="03000500000000000000" pitchFamily="66" charset="0"/>
              </a:rPr>
              <a:t>МКОУ «</a:t>
            </a:r>
            <a:r>
              <a:rPr lang="ru-RU" sz="2000" b="1" dirty="0" err="1" smtClean="0">
                <a:latin typeface="Book Antiqua" panose="02040602050305030304" pitchFamily="18" charset="0"/>
                <a:cs typeface="Mongolian Baiti" panose="03000500000000000000" pitchFamily="66" charset="0"/>
              </a:rPr>
              <a:t>Высокинская</a:t>
            </a:r>
            <a:r>
              <a:rPr lang="ru-RU" sz="2000" b="1" dirty="0" smtClean="0">
                <a:latin typeface="Book Antiqua" panose="02040602050305030304" pitchFamily="18" charset="0"/>
                <a:cs typeface="Mongolian Baiti" panose="03000500000000000000" pitchFamily="66" charset="0"/>
              </a:rPr>
              <a:t> СОШ»</a:t>
            </a:r>
          </a:p>
          <a:p>
            <a:pPr algn="ctr"/>
            <a:r>
              <a:rPr lang="ru-RU" sz="2000" b="1" dirty="0" err="1" smtClean="0">
                <a:latin typeface="Book Antiqua" panose="02040602050305030304" pitchFamily="18" charset="0"/>
                <a:cs typeface="Mongolian Baiti" panose="03000500000000000000" pitchFamily="66" charset="0"/>
              </a:rPr>
              <a:t>Лискинского</a:t>
            </a:r>
            <a:r>
              <a:rPr lang="ru-RU" sz="2000" b="1" dirty="0" smtClean="0">
                <a:latin typeface="Book Antiqua" panose="02040602050305030304" pitchFamily="18" charset="0"/>
                <a:cs typeface="Mongolian Baiti" panose="03000500000000000000" pitchFamily="66" charset="0"/>
              </a:rPr>
              <a:t> района Воронежской области</a:t>
            </a:r>
          </a:p>
          <a:p>
            <a:pPr algn="ctr"/>
            <a:r>
              <a:rPr lang="ru-RU" sz="2000" b="1" dirty="0" smtClean="0">
                <a:latin typeface="Book Antiqua" panose="02040602050305030304" pitchFamily="18" charset="0"/>
                <a:cs typeface="Mongolian Baiti" panose="03000500000000000000" pitchFamily="66" charset="0"/>
              </a:rPr>
              <a:t>Стаж работы – 23 года</a:t>
            </a:r>
          </a:p>
          <a:p>
            <a:pPr algn="ctr"/>
            <a:r>
              <a:rPr lang="ru-RU" sz="2000" b="1" dirty="0" smtClean="0">
                <a:latin typeface="Book Antiqua" panose="02040602050305030304" pitchFamily="18" charset="0"/>
                <a:cs typeface="Mongolian Baiti" panose="03000500000000000000" pitchFamily="66" charset="0"/>
              </a:rPr>
              <a:t>Образование – высшее (ВГПУ)</a:t>
            </a:r>
          </a:p>
          <a:p>
            <a:pPr algn="ctr"/>
            <a:r>
              <a:rPr lang="ru-RU" sz="2000" b="1" dirty="0" smtClean="0">
                <a:latin typeface="Book Antiqua" panose="02040602050305030304" pitchFamily="18" charset="0"/>
                <a:cs typeface="Mongolian Baiti" panose="03000500000000000000" pitchFamily="66" charset="0"/>
              </a:rPr>
              <a:t>ВКК</a:t>
            </a:r>
            <a:endParaRPr lang="ru-RU" sz="2000" b="1" dirty="0">
              <a:latin typeface="Book Antiqua" panose="02040602050305030304" pitchFamily="18" charset="0"/>
              <a:cs typeface="Mongolian Baiti" panose="03000500000000000000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707822">
            <a:off x="6332524" y="2970995"/>
            <a:ext cx="1363440" cy="19579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0" y="219901"/>
            <a:ext cx="6876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Публичная презентация результатов педагогической </a:t>
            </a:r>
          </a:p>
          <a:p>
            <a:pPr algn="ctr"/>
            <a:r>
              <a:rPr lang="ru-RU" dirty="0" smtClean="0"/>
              <a:t>деятельности и инновационной работы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756" y="6387606"/>
            <a:ext cx="6876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libri" panose="020F0502020204030204" pitchFamily="34" charset="0"/>
              </a:rPr>
              <a:t>2016 г</a:t>
            </a:r>
            <a:endParaRPr lang="ru-RU" b="1" dirty="0">
              <a:latin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982420"/>
            <a:ext cx="5853561" cy="230832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5400" cmpd="thickThin"/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1003">
            <a:schemeClr val="lt1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предметной комиссии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этапа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Всероссийской олимпиады школьников 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географии</a:t>
            </a:r>
          </a:p>
          <a:p>
            <a:pPr algn="ctr">
              <a:buFont typeface="Arial" pitchFamily="34" charset="0"/>
              <a:buChar char="•"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Член экспертной комиссии по проверке 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ГИА 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географии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ШМО классных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руководителей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Депутат Совета народных депутатов 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Высокинского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сельского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 </a:t>
            </a:r>
            <a:r>
              <a:rPr lang="ru-RU" sz="1600" b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партии «Единая Россия» 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2007 года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15206" y="214290"/>
            <a:ext cx="1661931" cy="2492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01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622574">
            <a:off x="7520608" y="3464842"/>
            <a:ext cx="1366397" cy="1928802"/>
          </a:xfrm>
          <a:prstGeom prst="rect">
            <a:avLst/>
          </a:prstGeom>
        </p:spPr>
      </p:pic>
      <p:pic>
        <p:nvPicPr>
          <p:cNvPr id="12" name="Рисунок 11" descr="01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715140" y="4551904"/>
            <a:ext cx="1428760" cy="202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750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539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ВЫСОКИЕ  РЕЗУЛЬТАТЫ  УЧЕБНЫХ  ДОСТИЖЕНИЙ</a:t>
            </a:r>
          </a:p>
          <a:p>
            <a:pPr algn="ctr"/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78944" y="2780928"/>
            <a:ext cx="1921061" cy="2585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05359558"/>
              </p:ext>
            </p:extLst>
          </p:nvPr>
        </p:nvGraphicFramePr>
        <p:xfrm>
          <a:off x="251519" y="676146"/>
          <a:ext cx="4176464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3140968"/>
            <a:ext cx="67322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ТЕМА: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Формирование </a:t>
            </a:r>
            <a:r>
              <a:rPr lang="ru-RU" b="1" dirty="0">
                <a:solidFill>
                  <a:srgbClr val="FF0000"/>
                </a:solidFill>
              </a:rPr>
              <a:t>ключевых компетенций и повышение качества географического образования с помощью инновационных технологий обучения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19" y="4388153"/>
            <a:ext cx="619268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400" b="1" dirty="0" smtClean="0">
                <a:solidFill>
                  <a:srgbClr val="002060"/>
                </a:solidFill>
              </a:rPr>
              <a:t>ЦЕЛЬ: создание </a:t>
            </a:r>
            <a:r>
              <a:rPr lang="ru-RU" sz="1400" b="1" dirty="0">
                <a:solidFill>
                  <a:srgbClr val="002060"/>
                </a:solidFill>
              </a:rPr>
              <a:t>совокупных психолого-педагогических  условий для формирования ключевых компетенций учащихся и повышения качества географического образования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19" y="5246684"/>
            <a:ext cx="853924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002060"/>
                </a:solidFill>
              </a:rPr>
              <a:t>ЗАДАЧИ:</a:t>
            </a:r>
          </a:p>
          <a:p>
            <a:pPr marL="342900" indent="-342900" algn="just">
              <a:buAutoNum type="arabicPeriod"/>
            </a:pPr>
            <a:r>
              <a:rPr lang="ru-RU" sz="1400" dirty="0" smtClean="0">
                <a:solidFill>
                  <a:srgbClr val="002060"/>
                </a:solidFill>
              </a:rPr>
              <a:t>Формирование </a:t>
            </a:r>
            <a:r>
              <a:rPr lang="ru-RU" sz="1400" dirty="0">
                <a:solidFill>
                  <a:srgbClr val="002060"/>
                </a:solidFill>
              </a:rPr>
              <a:t>устойчивого интереса учащихся к географическим знаниям с помощью инновационных технологий обучения</a:t>
            </a:r>
            <a:r>
              <a:rPr lang="ru-RU" sz="1400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 algn="just">
              <a:buFontTx/>
              <a:buAutoNum type="arabicPeriod"/>
            </a:pPr>
            <a:r>
              <a:rPr lang="ru-RU" sz="1400" dirty="0" smtClean="0">
                <a:solidFill>
                  <a:srgbClr val="002060"/>
                </a:solidFill>
              </a:rPr>
              <a:t>Формирование </a:t>
            </a:r>
            <a:r>
              <a:rPr lang="ru-RU" sz="1400" dirty="0">
                <a:solidFill>
                  <a:srgbClr val="002060"/>
                </a:solidFill>
              </a:rPr>
              <a:t>ключевых компетенций при широком внедрении в преподавание географии информационно-коммуникационных технологий, проектной и исследовательской </a:t>
            </a:r>
            <a:r>
              <a:rPr lang="ru-RU" sz="1400" dirty="0" smtClean="0">
                <a:solidFill>
                  <a:srgbClr val="002060"/>
                </a:solidFill>
              </a:rPr>
              <a:t>деятельности. </a:t>
            </a:r>
            <a:endParaRPr lang="ru-RU" sz="1400" dirty="0">
              <a:solidFill>
                <a:srgbClr val="002060"/>
              </a:solidFill>
            </a:endParaRPr>
          </a:p>
          <a:p>
            <a:pPr marL="342900" indent="-342900" algn="just">
              <a:buAutoNum type="arabicPeriod"/>
            </a:pPr>
            <a:endParaRPr lang="ru-RU" sz="1400" dirty="0">
              <a:solidFill>
                <a:srgbClr val="002060"/>
              </a:solidFill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xmlns="" val="814490269"/>
              </p:ext>
            </p:extLst>
          </p:nvPr>
        </p:nvGraphicFramePr>
        <p:xfrm>
          <a:off x="4418778" y="791189"/>
          <a:ext cx="4348140" cy="18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43048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5818" y="87067"/>
            <a:ext cx="792088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ЭФФЕКТИВНОЕ  ИСПОЛЬЗОВАНИЕ СОВРЕМЕННЫХ  ОБРАЗОВАТЕЛЬНЫХ 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ТЕХНОЛОГИЙ</a:t>
            </a:r>
          </a:p>
          <a:p>
            <a:pPr algn="ctr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0133059"/>
              </p:ext>
            </p:extLst>
          </p:nvPr>
        </p:nvGraphicFramePr>
        <p:xfrm>
          <a:off x="189681" y="3789040"/>
          <a:ext cx="8569517" cy="2863782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8569517"/>
              </a:tblGrid>
              <a:tr h="288667"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/>
                        <a:t>Эффективность использования современных образовательных технологий,</a:t>
                      </a:r>
                      <a:r>
                        <a:rPr kumimoji="0" lang="ru-RU" sz="1600" kern="1200" baseline="0" dirty="0" smtClean="0"/>
                        <a:t> </a:t>
                      </a:r>
                    </a:p>
                    <a:p>
                      <a:pPr algn="ctr"/>
                      <a:r>
                        <a:rPr kumimoji="0" lang="ru-RU" sz="1600" kern="1200" dirty="0" smtClean="0"/>
                        <a:t>отдельных элементов</a:t>
                      </a:r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95747">
                <a:tc>
                  <a:txBody>
                    <a:bodyPr/>
                    <a:lstStyle/>
                    <a:p>
                      <a:pPr marL="171450" indent="-17145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200" dirty="0"/>
                        <a:t> </a:t>
                      </a:r>
                      <a:r>
                        <a:rPr lang="ru-RU" sz="1200" dirty="0" smtClean="0"/>
                        <a:t>Приобретение обучающимися универсальных навыков и готовности к их практическому применению </a:t>
                      </a:r>
                      <a:r>
                        <a:rPr lang="ru-RU" sz="1200" dirty="0"/>
                        <a:t>в реальных ситуациях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5747">
                <a:tc>
                  <a:txBody>
                    <a:bodyPr/>
                    <a:lstStyle/>
                    <a:p>
                      <a:pPr marL="171450" indent="-17145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200" dirty="0"/>
                        <a:t> Формирование уважительного отношения к окружающим людям, другим культурам</a:t>
                      </a:r>
                      <a:endParaRPr lang="ru-RU" sz="12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7180">
                <a:tc>
                  <a:txBody>
                    <a:bodyPr/>
                    <a:lstStyle/>
                    <a:p>
                      <a:pPr marL="171450" indent="-17145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200" dirty="0"/>
                        <a:t>Развитие умения аргументированного и корректного ведения дискуссии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5747">
                <a:tc>
                  <a:txBody>
                    <a:bodyPr/>
                    <a:lstStyle/>
                    <a:p>
                      <a:pPr marL="171450" indent="-17145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200" dirty="0"/>
                        <a:t> Увлеченность, творческий настрой, товарищеские взаимоотношения обучающихся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2316">
                <a:tc>
                  <a:txBody>
                    <a:bodyPr/>
                    <a:lstStyle/>
                    <a:p>
                      <a:pPr marL="171450" indent="-17145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200" dirty="0"/>
                        <a:t>Мотивирующее действие атмосферы урока, сохраняющее работоспособность и хорошее настроение 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5747">
                <a:tc>
                  <a:txBody>
                    <a:bodyPr/>
                    <a:lstStyle/>
                    <a:p>
                      <a:pPr marL="171450" indent="-17145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200" dirty="0"/>
                        <a:t> Эффективный мониторинг учителем хода и результатов образовательного процесса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7180">
                <a:tc>
                  <a:txBody>
                    <a:bodyPr/>
                    <a:lstStyle/>
                    <a:p>
                      <a:pPr marL="171450" marR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lang="ru-RU" sz="1200" dirty="0"/>
                        <a:t>Повышение мотивации и познавательной активности </a:t>
                      </a:r>
                      <a:r>
                        <a:rPr lang="ru-RU" sz="1200" dirty="0" smtClean="0"/>
                        <a:t>обучающихся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5747">
                <a:tc>
                  <a:txBody>
                    <a:bodyPr/>
                    <a:lstStyle/>
                    <a:p>
                      <a:pPr marL="171450" indent="-17145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200" dirty="0"/>
                        <a:t>Рост самостоятельности и ответственности учащихся за результаты своей учебной деятельности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7180">
                <a:tc>
                  <a:txBody>
                    <a:bodyPr/>
                    <a:lstStyle/>
                    <a:p>
                      <a:pPr marL="171450" indent="-17145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200" dirty="0"/>
                        <a:t> Качественное освоение обучающимися новых знаний и умений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5747">
                <a:tc>
                  <a:txBody>
                    <a:bodyPr/>
                    <a:lstStyle/>
                    <a:p>
                      <a:pPr marL="171450" indent="-17145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200" dirty="0"/>
                        <a:t>Овладение способами </a:t>
                      </a:r>
                      <a:r>
                        <a:rPr lang="ru-RU" sz="1200" dirty="0" smtClean="0"/>
                        <a:t>самостоятельной </a:t>
                      </a:r>
                      <a:r>
                        <a:rPr lang="ru-RU" sz="1200" dirty="0"/>
                        <a:t>деятельности, умения видеть проблему, искать варианты решения, формировать выводы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5747">
                <a:tc>
                  <a:txBody>
                    <a:bodyPr/>
                    <a:lstStyle/>
                    <a:p>
                      <a:pPr marL="171450" indent="-17145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200" dirty="0"/>
                        <a:t>Формирование исследовательских, информационных, коммуникативных компетенций, необходимых в перспективе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37043750"/>
              </p:ext>
            </p:extLst>
          </p:nvPr>
        </p:nvGraphicFramePr>
        <p:xfrm>
          <a:off x="6084169" y="1039703"/>
          <a:ext cx="2664296" cy="25603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10588"/>
                <a:gridCol w="2353708"/>
              </a:tblGrid>
              <a:tr h="14911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№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Название компетенции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16274">
                <a:tc>
                  <a:txBody>
                    <a:bodyPr/>
                    <a:lstStyle/>
                    <a:p>
                      <a:r>
                        <a:rPr kumimoji="0" lang="ru-RU" sz="1200" kern="1200" dirty="0" smtClean="0"/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/>
                        <a:t>Ценностно-смысловые</a:t>
                      </a:r>
                      <a:endParaRPr kumimoji="0" lang="ru-RU" sz="12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627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/>
                        <a:t>Учебно-познавательные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627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err="1" smtClean="0"/>
                        <a:t>Социокультурные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627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/>
                        <a:t>Профессионально -коммуникативные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627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/>
                        <a:t>Информационные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936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/>
                        <a:t>Природоведческие и </a:t>
                      </a:r>
                      <a:r>
                        <a:rPr kumimoji="0" lang="ru-RU" sz="1200" kern="1200" dirty="0" err="1" smtClean="0"/>
                        <a:t>здоровьесберегающие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627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Предметные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14546" y="1000108"/>
            <a:ext cx="41620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 Образовательные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технологии:</a:t>
            </a:r>
          </a:p>
        </p:txBody>
      </p:sp>
      <p:sp>
        <p:nvSpPr>
          <p:cNvPr id="7" name="Прямоугольник 6"/>
          <p:cNvSpPr/>
          <p:nvPr/>
        </p:nvSpPr>
        <p:spPr>
          <a:xfrm rot="16200000">
            <a:off x="2023659" y="2262565"/>
            <a:ext cx="1981982" cy="4572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Технология проблемного обучения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 rot="16200000">
            <a:off x="2595163" y="2262565"/>
            <a:ext cx="1981982" cy="4572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Информационно - коммуникативная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 rot="16200000">
            <a:off x="3166667" y="2262565"/>
            <a:ext cx="1981982" cy="4572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err="1" smtClean="0"/>
              <a:t>Проектно</a:t>
            </a:r>
            <a:r>
              <a:rPr lang="ru-RU" sz="1400" dirty="0" smtClean="0"/>
              <a:t> - исследовательские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 rot="16200000">
            <a:off x="3738171" y="2262565"/>
            <a:ext cx="1981982" cy="4572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err="1" smtClean="0"/>
              <a:t>Здоровьесберегающие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 rot="16200000">
            <a:off x="4529891" y="2042349"/>
            <a:ext cx="1981982" cy="8976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err="1" smtClean="0"/>
              <a:t>Тьюторство</a:t>
            </a:r>
            <a:r>
              <a:rPr lang="ru-RU" sz="1400" dirty="0" smtClean="0"/>
              <a:t> – технология педагогической поддержки</a:t>
            </a:r>
            <a:endParaRPr lang="ru-RU" sz="1400" dirty="0"/>
          </a:p>
        </p:txBody>
      </p:sp>
      <p:pic>
        <p:nvPicPr>
          <p:cNvPr id="1026" name="Picture 2" descr="J:\Все\разное\фото конференции\DSC_06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370194">
            <a:off x="301433" y="985786"/>
            <a:ext cx="2360027" cy="1573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 стрелкой 7"/>
          <p:cNvCxnSpPr>
            <a:endCxn id="7" idx="3"/>
          </p:cNvCxnSpPr>
          <p:nvPr/>
        </p:nvCxnSpPr>
        <p:spPr>
          <a:xfrm>
            <a:off x="3014649" y="1340768"/>
            <a:ext cx="1" cy="15940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586153" y="1340767"/>
            <a:ext cx="1" cy="15940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157657" y="1340767"/>
            <a:ext cx="1" cy="15940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520881" y="1340768"/>
            <a:ext cx="1" cy="15940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729161" y="1340768"/>
            <a:ext cx="1" cy="15940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5969698" y="389040"/>
            <a:ext cx="2778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Компетенци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 педагога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по ФГОС: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718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-14596"/>
            <a:ext cx="8861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Мои достижения</a:t>
            </a:r>
            <a:endParaRPr lang="ru-RU" sz="2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285847">
            <a:off x="270779" y="4840736"/>
            <a:ext cx="941420" cy="13024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245649">
            <a:off x="575531" y="5416273"/>
            <a:ext cx="938145" cy="13097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254412">
            <a:off x="1135714" y="4749618"/>
            <a:ext cx="891263" cy="12876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316896">
            <a:off x="1569479" y="5270393"/>
            <a:ext cx="949535" cy="13431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294227">
            <a:off x="2149219" y="4704688"/>
            <a:ext cx="980512" cy="13775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283152">
            <a:off x="2495309" y="5343041"/>
            <a:ext cx="937895" cy="13019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327952">
            <a:off x="2968565" y="4769696"/>
            <a:ext cx="1252113" cy="84863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252237">
            <a:off x="3428277" y="5429245"/>
            <a:ext cx="924126" cy="130158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358709">
            <a:off x="3857917" y="4920340"/>
            <a:ext cx="1145625" cy="810022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42844" y="416131"/>
            <a:ext cx="87154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</a:rPr>
              <a:t>2012 – 2013 учебный год</a:t>
            </a:r>
          </a:p>
          <a:p>
            <a:pPr>
              <a:buFont typeface="Wingdings" pitchFamily="2" charset="2"/>
              <a:buChar char="§"/>
            </a:pPr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</a:rPr>
              <a:t>Благодарственное </a:t>
            </a:r>
            <a:r>
              <a:rPr lang="ru-RU" sz="1200" b="1" dirty="0">
                <a:solidFill>
                  <a:schemeClr val="bg2">
                    <a:lumMod val="25000"/>
                  </a:schemeClr>
                </a:solidFill>
              </a:rPr>
              <a:t>письмо за активное участие в организации и проведении </a:t>
            </a:r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IV</a:t>
            </a:r>
            <a:r>
              <a:rPr lang="ru-RU" sz="1200" b="1" dirty="0">
                <a:solidFill>
                  <a:schemeClr val="bg2">
                    <a:lumMod val="25000"/>
                  </a:schemeClr>
                </a:solidFill>
              </a:rPr>
              <a:t> Всероссийской дистанционной викторины «Поиграем в города» на ЦДМ «Фактор Роста</a:t>
            </a:r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</a:rPr>
              <a:t>»;</a:t>
            </a:r>
            <a:endParaRPr lang="ru-RU" sz="1200" b="1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</a:rPr>
              <a:t>Диплом </a:t>
            </a:r>
            <a:r>
              <a:rPr lang="ru-RU" sz="1200" b="1" dirty="0">
                <a:solidFill>
                  <a:schemeClr val="bg2">
                    <a:lumMod val="25000"/>
                  </a:schemeClr>
                </a:solidFill>
              </a:rPr>
              <a:t>педагога, подготовившего лауреата  Всероссийской дистанционной олимпиады по географии для 7-9 классов на Дистанционном Образовательном портале «Продлёнка</a:t>
            </a:r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</a:rPr>
              <a:t>»;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</a:rPr>
              <a:t>2013 – 2014 учебный год</a:t>
            </a:r>
          </a:p>
          <a:p>
            <a:pPr>
              <a:buFont typeface="Wingdings" pitchFamily="2" charset="2"/>
              <a:buChar char="§"/>
            </a:pPr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</a:rPr>
              <a:t>Благодарность руководителю команды-участницы 1 Региональной школьной олимпиады по географическому краеведению;</a:t>
            </a:r>
          </a:p>
          <a:p>
            <a:pPr>
              <a:buFont typeface="Wingdings" pitchFamily="2" charset="2"/>
              <a:buChar char="§"/>
            </a:pPr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</a:rPr>
              <a:t>Грамота за участие в Региональном научно-практическом семинаре для учителей географии и биологии Воронежской области;</a:t>
            </a:r>
          </a:p>
          <a:p>
            <a:pPr>
              <a:buFont typeface="Wingdings" pitchFamily="2" charset="2"/>
              <a:buChar char="§"/>
            </a:pPr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</a:rPr>
              <a:t>Благодарность за помощь в организации районной краеведческой конференции;</a:t>
            </a:r>
          </a:p>
          <a:p>
            <a:pPr>
              <a:buFont typeface="Wingdings" pitchFamily="2" charset="2"/>
              <a:buChar char="§"/>
            </a:pPr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</a:rPr>
              <a:t>Благодарность за подготовку финалиста конкурса рисунков «Страна белых медведей»;</a:t>
            </a:r>
          </a:p>
          <a:p>
            <a:pPr>
              <a:buFont typeface="Wingdings" pitchFamily="2" charset="2"/>
              <a:buChar char="§"/>
            </a:pPr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</a:rPr>
              <a:t>Благодарственное письмо за творческую инициативу и значительный вклад в подготовку и проведение X</a:t>
            </a:r>
            <a:r>
              <a:rPr lang="en-US" sz="1200" b="1" dirty="0" smtClean="0">
                <a:solidFill>
                  <a:schemeClr val="bg2">
                    <a:lumMod val="25000"/>
                  </a:schemeClr>
                </a:solidFill>
              </a:rPr>
              <a:t>XIX</a:t>
            </a:r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</a:rPr>
              <a:t> конференции НОУ ВГУ;</a:t>
            </a:r>
          </a:p>
          <a:p>
            <a:pPr>
              <a:buFont typeface="Wingdings" pitchFamily="2" charset="2"/>
              <a:buChar char="§"/>
            </a:pPr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</a:rPr>
              <a:t>Благодарность за подготовку победителя Межрегиональной научно-практической конференции;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</a:rPr>
              <a:t>2014 – 2015 учебный год</a:t>
            </a:r>
          </a:p>
          <a:p>
            <a:pPr>
              <a:buFont typeface="Wingdings" pitchFamily="2" charset="2"/>
              <a:buChar char="§"/>
            </a:pPr>
            <a:r>
              <a:rPr lang="ru-RU" sz="1200" b="1" dirty="0" smtClean="0"/>
              <a:t>Благодарность за участие в районном конкурсе рисунков «Была Победа нелегка» в рамках фестиваля «Салют Победы»;</a:t>
            </a:r>
          </a:p>
          <a:p>
            <a:pPr>
              <a:buFont typeface="Wingdings" pitchFamily="2" charset="2"/>
              <a:buChar char="§"/>
            </a:pPr>
            <a:r>
              <a:rPr lang="ru-RU" sz="1200" b="1" dirty="0" smtClean="0"/>
              <a:t>Сертификат участника </a:t>
            </a:r>
            <a:r>
              <a:rPr lang="en-US" sz="1200" b="1" dirty="0" smtClean="0"/>
              <a:t>III</a:t>
            </a:r>
            <a:r>
              <a:rPr lang="ru-RU" sz="1200" b="1" dirty="0" smtClean="0"/>
              <a:t> Областного открытого Фестиваля науки (в рамках </a:t>
            </a:r>
            <a:r>
              <a:rPr lang="en-US" sz="1200" b="1" dirty="0" smtClean="0"/>
              <a:t>IV</a:t>
            </a:r>
            <a:r>
              <a:rPr lang="ru-RU" sz="1200" b="1" dirty="0" smtClean="0"/>
              <a:t> Всероссийского Фестиваля науки);</a:t>
            </a:r>
          </a:p>
          <a:p>
            <a:pPr>
              <a:buFont typeface="Wingdings" pitchFamily="2" charset="2"/>
              <a:buChar char="§"/>
            </a:pPr>
            <a:r>
              <a:rPr lang="ru-RU" sz="1200" b="1" dirty="0" smtClean="0"/>
              <a:t>Сертификат участника областного конкурса творческих работ «Символы России и Воронежского края»</a:t>
            </a:r>
          </a:p>
          <a:p>
            <a:pPr>
              <a:buFont typeface="Wingdings" pitchFamily="2" charset="2"/>
              <a:buChar char="§"/>
            </a:pPr>
            <a:r>
              <a:rPr lang="ru-RU" sz="1200" b="1" dirty="0" smtClean="0"/>
              <a:t>Благодарность за подготовку участников </a:t>
            </a:r>
            <a:r>
              <a:rPr lang="en-US" sz="1200" b="1" dirty="0" smtClean="0"/>
              <a:t>VI</a:t>
            </a:r>
            <a:r>
              <a:rPr lang="ru-RU" sz="1200" b="1" dirty="0" smtClean="0"/>
              <a:t> Региональной школьной олимпиады по географии;</a:t>
            </a:r>
          </a:p>
          <a:p>
            <a:pPr>
              <a:buFont typeface="Wingdings" pitchFamily="2" charset="2"/>
              <a:buChar char="§"/>
            </a:pPr>
            <a:r>
              <a:rPr lang="ru-RU" sz="1200" b="1" dirty="0" smtClean="0"/>
              <a:t>Благодарность за подготовку финалиста Региональной школьной олимпиады по географии;</a:t>
            </a:r>
          </a:p>
          <a:p>
            <a:pPr>
              <a:buFont typeface="Wingdings" pitchFamily="2" charset="2"/>
              <a:buChar char="§"/>
            </a:pPr>
            <a:r>
              <a:rPr lang="ru-RU" sz="1200" b="1" dirty="0" smtClean="0"/>
              <a:t>Сертификат за подготовку победителя </a:t>
            </a:r>
            <a:r>
              <a:rPr lang="en-US" sz="1200" b="1" dirty="0" smtClean="0"/>
              <a:t>XII</a:t>
            </a:r>
            <a:r>
              <a:rPr lang="ru-RU" sz="1200" b="1" dirty="0" smtClean="0"/>
              <a:t> научно-практической конференции НОУ Давыдовского школьного образовательного округа</a:t>
            </a:r>
          </a:p>
          <a:p>
            <a:r>
              <a:rPr lang="ru-RU" sz="1200" b="1" dirty="0" smtClean="0"/>
              <a:t> </a:t>
            </a:r>
          </a:p>
          <a:p>
            <a:pPr>
              <a:buFont typeface="Wingdings" pitchFamily="2" charset="2"/>
              <a:buChar char="§"/>
            </a:pPr>
            <a:endParaRPr lang="ru-RU" sz="1200" b="1" dirty="0" smtClean="0"/>
          </a:p>
          <a:p>
            <a:pPr algn="ctr"/>
            <a:endParaRPr lang="ru-RU" sz="12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§"/>
            </a:pPr>
            <a:endParaRPr lang="ru-RU" sz="1200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292272">
            <a:off x="4270844" y="5333555"/>
            <a:ext cx="933741" cy="132007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231760">
            <a:off x="4939690" y="4768701"/>
            <a:ext cx="958426" cy="135570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204296">
            <a:off x="5406732" y="5216810"/>
            <a:ext cx="980174" cy="137743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140240">
            <a:off x="5974125" y="4737271"/>
            <a:ext cx="892148" cy="123658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167847">
            <a:off x="6129145" y="5359709"/>
            <a:ext cx="1011957" cy="140265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159308">
            <a:off x="6805307" y="4661829"/>
            <a:ext cx="961723" cy="133302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145617">
            <a:off x="6864753" y="5425170"/>
            <a:ext cx="1033731" cy="143283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053674">
            <a:off x="7533245" y="5161297"/>
            <a:ext cx="1049467" cy="146365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44502" y="4638328"/>
            <a:ext cx="1139042" cy="81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4355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5330" y="-36095"/>
            <a:ext cx="5579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Достижения учеников</a:t>
            </a:r>
            <a:endParaRPr lang="ru-RU" sz="32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718" y="114635"/>
            <a:ext cx="1344031" cy="19011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958" y="278568"/>
            <a:ext cx="1344031" cy="19011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985" y="548680"/>
            <a:ext cx="1273647" cy="182517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5376" y="764704"/>
            <a:ext cx="1331637" cy="18579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824" y="2622607"/>
            <a:ext cx="1552165" cy="106918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570" y="2754455"/>
            <a:ext cx="1576413" cy="106918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848" y="1065212"/>
            <a:ext cx="1281801" cy="180535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4777" y="1458661"/>
            <a:ext cx="1299574" cy="1830386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195736" y="548680"/>
            <a:ext cx="662473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  <a:cs typeface="Times New Roman" pitchFamily="18" charset="0"/>
              </a:rPr>
              <a:t>2012 – 2013 учебный год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b="1" dirty="0" smtClean="0">
                <a:cs typeface="Times New Roman" pitchFamily="18" charset="0"/>
              </a:rPr>
              <a:t>Диплом </a:t>
            </a:r>
            <a:r>
              <a:rPr lang="ru-RU" sz="1200" b="1" dirty="0">
                <a:cs typeface="Times New Roman" pitchFamily="18" charset="0"/>
              </a:rPr>
              <a:t>победителя (</a:t>
            </a:r>
            <a:r>
              <a:rPr lang="ru-RU" sz="1200" b="1" dirty="0" err="1">
                <a:cs typeface="Times New Roman" pitchFamily="18" charset="0"/>
              </a:rPr>
              <a:t>Сазанова</a:t>
            </a:r>
            <a:r>
              <a:rPr lang="ru-RU" sz="1200" b="1" dirty="0">
                <a:cs typeface="Times New Roman" pitchFamily="18" charset="0"/>
              </a:rPr>
              <a:t> Маргарита (6 </a:t>
            </a:r>
            <a:r>
              <a:rPr lang="ru-RU" sz="1200" b="1" dirty="0" smtClean="0">
                <a:cs typeface="Times New Roman" pitchFamily="18" charset="0"/>
              </a:rPr>
              <a:t>класс) и сертификат участника (</a:t>
            </a:r>
            <a:r>
              <a:rPr lang="ru-RU" sz="1200" b="1" dirty="0">
                <a:cs typeface="Times New Roman" pitchFamily="18" charset="0"/>
              </a:rPr>
              <a:t>Колпаков Иван (10 </a:t>
            </a:r>
            <a:r>
              <a:rPr lang="ru-RU" sz="1200" b="1" dirty="0" smtClean="0">
                <a:cs typeface="Times New Roman" pitchFamily="18" charset="0"/>
              </a:rPr>
              <a:t>класс)  I</a:t>
            </a:r>
            <a:r>
              <a:rPr lang="en-US" sz="1200" b="1" dirty="0">
                <a:cs typeface="Times New Roman" pitchFamily="18" charset="0"/>
              </a:rPr>
              <a:t>V</a:t>
            </a:r>
            <a:r>
              <a:rPr lang="ru-RU" sz="1200" b="1" dirty="0">
                <a:cs typeface="Times New Roman" pitchFamily="18" charset="0"/>
              </a:rPr>
              <a:t> </a:t>
            </a:r>
            <a:r>
              <a:rPr lang="ru-RU" sz="1200" b="1" dirty="0" smtClean="0">
                <a:cs typeface="Times New Roman" pitchFamily="18" charset="0"/>
              </a:rPr>
              <a:t>Всероссийской дистанционной викторины </a:t>
            </a:r>
            <a:r>
              <a:rPr lang="ru-RU" sz="1200" b="1" dirty="0">
                <a:cs typeface="Times New Roman" pitchFamily="18" charset="0"/>
              </a:rPr>
              <a:t>«Поиграем в города</a:t>
            </a:r>
            <a:r>
              <a:rPr lang="ru-RU" sz="1200" b="1" dirty="0" smtClean="0">
                <a:cs typeface="Times New Roman" pitchFamily="18" charset="0"/>
              </a:rPr>
              <a:t>»;</a:t>
            </a:r>
            <a:endParaRPr lang="ru-RU" sz="1200" b="1" dirty="0"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200" b="1" dirty="0">
                <a:cs typeface="Times New Roman" pitchFamily="18" charset="0"/>
              </a:rPr>
              <a:t> </a:t>
            </a:r>
            <a:r>
              <a:rPr lang="ru-RU" sz="1200" b="1" dirty="0" smtClean="0">
                <a:cs typeface="Times New Roman" pitchFamily="18" charset="0"/>
              </a:rPr>
              <a:t>Диплом победителя (</a:t>
            </a:r>
            <a:r>
              <a:rPr lang="ru-RU" sz="1200" b="1" dirty="0" err="1" smtClean="0">
                <a:cs typeface="Times New Roman" pitchFamily="18" charset="0"/>
              </a:rPr>
              <a:t>Бондаревская</a:t>
            </a:r>
            <a:r>
              <a:rPr lang="ru-RU" sz="1200" b="1" dirty="0" smtClean="0">
                <a:cs typeface="Times New Roman" pitchFamily="18" charset="0"/>
              </a:rPr>
              <a:t> Алина (9 класс) Всероссийской дистанционной олимпиады    по </a:t>
            </a:r>
            <a:r>
              <a:rPr lang="ru-RU" sz="1200" b="1" dirty="0">
                <a:cs typeface="Times New Roman" pitchFamily="18" charset="0"/>
              </a:rPr>
              <a:t>географии для 6-9 классов на портале «</a:t>
            </a:r>
            <a:r>
              <a:rPr lang="ru-RU" sz="1200" b="1" dirty="0" smtClean="0">
                <a:cs typeface="Times New Roman" pitchFamily="18" charset="0"/>
              </a:rPr>
              <a:t>Продлёнка»;</a:t>
            </a:r>
            <a:endParaRPr lang="ru-RU" sz="1200" b="1" dirty="0"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200" b="1" dirty="0">
                <a:cs typeface="Times New Roman" pitchFamily="18" charset="0"/>
              </a:rPr>
              <a:t> </a:t>
            </a:r>
            <a:r>
              <a:rPr lang="ru-RU" sz="1200" b="1" dirty="0" smtClean="0">
                <a:cs typeface="Times New Roman" pitchFamily="18" charset="0"/>
              </a:rPr>
              <a:t>Диплом за </a:t>
            </a:r>
            <a:r>
              <a:rPr lang="en-US" sz="1200" b="1" dirty="0" smtClean="0">
                <a:cs typeface="Times New Roman" pitchFamily="18" charset="0"/>
              </a:rPr>
              <a:t>II</a:t>
            </a:r>
            <a:r>
              <a:rPr lang="ru-RU" sz="1200" b="1" dirty="0" smtClean="0">
                <a:cs typeface="Times New Roman" pitchFamily="18" charset="0"/>
              </a:rPr>
              <a:t> место (</a:t>
            </a:r>
            <a:r>
              <a:rPr lang="ru-RU" sz="1200" b="1" dirty="0" err="1" smtClean="0">
                <a:cs typeface="Times New Roman" pitchFamily="18" charset="0"/>
              </a:rPr>
              <a:t>Набиуллин</a:t>
            </a:r>
            <a:r>
              <a:rPr lang="ru-RU" sz="1200" b="1" dirty="0" smtClean="0">
                <a:cs typeface="Times New Roman" pitchFamily="18" charset="0"/>
              </a:rPr>
              <a:t> Рашид (6 класс) в Общероссийской предметной олимпиаде  (осенняя </a:t>
            </a:r>
            <a:r>
              <a:rPr lang="ru-RU" sz="1200" b="1" dirty="0">
                <a:cs typeface="Times New Roman" pitchFamily="18" charset="0"/>
              </a:rPr>
              <a:t>сессия) по географии «</a:t>
            </a:r>
            <a:r>
              <a:rPr lang="ru-RU" sz="1200" b="1" dirty="0" err="1" smtClean="0">
                <a:cs typeface="Times New Roman" pitchFamily="18" charset="0"/>
              </a:rPr>
              <a:t>Олимпус</a:t>
            </a:r>
            <a:r>
              <a:rPr lang="ru-RU" sz="1200" b="1" dirty="0" smtClean="0">
                <a:cs typeface="Times New Roman" pitchFamily="18" charset="0"/>
              </a:rPr>
              <a:t>»;</a:t>
            </a:r>
            <a:endParaRPr lang="ru-RU" sz="1200" b="1" dirty="0"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70C0"/>
                </a:solidFill>
                <a:cs typeface="Times New Roman" pitchFamily="18" charset="0"/>
              </a:rPr>
              <a:t>2013 – 2014 учебный год</a:t>
            </a:r>
          </a:p>
          <a:p>
            <a:pPr algn="just">
              <a:buFont typeface="Arial" pitchFamily="34" charset="0"/>
              <a:buChar char="•"/>
            </a:pPr>
            <a:r>
              <a:rPr lang="ru-RU" sz="1200" b="1" dirty="0" smtClean="0">
                <a:cs typeface="Times New Roman" pitchFamily="18" charset="0"/>
              </a:rPr>
              <a:t> Сертификат участника (</a:t>
            </a:r>
            <a:r>
              <a:rPr lang="ru-RU" sz="1200" b="1" dirty="0" err="1" smtClean="0">
                <a:cs typeface="Times New Roman" pitchFamily="18" charset="0"/>
              </a:rPr>
              <a:t>Федорков</a:t>
            </a:r>
            <a:r>
              <a:rPr lang="ru-RU" sz="1200" b="1" dirty="0" smtClean="0">
                <a:cs typeface="Times New Roman" pitchFamily="18" charset="0"/>
              </a:rPr>
              <a:t> Руслан (1 класс) в Областном конкурсе </a:t>
            </a:r>
            <a:r>
              <a:rPr lang="ru-RU" sz="1200" b="1" dirty="0">
                <a:cs typeface="Times New Roman" pitchFamily="18" charset="0"/>
              </a:rPr>
              <a:t>детских творческих работ «Символы России и Воронежского </a:t>
            </a:r>
            <a:r>
              <a:rPr lang="ru-RU" sz="1200" b="1" dirty="0" smtClean="0">
                <a:cs typeface="Times New Roman" pitchFamily="18" charset="0"/>
              </a:rPr>
              <a:t>края»;</a:t>
            </a:r>
            <a:endParaRPr lang="ru-RU" sz="1200" b="1" dirty="0"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200" b="1" dirty="0">
                <a:cs typeface="Times New Roman" pitchFamily="18" charset="0"/>
              </a:rPr>
              <a:t> </a:t>
            </a:r>
            <a:r>
              <a:rPr lang="ru-RU" sz="1200" b="1" dirty="0" smtClean="0">
                <a:cs typeface="Times New Roman" pitchFamily="18" charset="0"/>
              </a:rPr>
              <a:t>Диплом призёра (Ермакова Мария (9 класс) I</a:t>
            </a:r>
            <a:r>
              <a:rPr lang="en-US" sz="1200" b="1" dirty="0">
                <a:cs typeface="Times New Roman" pitchFamily="18" charset="0"/>
              </a:rPr>
              <a:t>I</a:t>
            </a:r>
            <a:r>
              <a:rPr lang="ru-RU" sz="1200" b="1" dirty="0">
                <a:cs typeface="Times New Roman" pitchFamily="18" charset="0"/>
              </a:rPr>
              <a:t> </a:t>
            </a:r>
            <a:r>
              <a:rPr lang="ru-RU" sz="1200" b="1" dirty="0" smtClean="0">
                <a:cs typeface="Times New Roman" pitchFamily="18" charset="0"/>
              </a:rPr>
              <a:t>этапа </a:t>
            </a:r>
            <a:r>
              <a:rPr lang="ru-RU" sz="1200" b="1" dirty="0">
                <a:cs typeface="Times New Roman" pitchFamily="18" charset="0"/>
              </a:rPr>
              <a:t>Всероссийской олимпиады школьников по </a:t>
            </a:r>
            <a:r>
              <a:rPr lang="ru-RU" sz="1200" b="1" dirty="0" smtClean="0">
                <a:cs typeface="Times New Roman" pitchFamily="18" charset="0"/>
              </a:rPr>
              <a:t>географии;</a:t>
            </a:r>
          </a:p>
          <a:p>
            <a:pPr algn="just">
              <a:buFont typeface="Arial" pitchFamily="34" charset="0"/>
              <a:buChar char="•"/>
            </a:pPr>
            <a:r>
              <a:rPr lang="ru-RU" sz="1200" b="1" dirty="0">
                <a:cs typeface="Times New Roman" pitchFamily="18" charset="0"/>
              </a:rPr>
              <a:t> </a:t>
            </a:r>
            <a:r>
              <a:rPr lang="ru-RU" sz="1200" b="1" dirty="0" smtClean="0">
                <a:cs typeface="Times New Roman" pitchFamily="18" charset="0"/>
              </a:rPr>
              <a:t>Сертификаты участников (Ермакова Мария (9 класс) и </a:t>
            </a:r>
            <a:r>
              <a:rPr lang="ru-RU" sz="1200" b="1" dirty="0" err="1" smtClean="0">
                <a:cs typeface="Times New Roman" pitchFamily="18" charset="0"/>
              </a:rPr>
              <a:t>Сазанова</a:t>
            </a:r>
            <a:r>
              <a:rPr lang="ru-RU" sz="1200" b="1" dirty="0" smtClean="0">
                <a:cs typeface="Times New Roman" pitchFamily="18" charset="0"/>
              </a:rPr>
              <a:t> Маргарита (7 класс) 1 Региональной школьной олимпиады по географическому краеведению </a:t>
            </a:r>
            <a:r>
              <a:rPr lang="ru-RU" sz="1200" b="1" dirty="0">
                <a:cs typeface="Times New Roman" pitchFamily="18" charset="0"/>
              </a:rPr>
              <a:t> </a:t>
            </a:r>
            <a:r>
              <a:rPr lang="ru-RU" sz="1200" b="1" dirty="0" smtClean="0">
                <a:cs typeface="Times New Roman" pitchFamily="18" charset="0"/>
              </a:rPr>
              <a:t>в ВГПУ;</a:t>
            </a:r>
          </a:p>
          <a:p>
            <a:pPr algn="just">
              <a:buFont typeface="Arial" pitchFamily="34" charset="0"/>
              <a:buChar char="•"/>
            </a:pPr>
            <a:r>
              <a:rPr lang="ru-RU" sz="1200" b="1" dirty="0" smtClean="0">
                <a:cs typeface="Times New Roman" pitchFamily="18" charset="0"/>
              </a:rPr>
              <a:t> Диплом призёра (</a:t>
            </a:r>
            <a:r>
              <a:rPr lang="ru-RU" sz="1200" b="1" dirty="0" err="1" smtClean="0">
                <a:cs typeface="Times New Roman" pitchFamily="18" charset="0"/>
              </a:rPr>
              <a:t>Шаламай</a:t>
            </a:r>
            <a:r>
              <a:rPr lang="ru-RU" sz="1200" b="1" dirty="0" smtClean="0">
                <a:cs typeface="Times New Roman" pitchFamily="18" charset="0"/>
              </a:rPr>
              <a:t> Артём (9 класс) Районной краеведческой </a:t>
            </a:r>
            <a:r>
              <a:rPr lang="ru-RU" sz="1200" b="1" dirty="0" err="1" smtClean="0">
                <a:cs typeface="Times New Roman" pitchFamily="18" charset="0"/>
              </a:rPr>
              <a:t>конференци</a:t>
            </a:r>
            <a:r>
              <a:rPr lang="ru-RU" sz="1200" b="1" dirty="0" smtClean="0">
                <a:cs typeface="Times New Roman" pitchFamily="18" charset="0"/>
              </a:rPr>
              <a:t>;</a:t>
            </a:r>
          </a:p>
          <a:p>
            <a:pPr algn="just">
              <a:buFont typeface="Arial" pitchFamily="34" charset="0"/>
              <a:buChar char="•"/>
            </a:pPr>
            <a:r>
              <a:rPr lang="ru-RU" sz="1200" b="1" dirty="0">
                <a:cs typeface="Times New Roman" pitchFamily="18" charset="0"/>
              </a:rPr>
              <a:t> </a:t>
            </a:r>
            <a:r>
              <a:rPr lang="ru-RU" sz="1200" b="1" dirty="0" smtClean="0">
                <a:cs typeface="Times New Roman" pitchFamily="18" charset="0"/>
              </a:rPr>
              <a:t>Диплом финалиста (Глазатов Вадим (6 класс) и сертификат участника (1 класс) в </a:t>
            </a:r>
            <a:r>
              <a:rPr lang="ru-RU" sz="1200" b="1" dirty="0" err="1" smtClean="0">
                <a:cs typeface="Times New Roman" pitchFamily="18" charset="0"/>
              </a:rPr>
              <a:t>Областнм</a:t>
            </a:r>
            <a:r>
              <a:rPr lang="ru-RU" sz="1200" b="1" dirty="0" smtClean="0">
                <a:cs typeface="Times New Roman" pitchFamily="18" charset="0"/>
              </a:rPr>
              <a:t> конкурсе рисунков «Страна белых медведей»;</a:t>
            </a:r>
          </a:p>
          <a:p>
            <a:pPr algn="just">
              <a:buFont typeface="Arial" pitchFamily="34" charset="0"/>
              <a:buChar char="•"/>
            </a:pPr>
            <a:r>
              <a:rPr lang="ru-RU" sz="1200" b="1" dirty="0" smtClean="0">
                <a:cs typeface="Times New Roman" pitchFamily="18" charset="0"/>
              </a:rPr>
              <a:t> Диплом </a:t>
            </a:r>
            <a:r>
              <a:rPr lang="en-US" sz="1200" b="1" dirty="0" smtClean="0">
                <a:cs typeface="Times New Roman" pitchFamily="18" charset="0"/>
              </a:rPr>
              <a:t>III</a:t>
            </a:r>
            <a:r>
              <a:rPr lang="ru-RU" sz="1200" b="1" dirty="0" smtClean="0">
                <a:cs typeface="Times New Roman" pitchFamily="18" charset="0"/>
              </a:rPr>
              <a:t> степени (Ермакова Мария (9 класс) и почётная грамота (</a:t>
            </a:r>
            <a:r>
              <a:rPr lang="ru-RU" sz="1200" b="1" dirty="0" err="1" smtClean="0">
                <a:cs typeface="Times New Roman" pitchFamily="18" charset="0"/>
              </a:rPr>
              <a:t>Сазанова</a:t>
            </a:r>
            <a:r>
              <a:rPr lang="ru-RU" sz="1200" b="1" dirty="0" smtClean="0">
                <a:cs typeface="Times New Roman" pitchFamily="18" charset="0"/>
              </a:rPr>
              <a:t> Маргарита (7 класс) </a:t>
            </a:r>
            <a:r>
              <a:rPr lang="en-US" sz="1200" b="1" dirty="0" smtClean="0">
                <a:cs typeface="Times New Roman" pitchFamily="18" charset="0"/>
              </a:rPr>
              <a:t>XXIX</a:t>
            </a:r>
            <a:r>
              <a:rPr lang="ru-RU" sz="1200" b="1" dirty="0" smtClean="0">
                <a:cs typeface="Times New Roman" pitchFamily="18" charset="0"/>
              </a:rPr>
              <a:t> конференция НОУ ВГУ;</a:t>
            </a:r>
          </a:p>
          <a:p>
            <a:pPr algn="just">
              <a:buFont typeface="Arial" pitchFamily="34" charset="0"/>
              <a:buChar char="•"/>
            </a:pPr>
            <a:r>
              <a:rPr lang="ru-RU" sz="1200" b="1" dirty="0">
                <a:cs typeface="Times New Roman" pitchFamily="18" charset="0"/>
              </a:rPr>
              <a:t> </a:t>
            </a:r>
            <a:r>
              <a:rPr lang="ru-RU" sz="1200" b="1" dirty="0" smtClean="0">
                <a:cs typeface="Times New Roman" pitchFamily="18" charset="0"/>
              </a:rPr>
              <a:t>Диплом победителя (</a:t>
            </a:r>
            <a:r>
              <a:rPr lang="ru-RU" sz="1200" b="1" dirty="0" err="1" smtClean="0">
                <a:cs typeface="Times New Roman" pitchFamily="18" charset="0"/>
              </a:rPr>
              <a:t>Сазанова</a:t>
            </a:r>
            <a:r>
              <a:rPr lang="ru-RU" sz="1200" b="1" dirty="0" smtClean="0">
                <a:cs typeface="Times New Roman" pitchFamily="18" charset="0"/>
              </a:rPr>
              <a:t> Маргарита (7 класс) в Межрегиональной научно-практической конференции «Арктика: прошлое, настоящее, будущее» Центр по атомной энергии г. Воронеж.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  <a:cs typeface="Times New Roman" pitchFamily="18" charset="0"/>
              </a:rPr>
              <a:t>2014 – 2015 учебный год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b="1" dirty="0" smtClean="0">
                <a:cs typeface="Times New Roman" pitchFamily="18" charset="0"/>
              </a:rPr>
              <a:t>Диплом победителя (</a:t>
            </a:r>
            <a:r>
              <a:rPr lang="ru-RU" sz="1200" b="1" dirty="0" err="1" smtClean="0">
                <a:cs typeface="Times New Roman" pitchFamily="18" charset="0"/>
              </a:rPr>
              <a:t>Шаламай</a:t>
            </a:r>
            <a:r>
              <a:rPr lang="ru-RU" sz="1200" b="1" dirty="0" smtClean="0">
                <a:cs typeface="Times New Roman" pitchFamily="18" charset="0"/>
              </a:rPr>
              <a:t> Артём (10 класс) </a:t>
            </a:r>
            <a:r>
              <a:rPr lang="en-US" sz="1200" b="1" dirty="0" smtClean="0">
                <a:cs typeface="Times New Roman" pitchFamily="18" charset="0"/>
              </a:rPr>
              <a:t>XII</a:t>
            </a:r>
            <a:r>
              <a:rPr lang="ru-RU" sz="1200" b="1" dirty="0" smtClean="0">
                <a:cs typeface="Times New Roman" pitchFamily="18" charset="0"/>
              </a:rPr>
              <a:t> научно-практической конференции НОУ Давыдовского школьного образовательного округа;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b="1" dirty="0" smtClean="0">
                <a:cs typeface="Times New Roman" pitchFamily="18" charset="0"/>
              </a:rPr>
              <a:t>Сертификат участника (</a:t>
            </a:r>
            <a:r>
              <a:rPr lang="ru-RU" sz="1200" b="1" dirty="0" err="1">
                <a:cs typeface="Times New Roman" pitchFamily="18" charset="0"/>
              </a:rPr>
              <a:t>Ф</a:t>
            </a:r>
            <a:r>
              <a:rPr lang="ru-RU" sz="1200" b="1" dirty="0" err="1" smtClean="0">
                <a:cs typeface="Times New Roman" pitchFamily="18" charset="0"/>
              </a:rPr>
              <a:t>едорков</a:t>
            </a:r>
            <a:r>
              <a:rPr lang="ru-RU" sz="1200" b="1" dirty="0" smtClean="0">
                <a:cs typeface="Times New Roman" pitchFamily="18" charset="0"/>
              </a:rPr>
              <a:t> Руслан (2 класс) областного конкурса детских творческих работ «Символы России и Воронежского края»;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b="1" dirty="0" smtClean="0">
                <a:cs typeface="Times New Roman" pitchFamily="18" charset="0"/>
              </a:rPr>
              <a:t>Диплом финалиста (Ермакова Мария (10 класс) Региональной школьной олимпиады по географии ВГПУ;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b="1" dirty="0" smtClean="0">
                <a:cs typeface="Times New Roman" pitchFamily="18" charset="0"/>
              </a:rPr>
              <a:t>Сертификаты участника (6 учащихся) </a:t>
            </a:r>
            <a:r>
              <a:rPr lang="en-US" sz="1200" b="1" dirty="0" smtClean="0">
                <a:cs typeface="Times New Roman" pitchFamily="18" charset="0"/>
              </a:rPr>
              <a:t>III</a:t>
            </a:r>
            <a:r>
              <a:rPr lang="ru-RU" sz="1200" b="1" dirty="0" smtClean="0">
                <a:cs typeface="Times New Roman" pitchFamily="18" charset="0"/>
              </a:rPr>
              <a:t> областного открытого фестиваля науки (в рамках </a:t>
            </a:r>
            <a:r>
              <a:rPr lang="en-US" sz="1200" b="1" dirty="0" smtClean="0">
                <a:cs typeface="Times New Roman" pitchFamily="18" charset="0"/>
              </a:rPr>
              <a:t>IV</a:t>
            </a:r>
            <a:r>
              <a:rPr lang="ru-RU" sz="1200" b="1" dirty="0" smtClean="0">
                <a:cs typeface="Times New Roman" pitchFamily="18" charset="0"/>
              </a:rPr>
              <a:t> Всероссийского фестиваля науки);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b="1" dirty="0" smtClean="0">
                <a:cs typeface="Times New Roman" pitchFamily="18" charset="0"/>
              </a:rPr>
              <a:t>Благодарность (7 учащихся) за участие в районном конкурсе рисунков «Была Победа нелегка» в рамках Фестиваля «Салют Победы» ЛИКМ.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ru-RU" sz="1200" b="1" dirty="0">
              <a:cs typeface="Times New Roman" pitchFamily="18" charset="0"/>
            </a:endParaRPr>
          </a:p>
        </p:txBody>
      </p:sp>
      <p:pic>
        <p:nvPicPr>
          <p:cNvPr id="1026" name="Picture 2" descr="F:\Руслан\format_A4_document_897924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5406" y="2952988"/>
            <a:ext cx="1541607" cy="109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866" y="3319461"/>
            <a:ext cx="1186328" cy="16811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632" y="3823638"/>
            <a:ext cx="1175116" cy="1628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0513" y="4160060"/>
            <a:ext cx="1137152" cy="161150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7808" y="4760481"/>
            <a:ext cx="1461181" cy="10332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6975" y="5003498"/>
            <a:ext cx="1547665" cy="109445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0809" y="5154106"/>
            <a:ext cx="1074928" cy="148993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8616" y="5771566"/>
            <a:ext cx="1200441" cy="854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079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126" y="0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Внеклассная и исследовательская работа</a:t>
            </a:r>
            <a:endParaRPr lang="ru-RU" sz="36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56811" y="2589390"/>
            <a:ext cx="1718937" cy="12892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4768" y="4547468"/>
            <a:ext cx="1582713" cy="11870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2804" y="5445224"/>
            <a:ext cx="1471190" cy="11033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1465" y="1889777"/>
            <a:ext cx="1667272" cy="125045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38254" y="2838269"/>
            <a:ext cx="1106233" cy="154341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6516" y="646331"/>
            <a:ext cx="1108121" cy="151387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6126" y="2767477"/>
            <a:ext cx="1065288" cy="150337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02136" y="2105535"/>
            <a:ext cx="1710778" cy="128308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87226">
            <a:off x="5565538" y="858512"/>
            <a:ext cx="1173256" cy="161357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575912">
            <a:off x="1829018" y="2838401"/>
            <a:ext cx="1051472" cy="147633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66547" y="896348"/>
            <a:ext cx="1410723" cy="1013838"/>
          </a:xfrm>
          <a:prstGeom prst="rect">
            <a:avLst/>
          </a:prstGeom>
        </p:spPr>
      </p:pic>
      <p:graphicFrame>
        <p:nvGraphicFramePr>
          <p:cNvPr id="22" name="Диаграмма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70106391"/>
              </p:ext>
            </p:extLst>
          </p:nvPr>
        </p:nvGraphicFramePr>
        <p:xfrm>
          <a:off x="232411" y="659929"/>
          <a:ext cx="4042385" cy="1855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4873" y="3375501"/>
            <a:ext cx="1484567" cy="10061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8399" y="3878593"/>
            <a:ext cx="999711" cy="139479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879369" y="3954641"/>
            <a:ext cx="49743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Участие в </a:t>
            </a:r>
            <a:r>
              <a:rPr lang="ru-RU" sz="2800" b="1" dirty="0" err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вебинарах</a:t>
            </a:r>
            <a:endParaRPr lang="ru-RU" sz="2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587253">
            <a:off x="3561769" y="4912084"/>
            <a:ext cx="1186729" cy="167803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20819" y="536955"/>
            <a:ext cx="867918" cy="12196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64029">
            <a:off x="4653423" y="4644013"/>
            <a:ext cx="1208205" cy="170840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96359" y="4436534"/>
            <a:ext cx="1206499" cy="170840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827727">
            <a:off x="6612127" y="4641403"/>
            <a:ext cx="1193261" cy="16896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78091">
            <a:off x="7509830" y="4825242"/>
            <a:ext cx="1258134" cy="1749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1334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27784" y="5203394"/>
            <a:ext cx="41120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Monotype Corsiva" pitchFamily="66" charset="0"/>
              </a:rPr>
              <a:t>Участие в профессиональных </a:t>
            </a: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конкурсах:</a:t>
            </a:r>
            <a:endParaRPr lang="ru-RU" sz="2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38559" y="5552798"/>
            <a:ext cx="89644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Monotype Corsiva" pitchFamily="66" charset="0"/>
              </a:rPr>
              <a:t>2012 – 2013 учебный год – </a:t>
            </a:r>
            <a:r>
              <a:rPr lang="ru-RU" sz="1600" b="1" dirty="0">
                <a:solidFill>
                  <a:srgbClr val="0070C0"/>
                </a:solidFill>
                <a:latin typeface="Monotype Corsiva" pitchFamily="66" charset="0"/>
              </a:rPr>
              <a:t>участник конкурса лучших учителей ОУ в рамках </a:t>
            </a:r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 ПНП </a:t>
            </a:r>
            <a:r>
              <a:rPr lang="ru-RU" sz="1600" b="1" dirty="0">
                <a:solidFill>
                  <a:srgbClr val="0070C0"/>
                </a:solidFill>
                <a:latin typeface="Monotype Corsiva" pitchFamily="66" charset="0"/>
              </a:rPr>
              <a:t>«Образование</a:t>
            </a:r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»</a:t>
            </a:r>
          </a:p>
          <a:p>
            <a:pPr algn="ctr"/>
            <a:r>
              <a:rPr lang="ru-RU" sz="1600" b="1" dirty="0" smtClean="0">
                <a:latin typeface="Monotype Corsiva" pitchFamily="66" charset="0"/>
              </a:rPr>
              <a:t>2013 </a:t>
            </a:r>
            <a:r>
              <a:rPr lang="ru-RU" sz="1600" b="1" dirty="0">
                <a:latin typeface="Monotype Corsiva" pitchFamily="66" charset="0"/>
              </a:rPr>
              <a:t>– </a:t>
            </a:r>
            <a:r>
              <a:rPr lang="ru-RU" sz="1600" b="1" dirty="0" smtClean="0">
                <a:latin typeface="Monotype Corsiva" pitchFamily="66" charset="0"/>
              </a:rPr>
              <a:t>2014 </a:t>
            </a:r>
            <a:r>
              <a:rPr lang="ru-RU" sz="1600" b="1" dirty="0">
                <a:latin typeface="Monotype Corsiva" pitchFamily="66" charset="0"/>
              </a:rPr>
              <a:t>учебный год – </a:t>
            </a:r>
            <a:r>
              <a:rPr lang="ru-RU" sz="1600" b="1" dirty="0">
                <a:solidFill>
                  <a:srgbClr val="0070C0"/>
                </a:solidFill>
                <a:latin typeface="Monotype Corsiva" pitchFamily="66" charset="0"/>
              </a:rPr>
              <a:t>участник районного этапа конкурса «Учитель </a:t>
            </a:r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года», 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конкурса </a:t>
            </a:r>
            <a:r>
              <a:rPr lang="ru-RU" sz="1600" b="1" dirty="0">
                <a:solidFill>
                  <a:srgbClr val="0070C0"/>
                </a:solidFill>
                <a:latin typeface="Monotype Corsiva" pitchFamily="66" charset="0"/>
              </a:rPr>
              <a:t>лучших учителей ОУ в рамках  ПНП «Образование»</a:t>
            </a:r>
          </a:p>
          <a:p>
            <a:pPr algn="ctr"/>
            <a:r>
              <a:rPr lang="ru-RU" sz="1600" b="1" dirty="0" smtClean="0">
                <a:latin typeface="Monotype Corsiva" pitchFamily="66" charset="0"/>
              </a:rPr>
              <a:t>2014 – 2015 учебный год – </a:t>
            </a:r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победитель конкурса лучших учителей ОУ Воронежской области 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в рамках ПНП «Образование»</a:t>
            </a:r>
            <a:endParaRPr lang="ru-RU" sz="16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6532684"/>
              </p:ext>
            </p:extLst>
          </p:nvPr>
        </p:nvGraphicFramePr>
        <p:xfrm>
          <a:off x="375023" y="340609"/>
          <a:ext cx="5637137" cy="3647111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604689"/>
                <a:gridCol w="3456384"/>
                <a:gridCol w="576064"/>
              </a:tblGrid>
              <a:tr h="278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Учреждение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Программа курса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Год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338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ВОИПКиПРО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Теория и методика преподавания изобразительного искусства и черчения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2012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  <a:tr h="4338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ВОИПКиПРО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Введение ФГОС второго поколения в образовательную практику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2012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  <a:tr h="2634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ВОИПКиПРО</a:t>
                      </a:r>
                      <a:endParaRPr kumimoji="0" lang="ru-RU" sz="1100" u="none" strike="noStrike" cap="none" normalizeH="0" baseline="0" dirty="0" smtClean="0">
                        <a:ln>
                          <a:noFill/>
                        </a:ln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Теория и методика преподавания географии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2013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  <a:tr h="4338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Фонд «Современное естествознание»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Школа-семинар «Современная наука – экологическому образованию в России»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2014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  <a:tr h="4338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ВОИПКиПРО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Программа подготовки </a:t>
                      </a:r>
                      <a:r>
                        <a:rPr kumimoji="0" lang="ru-RU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тьюторов</a:t>
                      </a:r>
                      <a:r>
                        <a:rPr kumimoji="0" 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«Теория и методика преподавания географического краеведения»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2014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  <a:tr h="774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АНОДПО «Институт современного образования»</a:t>
                      </a:r>
                      <a:endParaRPr kumimoji="0" lang="ru-RU" sz="1100" u="none" strike="noStrike" cap="none" normalizeH="0" baseline="0" dirty="0" smtClean="0">
                        <a:ln>
                          <a:noFill/>
                        </a:ln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Эффективное использование интерактивных и мультимедийных образовательных технологий в процессе реализации ФГОС и модернизации региональной системы образования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2014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  <a:tr h="2634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АНОДПО «Институт современного образования»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Роль классного руководителя в школьной медиации: возможности и перспективы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2015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55566" y="41564"/>
            <a:ext cx="3078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квалификации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65454" y="184665"/>
            <a:ext cx="1700846" cy="121181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9391" y="410896"/>
            <a:ext cx="1673819" cy="119212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102813" y="1569934"/>
            <a:ext cx="27054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опыта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11961" y="4293096"/>
            <a:ext cx="2106604" cy="91029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Публичная презентация результатов </a:t>
            </a:r>
            <a:r>
              <a:rPr lang="ru-RU" sz="1100" dirty="0" err="1" smtClean="0"/>
              <a:t>педдеятельности</a:t>
            </a:r>
            <a:r>
              <a:rPr lang="ru-RU" sz="1100" dirty="0" smtClean="0"/>
              <a:t> и инновационной работы </a:t>
            </a:r>
          </a:p>
          <a:p>
            <a:pPr algn="ctr"/>
            <a:r>
              <a:rPr lang="ru-RU" sz="1100" dirty="0" smtClean="0"/>
              <a:t>2013, 2014, 2015 </a:t>
            </a:r>
            <a:r>
              <a:rPr lang="ru-RU" sz="1100" dirty="0" err="1" smtClean="0"/>
              <a:t>гг</a:t>
            </a:r>
            <a:endParaRPr lang="ru-RU" sz="11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477346" y="1939266"/>
            <a:ext cx="1956353" cy="14988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§"/>
            </a:pPr>
            <a:r>
              <a:rPr lang="ru-RU" sz="1100" dirty="0" smtClean="0"/>
              <a:t>Проведение мастер-классов</a:t>
            </a:r>
          </a:p>
          <a:p>
            <a:pPr algn="ctr">
              <a:buFont typeface="Wingdings" pitchFamily="2" charset="2"/>
              <a:buChar char="§"/>
            </a:pPr>
            <a:r>
              <a:rPr lang="ru-RU" sz="1100" dirty="0" smtClean="0"/>
              <a:t>Выступления на РМО учителей географии</a:t>
            </a:r>
          </a:p>
          <a:p>
            <a:pPr algn="ctr">
              <a:buFont typeface="Wingdings" pitchFamily="2" charset="2"/>
              <a:buChar char="§"/>
            </a:pPr>
            <a:r>
              <a:rPr lang="ru-RU" sz="1100" dirty="0" smtClean="0"/>
              <a:t>Участие в работе МО и педсоветов школы</a:t>
            </a:r>
          </a:p>
          <a:p>
            <a:pPr algn="ctr">
              <a:buFont typeface="Wingdings" pitchFamily="2" charset="2"/>
              <a:buChar char="§"/>
            </a:pPr>
            <a:r>
              <a:rPr lang="ru-RU" sz="1100" dirty="0" smtClean="0"/>
              <a:t>Участие в научно-практических конференциях разного уровня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477345" y="3656797"/>
            <a:ext cx="1956353" cy="149231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dirty="0" smtClean="0"/>
          </a:p>
          <a:p>
            <a:pPr algn="ctr"/>
            <a:r>
              <a:rPr lang="ru-RU" sz="1100" b="1" i="1" dirty="0" smtClean="0"/>
              <a:t>СТРАНИЦЫ СМИ</a:t>
            </a:r>
          </a:p>
          <a:p>
            <a:pPr algn="ctr">
              <a:buFont typeface="Wingdings" pitchFamily="2" charset="2"/>
              <a:buChar char="Ø"/>
            </a:pPr>
            <a:r>
              <a:rPr lang="ru-RU" sz="1100" dirty="0" smtClean="0"/>
              <a:t>ЗАВУЧ.ИНФО</a:t>
            </a:r>
          </a:p>
          <a:p>
            <a:pPr algn="ctr">
              <a:buFont typeface="Wingdings" pitchFamily="2" charset="2"/>
              <a:buChar char="Ø"/>
            </a:pPr>
            <a:r>
              <a:rPr lang="ru-RU" sz="1100" dirty="0" smtClean="0"/>
              <a:t>Фестиваль педагогических идей «Открытый урок»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100" dirty="0" smtClean="0"/>
              <a:t>Издательский дом «Первое сентября»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100" dirty="0" smtClean="0"/>
              <a:t>Социальная сеть работников образования и т.д.</a:t>
            </a:r>
          </a:p>
          <a:p>
            <a:pPr algn="ctr"/>
            <a:endParaRPr lang="ru-RU" sz="1100" dirty="0" smtClean="0"/>
          </a:p>
        </p:txBody>
      </p:sp>
      <p:sp>
        <p:nvSpPr>
          <p:cNvPr id="19" name="Прямоугольник 18"/>
          <p:cNvSpPr/>
          <p:nvPr/>
        </p:nvSpPr>
        <p:spPr>
          <a:xfrm>
            <a:off x="2123728" y="4408081"/>
            <a:ext cx="1956353" cy="728036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dirty="0" smtClean="0"/>
          </a:p>
          <a:p>
            <a:pPr algn="ctr"/>
            <a:r>
              <a:rPr lang="ru-RU" sz="1100" dirty="0" smtClean="0"/>
              <a:t>Персональный сайт:</a:t>
            </a:r>
          </a:p>
          <a:p>
            <a:pPr algn="ctr"/>
            <a:r>
              <a:rPr lang="en-US" sz="1100" dirty="0">
                <a:solidFill>
                  <a:srgbClr val="002060"/>
                </a:solidFill>
                <a:hlinkClick r:id="rId4"/>
              </a:rPr>
              <a:t>http://</a:t>
            </a:r>
            <a:r>
              <a:rPr lang="en-US" sz="1100" dirty="0" smtClean="0">
                <a:solidFill>
                  <a:srgbClr val="002060"/>
                </a:solidFill>
                <a:hlinkClick r:id="rId4"/>
              </a:rPr>
              <a:t>nsportal.ru/fedorkova-svetlana-vladimirovna</a:t>
            </a:r>
            <a:r>
              <a:rPr lang="ru-RU" sz="1100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endParaRPr lang="ru-RU" sz="1100" dirty="0" smtClean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45097">
            <a:off x="189942" y="4176437"/>
            <a:ext cx="973210" cy="137570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1165" y="4293096"/>
            <a:ext cx="1185684" cy="856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101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ставная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остав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тав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1041</TotalTime>
  <Words>1113</Words>
  <Application>Microsoft Office PowerPoint</Application>
  <PresentationFormat>Экран (4:3)</PresentationFormat>
  <Paragraphs>157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Составная</vt:lpstr>
      <vt:lpstr>Федоркова  Светлана Владимировна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Федоркова  Светлана Владимировна</dc:title>
  <dc:creator>Администратор</dc:creator>
  <cp:lastModifiedBy>DNA7 X86</cp:lastModifiedBy>
  <cp:revision>149</cp:revision>
  <dcterms:created xsi:type="dcterms:W3CDTF">2015-03-25T16:47:28Z</dcterms:created>
  <dcterms:modified xsi:type="dcterms:W3CDTF">2017-05-11T17:54:32Z</dcterms:modified>
</cp:coreProperties>
</file>