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263" r:id="rId3"/>
    <p:sldId id="258" r:id="rId4"/>
    <p:sldId id="272" r:id="rId5"/>
    <p:sldId id="273" r:id="rId6"/>
    <p:sldId id="260" r:id="rId7"/>
    <p:sldId id="262" r:id="rId8"/>
    <p:sldId id="261" r:id="rId9"/>
    <p:sldId id="267" r:id="rId10"/>
    <p:sldId id="271" r:id="rId11"/>
    <p:sldId id="274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E8A"/>
    <a:srgbClr val="00359E"/>
    <a:srgbClr val="002A7E"/>
    <a:srgbClr val="002D86"/>
    <a:srgbClr val="2806BA"/>
    <a:srgbClr val="00308A"/>
    <a:srgbClr val="0032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5305" autoAdjust="0"/>
  </p:normalViewPr>
  <p:slideViewPr>
    <p:cSldViewPr>
      <p:cViewPr varScale="1">
        <p:scale>
          <a:sx n="80" d="100"/>
          <a:sy n="80" d="100"/>
        </p:scale>
        <p:origin x="-9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CE14F-B4B5-4AA5-846B-0C6A18FEF4C5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853962-F241-41F0-8898-172914FAE7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586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E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644008" y="1214422"/>
            <a:ext cx="4257090" cy="1143008"/>
          </a:xfrm>
        </p:spPr>
        <p:txBody>
          <a:bodyPr>
            <a:normAutofit/>
          </a:bodyPr>
          <a:lstStyle/>
          <a:p>
            <a:pPr algn="r"/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Автономное учреждение</a:t>
            </a:r>
          </a:p>
          <a:p>
            <a:pPr algn="r"/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профессионального образования</a:t>
            </a:r>
          </a:p>
          <a:p>
            <a:pPr algn="r"/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Ханты-Мансийского автономного округа – Югры</a:t>
            </a:r>
          </a:p>
          <a:p>
            <a:pPr algn="r"/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«СУРГУТСКИЙ ПОЛИТЕХНИЧЕСКИЙ КОЛЛЕДЖ»</a:t>
            </a:r>
          </a:p>
          <a:p>
            <a:pPr algn="r"/>
            <a:endParaRPr lang="ru-RU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404664"/>
            <a:ext cx="6357950" cy="313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57958"/>
            <a:ext cx="6222949" cy="335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38" y="312830"/>
            <a:ext cx="1432563" cy="88392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55576" y="2636912"/>
            <a:ext cx="7848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Расчет численности персонала и фонда оплаты труда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8064" y="4365104"/>
            <a:ext cx="41787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 студент 4 курса  341 группы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специальности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«Техническая эксплуатация электрического и электромеханического оборудования»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Понимаш Тадеуш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преподаватель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Шипаева Лариса Сергеевна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8837" y="404664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6632"/>
            <a:ext cx="1414272" cy="8473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5720" y="2071678"/>
            <a:ext cx="87154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Расчет численности рабочих, занятых ремонтом и техническим обслуживанием электрооборудования производится по формуле:</a:t>
            </a:r>
          </a:p>
          <a:p>
            <a:pPr algn="just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Чо =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Тобщ*100%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Чо =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686,4*100%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38 чел.</a:t>
            </a:r>
            <a:endParaRPr lang="ru-RU" sz="22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Фэ* Кн                             1504*1,2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где: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Тобщ – общая трудоемкость ремонтов и обслуживания.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Фэ – эффективный фонд времени одного работающего.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Кн – коэффициент выполнения норм (принимаем 1,2)</a:t>
            </a: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71538" y="642918"/>
            <a:ext cx="850112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трудоёмкости и расчёт численности эксплуатационно-ремонтного персонала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07352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8837" y="404664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6632"/>
            <a:ext cx="1414272" cy="8473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2910" y="1214422"/>
            <a:ext cx="50006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План по труду и заработной плате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00068" y="714356"/>
            <a:ext cx="81439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Расчёт фонда оплаты труда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42910" y="1714485"/>
          <a:ext cx="8001056" cy="4572035"/>
        </p:xfrm>
        <a:graphic>
          <a:graphicData uri="http://schemas.openxmlformats.org/drawingml/2006/table">
            <a:tbl>
              <a:tblPr/>
              <a:tblGrid>
                <a:gridCol w="404862"/>
                <a:gridCol w="4850823"/>
                <a:gridCol w="953602"/>
                <a:gridCol w="1791769"/>
              </a:tblGrid>
              <a:tr h="5080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№</a:t>
                      </a:r>
                      <a:endParaRPr lang="ru-RU" sz="11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Показатели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Ед. изм.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Величина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1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Списочная численность персонала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чел.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38</a:t>
                      </a:r>
                      <a:endParaRPr lang="ru-RU" sz="11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2</a:t>
                      </a:r>
                      <a:endParaRPr lang="ru-RU" sz="11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Фонд заработной платы основных и вспомогательных рабочих</a:t>
                      </a:r>
                      <a:endParaRPr lang="ru-RU" sz="11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руб.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8998010,87</a:t>
                      </a:r>
                      <a:endParaRPr lang="ru-RU" sz="1200" b="1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3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Заработная плата цехового персонала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руб.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198000</a:t>
                      </a:r>
                      <a:endParaRPr lang="ru-RU" sz="11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4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Годовой фонд заработной платы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руб.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9196010,87</a:t>
                      </a:r>
                      <a:endParaRPr lang="ru-RU" sz="1200" b="1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5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Отчисления на социальные нужды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руб.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2390962,83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6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Фонд заработной платы за вычетом ЕСН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руб.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6805048,04</a:t>
                      </a:r>
                      <a:endParaRPr lang="ru-RU" sz="1200" b="1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7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Среднемесячная заработная плата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руб.</a:t>
                      </a:r>
                      <a:endParaRPr lang="ru-RU" sz="11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20166,69</a:t>
                      </a:r>
                      <a:endParaRPr lang="ru-RU" sz="11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7352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8837" y="404664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6632"/>
            <a:ext cx="1414272" cy="8473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4282" y="1643050"/>
            <a:ext cx="878687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результате изучения литературы по теме  курсовой работы можно сделать следующие выводы: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Планирование в настоящее время является обязательным элементом управления производством. Именно планирование позволяет рационально построить организационный процесс.</a:t>
            </a:r>
          </a:p>
          <a:p>
            <a:pPr algn="just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Важным фактором повышения эффективности планирования фонда оплаты труда является автоматизация этого процесса с использованием методов математического моделирования и  современных программных продуктов. Эта по большей части техническая мера позволит значительно сократить затраты на планирование фонда оплаты труда.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Цели и задачи курсовой работы выполнены.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00068" y="714356"/>
            <a:ext cx="81439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07352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7763"/>
            <a:ext cx="1414272" cy="847344"/>
          </a:xfrm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8837" y="404664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259632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 и задачи курсовой работы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1571612"/>
            <a:ext cx="820891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 курсовой работы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раскрыть значение планирования на предприятии.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Задачами курсовой работы являются:</a:t>
            </a:r>
          </a:p>
          <a:p>
            <a:pPr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Рассмотреть технологию планирования средств на оплату труда;</a:t>
            </a:r>
          </a:p>
          <a:p>
            <a:pPr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Раскрыть структуру фонда заработной платы;</a:t>
            </a:r>
          </a:p>
          <a:p>
            <a:pPr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Определение фонда оплаты труда.</a:t>
            </a:r>
            <a:endParaRPr lang="ru-RU" sz="2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128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7763"/>
            <a:ext cx="1414272" cy="847344"/>
          </a:xfrm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8837" y="404664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14229" y="1725216"/>
            <a:ext cx="9142387" cy="36336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700" dirty="0">
              <a:latin typeface="+mj-lt"/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799455" y="1071546"/>
            <a:ext cx="8344545" cy="57150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700808"/>
            <a:ext cx="8535322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Планирование фонда оплаты труда работников приобретает все более значительный вес в системе внутрифирменного планирования. При этом плановикам необходимо лавировать между двумя полюсами – с одной стороны гарантировать оплату труда каждому работнику в соответствии с его результатами и стоимостью рабочей силы на рынке труда, а с другой обеспечить работодателю (государству, акционерам и т.д.) достижение такого результата, который позволил бы ему возместить затраты и получить оптимальную на данном этапе жизненного цикла предприятия прибыль.</a:t>
            </a:r>
          </a:p>
          <a:p>
            <a:pPr algn="just" fontAlgn="base"/>
            <a:endParaRPr lang="ru-RU" sz="2000" dirty="0" smtClean="0"/>
          </a:p>
          <a:p>
            <a:pPr fontAlgn="base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160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7763"/>
            <a:ext cx="1414272" cy="847344"/>
          </a:xfrm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8837" y="404664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14229" y="1725216"/>
            <a:ext cx="9142387" cy="36336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700" dirty="0">
              <a:latin typeface="+mj-lt"/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500166" y="857232"/>
            <a:ext cx="7786710" cy="8572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Технология планирования средств на оплату труда, цели и задачи</a:t>
            </a:r>
            <a:r>
              <a:rPr lang="ru-RU" sz="2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714488"/>
            <a:ext cx="853532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Планирование средств на оплату труда является важнейшим элементом механизма стимулирования труда работников фирмы. Размер средств, направляемых на оплату труда, определяет уровень заработной платы работников, который, в свою очередь, формирует интерес к работе и ее результатам. В конечном счете, эффективность хозяйствования выражается в уровне заработной платы, которую получают работники. 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endParaRPr lang="ru-RU" sz="2000" dirty="0" smtClean="0"/>
          </a:p>
          <a:p>
            <a:pPr fontAlgn="base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160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7763"/>
            <a:ext cx="1414272" cy="847344"/>
          </a:xfrm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8837" y="428604"/>
            <a:ext cx="6375163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85720" y="5000636"/>
            <a:ext cx="85353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endParaRPr lang="ru-RU" sz="2000" dirty="0" smtClean="0"/>
          </a:p>
          <a:p>
            <a:pPr fontAlgn="base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643042" y="642918"/>
            <a:ext cx="75009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Технология планирования средств на оплату труда, цели и задачи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714488"/>
            <a:ext cx="850112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 рациональной системе организации и планирования оплаты труда те хозяйственные решения, которые выгодны фирме, становятся выгодными государству.</a:t>
            </a:r>
          </a:p>
          <a:p>
            <a:pPr algn="just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Цель планирования средств на оплату труда — определение оптимального размера фонда заработной платы исходя из планируемой результативности хозяйственной деятельности фирмы.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21160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7763"/>
            <a:ext cx="1414272" cy="847344"/>
          </a:xfrm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8837" y="404664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14229" y="1700808"/>
            <a:ext cx="9142387" cy="36336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ru-RU" sz="2000" dirty="0" smtClean="0">
              <a:solidFill>
                <a:srgbClr val="2A63A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14480" y="642918"/>
            <a:ext cx="7429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Структура фонда заработной платы на предприятии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57158" y="1714488"/>
            <a:ext cx="8535322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Фонд заработной платы, именуемый в некоторых официальных документах фондом оплаты труда, отражает условия оплаты труда, гарантии и компенсации, определенные работодателем и работником на основе коллективных и трудовых договоров, которые и формируют индивидуальную заработную плату работников. </a:t>
            </a:r>
          </a:p>
          <a:p>
            <a:pPr algn="just" fontAlgn="base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Основу фонда заработной платы составляет фонд оплаты труда. Кроме него в фонд заработной платы входят выплаты из фонда потребления, формируемого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из чистой прибыли.</a:t>
            </a:r>
          </a:p>
          <a:p>
            <a:pPr algn="just" fontAlgn="base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endParaRPr lang="ru-RU" sz="2000" dirty="0" smtClean="0"/>
          </a:p>
          <a:p>
            <a:pPr fontAlgn="base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788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642918"/>
            <a:ext cx="7336146" cy="66403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Планирование фонда оплаты труда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7763"/>
            <a:ext cx="1414272" cy="847344"/>
          </a:xfrm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8837" y="404664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" name="TextBox 48"/>
          <p:cNvSpPr txBox="1"/>
          <p:nvPr/>
        </p:nvSpPr>
        <p:spPr>
          <a:xfrm>
            <a:off x="0" y="1643050"/>
            <a:ext cx="8676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algn="just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58" y="1714488"/>
            <a:ext cx="821537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процессе планирования фонда оплаты труда необходимо решить следующие задачи: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выбрать формы и системы заработной платы, в наибольшей мере соответствующие установкам стратегического и тактического плана;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выбрать методы определения планового фонда оплаты труда;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рассчитать величину планового фонда оплаты труда.</a:t>
            </a:r>
          </a:p>
          <a:p>
            <a:pPr algn="just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71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785794"/>
            <a:ext cx="7858148" cy="128588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Расчет технико-экономических показателей на примере предприятия "УЭСХ" НГДУ «Сургутнефть» ОАО «Сургутнефтегаз»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Определение стоимости оборудования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7763"/>
            <a:ext cx="1414272" cy="847344"/>
          </a:xfrm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8837" y="404664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14229" y="1700808"/>
            <a:ext cx="9142387" cy="45142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ru-RU" sz="2000" dirty="0" smtClean="0">
              <a:solidFill>
                <a:srgbClr val="2A63A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2071678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algn="just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357158" y="2234269"/>
          <a:ext cx="8572558" cy="4937760"/>
        </p:xfrm>
        <a:graphic>
          <a:graphicData uri="http://schemas.openxmlformats.org/drawingml/2006/table">
            <a:tbl>
              <a:tblPr/>
              <a:tblGrid>
                <a:gridCol w="896992"/>
                <a:gridCol w="3397547"/>
                <a:gridCol w="557865"/>
                <a:gridCol w="896992"/>
                <a:gridCol w="941054"/>
                <a:gridCol w="941054"/>
                <a:gridCol w="941054"/>
              </a:tblGrid>
              <a:tr h="18166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Кол-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во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900" dirty="0">
                          <a:latin typeface="Times New Roman"/>
                          <a:cs typeface="Times New Roman"/>
                        </a:rPr>
                        <a:t>Мощность, кВт</a:t>
                      </a:r>
                      <a:endParaRPr lang="ru-RU" sz="800" dirty="0">
                        <a:latin typeface="Calibri"/>
                        <a:cs typeface="Times New Roman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900" dirty="0">
                          <a:latin typeface="Times New Roman"/>
                          <a:cs typeface="Times New Roman"/>
                        </a:rPr>
                        <a:t>Цена, руб.</a:t>
                      </a:r>
                      <a:endParaRPr lang="ru-RU" sz="800" dirty="0">
                        <a:latin typeface="Calibri"/>
                        <a:cs typeface="Times New Roman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81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за един.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всех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за един.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всех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HiddenHorzOCR"/>
                          <a:cs typeface="Times New Roman" pitchFamily="18" charset="0"/>
                        </a:rPr>
                        <a:t>Сварочный трансформатор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3 790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3 790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HiddenHorzOCR"/>
                          <a:cs typeface="Times New Roman" pitchFamily="18" charset="0"/>
                        </a:rPr>
                        <a:t>Токарно-винторезный станок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10,5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10,5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121 129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121 129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HiddenHorzOCR"/>
                          <a:cs typeface="Times New Roman" pitchFamily="18" charset="0"/>
                        </a:rPr>
                        <a:t>Плоскошлифовальный станок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1 903 463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1 903 463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HiddenHorzOCR"/>
                          <a:cs typeface="Times New Roman" pitchFamily="18" charset="0"/>
                        </a:rPr>
                        <a:t>Фрезерный станок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1 075 200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1 075 200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HiddenHorzOCR"/>
                          <a:cs typeface="Times New Roman" pitchFamily="18" charset="0"/>
                        </a:rPr>
                        <a:t>Электромеханическая тележка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200 000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400 000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HiddenHorzOCR"/>
                          <a:cs typeface="Times New Roman" pitchFamily="18" charset="0"/>
                        </a:rPr>
                        <a:t>Кран консольный 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105 000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315 000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HiddenHorzOCR"/>
                          <a:cs typeface="Times New Roman" pitchFamily="18" charset="0"/>
                        </a:rPr>
                        <a:t>Кран-балка 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235 000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940 000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Вытяжная вентиляция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12 000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24 000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Стеллаж электромеханический</a:t>
                      </a:r>
                      <a:endParaRPr lang="ru-RU" sz="1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230 000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920 000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Электрическая мойка</a:t>
                      </a:r>
                      <a:endParaRPr lang="ru-RU" sz="1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246</a:t>
                      </a:r>
                      <a:r>
                        <a:rPr lang="en-US" sz="1200" b="1">
                          <a:latin typeface="Times New Roman" pitchFamily="18" charset="0"/>
                          <a:cs typeface="Times New Roman" pitchFamily="18" charset="0"/>
                        </a:rPr>
                        <a:t> 000</a:t>
                      </a:r>
                      <a:endParaRPr lang="ru-RU" sz="1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246 000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ea typeface="HiddenHorzOCR"/>
                          <a:cs typeface="Times New Roman" pitchFamily="18" charset="0"/>
                        </a:rPr>
                        <a:t>Станок-резак по металлу</a:t>
                      </a:r>
                      <a:endParaRPr lang="ru-RU" sz="1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830 000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830 000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ea typeface="HiddenHorzOCR"/>
                          <a:cs typeface="Times New Roman" pitchFamily="18" charset="0"/>
                        </a:rPr>
                        <a:t>Станок наждачный</a:t>
                      </a:r>
                      <a:endParaRPr lang="ru-RU" sz="1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70 000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140 000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Вертикально-сверлильный станок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4,4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53 550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107 100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ea typeface="HiddenHorzOCR"/>
                          <a:cs typeface="Times New Roman" pitchFamily="18" charset="0"/>
                        </a:rPr>
                        <a:t>Тепловая завеса</a:t>
                      </a:r>
                      <a:endParaRPr lang="ru-RU" sz="1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4,2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16,8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6 050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24 200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Гидравлический пресс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200" b="1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171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21 171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67">
                <a:tc gridSpan="7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Итого Со:                       7 071053</a:t>
                      </a:r>
                    </a:p>
                  </a:txBody>
                  <a:tcPr marL="50631" marR="50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788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6632"/>
            <a:ext cx="1414272" cy="847344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8837" y="404664"/>
            <a:ext cx="6375163" cy="31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655168" y="571480"/>
            <a:ext cx="7488832" cy="77809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Баланс рабочего времени одного рабочего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2" y="6327741"/>
            <a:ext cx="6218911" cy="3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785786" y="1571612"/>
          <a:ext cx="7858181" cy="4572025"/>
        </p:xfrm>
        <a:graphic>
          <a:graphicData uri="http://schemas.openxmlformats.org/drawingml/2006/table">
            <a:tbl>
              <a:tblPr/>
              <a:tblGrid>
                <a:gridCol w="2899770"/>
                <a:gridCol w="2899770"/>
                <a:gridCol w="1177481"/>
                <a:gridCol w="881160"/>
              </a:tblGrid>
              <a:tr h="290948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Ед.измерения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Величина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4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Календарный фонд времени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дни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366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509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Количество выходных и праздничных дней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дни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509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Количество календарных рабочих дней 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дни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246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896">
                <a:tc rowSpan="6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Неявки на работу</a:t>
                      </a:r>
                    </a:p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lang="ru-RU" sz="1200" b="1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дни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endParaRPr lang="ru-RU" sz="1200" b="1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Очередной отпуск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дни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Дополнительный отпуск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дни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По болезни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дни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Отпуск по учебе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дни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–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5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Другие неявки разрешенные законом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дни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–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89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Число рабочих дней в году (табельный фонд рабочего времени)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дни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188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509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Средняя продолжительность рабочего дня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часы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509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Полезный (эффективный фонд рабочего времени)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b="1">
                          <a:latin typeface="Times New Roman" pitchFamily="18" charset="0"/>
                          <a:cs typeface="Times New Roman" pitchFamily="18" charset="0"/>
                        </a:rPr>
                        <a:t>часы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1504</a:t>
                      </a:r>
                    </a:p>
                  </a:txBody>
                  <a:tcPr marL="43554" marR="43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973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</TotalTime>
  <Words>919</Words>
  <Application>Microsoft Office PowerPoint</Application>
  <PresentationFormat>Экран (4:3)</PresentationFormat>
  <Paragraphs>259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Цель и задачи курсовой работы</vt:lpstr>
      <vt:lpstr>Введение  </vt:lpstr>
      <vt:lpstr>Технология планирования средств на оплату труда, цели и задачи </vt:lpstr>
      <vt:lpstr>Презентация PowerPoint</vt:lpstr>
      <vt:lpstr>Презентация PowerPoint</vt:lpstr>
      <vt:lpstr>Планирование фонда оплаты труда</vt:lpstr>
      <vt:lpstr>Расчет технико-экономических показателей на примере предприятия "УЭСХ" НГДУ «Сургутнефть» ОАО «Сургутнефтегаз» Определение стоимости оборудования</vt:lpstr>
      <vt:lpstr>Баланс рабочего времени одного рабочего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Дьяков Антон Игоревич</dc:creator>
  <cp:lastModifiedBy>shls</cp:lastModifiedBy>
  <cp:revision>70</cp:revision>
  <dcterms:created xsi:type="dcterms:W3CDTF">2016-02-08T17:08:26Z</dcterms:created>
  <dcterms:modified xsi:type="dcterms:W3CDTF">2017-01-25T07:22:27Z</dcterms:modified>
</cp:coreProperties>
</file>