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7" r:id="rId4"/>
    <p:sldId id="261" r:id="rId5"/>
    <p:sldId id="270" r:id="rId6"/>
    <p:sldId id="260" r:id="rId7"/>
    <p:sldId id="259" r:id="rId8"/>
    <p:sldId id="262" r:id="rId9"/>
    <p:sldId id="263" r:id="rId10"/>
    <p:sldId id="265" r:id="rId11"/>
    <p:sldId id="264" r:id="rId12"/>
    <p:sldId id="266" r:id="rId13"/>
    <p:sldId id="267" r:id="rId14"/>
    <p:sldId id="269" r:id="rId15"/>
    <p:sldId id="26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702" autoAdjust="0"/>
    <p:restoredTop sz="94660"/>
  </p:normalViewPr>
  <p:slideViewPr>
    <p:cSldViewPr>
      <p:cViewPr>
        <p:scale>
          <a:sx n="60" d="100"/>
          <a:sy n="60" d="100"/>
        </p:scale>
        <p:origin x="-1092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deti-online.com/basni/basni-krylova/lebed-shuka-i-rak/" TargetMode="External"/><Relationship Id="rId2" Type="http://schemas.openxmlformats.org/officeDocument/2006/relationships/hyperlink" Target="http://www.moscow.org/moscow_encyclopedia/125_monument_krilov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ru.wikipedia.org/wiki/%C1%E0%F1%ED%FF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87;&#1086;&#1083;&#1100;&#1079;&#1086;&#1074;&#1072;&#1090;&#1077;&#1083;&#1100;\Desktop\&#1052;&#1054;&#1048;%20&#1050;&#1054;&#1053;&#1050;&#1059;&#1056;&#1057;&#1053;&#1067;&#1077;%20&#1052;&#1040;&#1058;&#1045;&#1056;&#1048;&#1040;&#1051;&#1099;\&#1051;&#1077;&#1073;&#1077;&#1076;&#1100;,%20&#1065;&#1091;&#1082;&#1072;%20&#1080;%20&#1056;&#1072;&#1082;%20&#1088;&#1086;&#1083;&#1080;&#1082;.mp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071538" y="642918"/>
            <a:ext cx="7515220" cy="1143000"/>
          </a:xfrm>
        </p:spPr>
        <p:txBody>
          <a:bodyPr>
            <a:noAutofit/>
          </a:bodyPr>
          <a:lstStyle/>
          <a:p>
            <a:r>
              <a:rPr lang="ru-RU" sz="1600" dirty="0" smtClean="0">
                <a:solidFill>
                  <a:srgbClr val="7030A0"/>
                </a:solidFill>
                <a:latin typeface="Century Schoolbook" pitchFamily="18" charset="0"/>
              </a:rPr>
              <a:t>Муниципальное бюджетное общеобразовательное учреждение</a:t>
            </a:r>
            <a:br>
              <a:rPr lang="ru-RU" sz="1600" dirty="0" smtClean="0">
                <a:solidFill>
                  <a:srgbClr val="7030A0"/>
                </a:solidFill>
                <a:latin typeface="Century Schoolbook" pitchFamily="18" charset="0"/>
              </a:rPr>
            </a:br>
            <a:r>
              <a:rPr lang="ru-RU" sz="1600" dirty="0" smtClean="0">
                <a:solidFill>
                  <a:srgbClr val="7030A0"/>
                </a:solidFill>
                <a:latin typeface="Century Schoolbook" pitchFamily="18" charset="0"/>
              </a:rPr>
              <a:t>«Средняя школа №7»</a:t>
            </a:r>
            <a:endParaRPr lang="ru-RU" sz="1600" dirty="0">
              <a:solidFill>
                <a:srgbClr val="7030A0"/>
              </a:solidFill>
              <a:latin typeface="Century Schoolbook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43306" y="5500702"/>
            <a:ext cx="24000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Century Schoolbook" pitchFamily="18" charset="0"/>
              </a:rPr>
              <a:t>г. Новый Уренгой</a:t>
            </a:r>
          </a:p>
          <a:p>
            <a:pPr algn="ctr"/>
            <a:r>
              <a:rPr lang="ru-RU" b="1" dirty="0" smtClean="0">
                <a:solidFill>
                  <a:srgbClr val="7030A0"/>
                </a:solidFill>
                <a:latin typeface="Century Schoolbook" pitchFamily="18" charset="0"/>
              </a:rPr>
              <a:t>2017 год</a:t>
            </a:r>
            <a:endParaRPr lang="ru-RU" b="1" dirty="0">
              <a:solidFill>
                <a:srgbClr val="7030A0"/>
              </a:solidFill>
              <a:latin typeface="Century Schoolbook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29124" y="3857628"/>
            <a:ext cx="415851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b="1" i="1" dirty="0" smtClean="0">
                <a:solidFill>
                  <a:srgbClr val="7030A0"/>
                </a:solidFill>
                <a:latin typeface="Century Schoolbook" pitchFamily="18" charset="0"/>
              </a:rPr>
              <a:t>Подготовила </a:t>
            </a:r>
          </a:p>
          <a:p>
            <a:pPr algn="r"/>
            <a:r>
              <a:rPr lang="ru-RU" b="1" i="1" dirty="0" err="1" smtClean="0">
                <a:solidFill>
                  <a:srgbClr val="7030A0"/>
                </a:solidFill>
                <a:latin typeface="Century Schoolbook" pitchFamily="18" charset="0"/>
              </a:rPr>
              <a:t>Псарева</a:t>
            </a:r>
            <a:r>
              <a:rPr lang="ru-RU" b="1" i="1" dirty="0" smtClean="0">
                <a:solidFill>
                  <a:srgbClr val="7030A0"/>
                </a:solidFill>
                <a:latin typeface="Century Schoolbook" pitchFamily="18" charset="0"/>
              </a:rPr>
              <a:t> Светлана Викторовна</a:t>
            </a:r>
          </a:p>
          <a:p>
            <a:pPr algn="r"/>
            <a:r>
              <a:rPr lang="ru-RU" b="1" i="1" dirty="0" smtClean="0">
                <a:solidFill>
                  <a:srgbClr val="7030A0"/>
                </a:solidFill>
                <a:latin typeface="Century Schoolbook" pitchFamily="18" charset="0"/>
              </a:rPr>
              <a:t>учитель начальных классов </a:t>
            </a:r>
            <a:endParaRPr lang="ru-RU" b="1" i="1" dirty="0">
              <a:solidFill>
                <a:srgbClr val="7030A0"/>
              </a:solidFill>
              <a:latin typeface="Century Schoolbook" pitchFamily="18" charset="0"/>
            </a:endParaRPr>
          </a:p>
        </p:txBody>
      </p:sp>
      <p:sp>
        <p:nvSpPr>
          <p:cNvPr id="7" name="Содержимое 2"/>
          <p:cNvSpPr>
            <a:spLocks noGrp="1"/>
          </p:cNvSpPr>
          <p:nvPr>
            <p:ph idx="1"/>
          </p:nvPr>
        </p:nvSpPr>
        <p:spPr>
          <a:xfrm>
            <a:off x="1643042" y="1928802"/>
            <a:ext cx="6786610" cy="107157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400" b="1" dirty="0" smtClean="0">
                <a:solidFill>
                  <a:srgbClr val="7030A0"/>
                </a:solidFill>
                <a:latin typeface="Century Schoolbook" pitchFamily="18" charset="0"/>
              </a:rPr>
              <a:t>«Лебедь, Щука и Рак»</a:t>
            </a:r>
          </a:p>
          <a:p>
            <a:pPr algn="ctr">
              <a:buNone/>
            </a:pPr>
            <a:endParaRPr lang="ru-RU" sz="2000" b="1" dirty="0" smtClean="0">
              <a:latin typeface="Century Schoolbook" pitchFamily="18" charset="0"/>
            </a:endParaRPr>
          </a:p>
          <a:p>
            <a:pPr algn="ctr">
              <a:buNone/>
            </a:pPr>
            <a:r>
              <a:rPr lang="ru-RU" sz="2000" b="1" dirty="0" smtClean="0">
                <a:solidFill>
                  <a:srgbClr val="7030A0"/>
                </a:solidFill>
                <a:latin typeface="Century Schoolbook" pitchFamily="18" charset="0"/>
              </a:rPr>
              <a:t>урок литературного чтения</a:t>
            </a:r>
            <a:endParaRPr lang="ru-RU" sz="2000" b="1" dirty="0">
              <a:solidFill>
                <a:srgbClr val="7030A0"/>
              </a:solidFill>
              <a:latin typeface="Century Schoolbook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Скругленный прямоугольник 21"/>
          <p:cNvSpPr/>
          <p:nvPr/>
        </p:nvSpPr>
        <p:spPr>
          <a:xfrm>
            <a:off x="4357686" y="3857628"/>
            <a:ext cx="3786214" cy="57150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4357686" y="2500306"/>
            <a:ext cx="3429024" cy="92869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357686" y="857232"/>
            <a:ext cx="4000528" cy="1500198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4429124" y="4643446"/>
            <a:ext cx="1571636" cy="57150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000364" y="1214422"/>
            <a:ext cx="14269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Century Schoolbook" pitchFamily="18" charset="0"/>
              </a:rPr>
              <a:t>Лебедь</a:t>
            </a:r>
            <a:r>
              <a:rPr lang="ru-RU" sz="2000" b="1" dirty="0" smtClean="0">
                <a:latin typeface="Century Schoolbook" pitchFamily="18" charset="0"/>
              </a:rPr>
              <a:t> </a:t>
            </a:r>
            <a:endParaRPr lang="ru-RU" sz="2000" b="1" dirty="0">
              <a:latin typeface="Century Schoolbook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500562" y="928670"/>
            <a:ext cx="37465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Century Schoolbook" pitchFamily="18" charset="0"/>
              </a:rPr>
              <a:t>большая сильная птица</a:t>
            </a:r>
            <a:endParaRPr lang="ru-RU" sz="2400" dirty="0">
              <a:latin typeface="Century Schoolbook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714876" y="1357298"/>
            <a:ext cx="26773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Century Schoolbook" pitchFamily="18" charset="0"/>
              </a:rPr>
              <a:t>летает на высоте</a:t>
            </a:r>
            <a:endParaRPr lang="ru-RU" sz="2400" dirty="0">
              <a:latin typeface="Century Schoolbook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429124" y="1785926"/>
            <a:ext cx="39356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Century Schoolbook" pitchFamily="18" charset="0"/>
              </a:rPr>
              <a:t>большой размах крыльев</a:t>
            </a:r>
            <a:endParaRPr lang="ru-RU" sz="2400" dirty="0">
              <a:latin typeface="Century Schoolbook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14678" y="2428868"/>
            <a:ext cx="8018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Century Schoolbook" pitchFamily="18" charset="0"/>
              </a:rPr>
              <a:t>Рак</a:t>
            </a:r>
            <a:endParaRPr lang="ru-RU" sz="2400" b="1" dirty="0">
              <a:latin typeface="Century Schoolbook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14876" y="2428868"/>
            <a:ext cx="22958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Century Schoolbook" pitchFamily="18" charset="0"/>
              </a:rPr>
              <a:t>пятится назад</a:t>
            </a:r>
            <a:endParaRPr lang="ru-RU" sz="2400" dirty="0">
              <a:latin typeface="Century Schoolbook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429124" y="2928934"/>
            <a:ext cx="32720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Century Schoolbook" pitchFamily="18" charset="0"/>
              </a:rPr>
              <a:t> живёт под корягами</a:t>
            </a:r>
            <a:endParaRPr lang="ru-RU" sz="2400" dirty="0">
              <a:latin typeface="Century Schoolbook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14678" y="3857628"/>
            <a:ext cx="11480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Century Schoolbook" pitchFamily="18" charset="0"/>
              </a:rPr>
              <a:t>Щука</a:t>
            </a:r>
            <a:endParaRPr lang="ru-RU" sz="2400" b="1" dirty="0">
              <a:latin typeface="Century Schoolbook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357686" y="3857628"/>
            <a:ext cx="350046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Century Schoolbook" pitchFamily="18" charset="0"/>
              </a:rPr>
              <a:t>плавает куда захочет</a:t>
            </a:r>
            <a:endParaRPr lang="ru-RU" sz="2400" dirty="0">
              <a:latin typeface="Century Schoolbook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286116" y="5214950"/>
            <a:ext cx="535785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Century Schoolbook" pitchFamily="18" charset="0"/>
              </a:rPr>
              <a:t>Героям не удалось сдвинуть поклажу, потому что каждый тянул в свою сторону</a:t>
            </a:r>
            <a:r>
              <a:rPr lang="ru-RU" sz="2400" dirty="0" smtClean="0">
                <a:latin typeface="Century Schoolbook" pitchFamily="18" charset="0"/>
              </a:rPr>
              <a:t>.</a:t>
            </a:r>
            <a:endParaRPr lang="ru-RU" sz="2400" dirty="0">
              <a:latin typeface="Century Schoolbook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572000" y="4643446"/>
            <a:ext cx="14287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Century Schoolbook" pitchFamily="18" charset="0"/>
              </a:rPr>
              <a:t>Вывод:</a:t>
            </a:r>
            <a:endParaRPr lang="ru-RU" sz="2400" b="1" dirty="0">
              <a:latin typeface="Century Schoolbook" pitchFamily="18" charset="0"/>
            </a:endParaRPr>
          </a:p>
        </p:txBody>
      </p:sp>
      <p:pic>
        <p:nvPicPr>
          <p:cNvPr id="21512" name="Picture 8" descr="http://diamult.com/photo/id_767/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4786321"/>
            <a:ext cx="1285884" cy="96441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1514" name="Picture 10" descr="http://basni.net/kartinki/basnya_krylova_lebed_shchuka_i_rak_324154.jpg"/>
          <p:cNvPicPr>
            <a:picLocks noChangeAspect="1" noChangeArrowheads="1"/>
          </p:cNvPicPr>
          <p:nvPr/>
        </p:nvPicPr>
        <p:blipFill>
          <a:blip r:embed="rId3"/>
          <a:srcRect l="65000" t="45000" r="8000"/>
          <a:stretch>
            <a:fillRect/>
          </a:stretch>
        </p:blipFill>
        <p:spPr bwMode="auto">
          <a:xfrm>
            <a:off x="1785918" y="3524244"/>
            <a:ext cx="1285884" cy="10477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8" name="Picture 10" descr="http://basni.net/kartinki/basnya_krylova_lebed_shchuka_i_rak_324154.jpg"/>
          <p:cNvPicPr>
            <a:picLocks noChangeAspect="1" noChangeArrowheads="1"/>
          </p:cNvPicPr>
          <p:nvPr/>
        </p:nvPicPr>
        <p:blipFill>
          <a:blip r:embed="rId3"/>
          <a:srcRect l="3866" t="34667" r="64134"/>
          <a:stretch>
            <a:fillRect/>
          </a:stretch>
        </p:blipFill>
        <p:spPr bwMode="auto">
          <a:xfrm>
            <a:off x="1785918" y="2143116"/>
            <a:ext cx="1285884" cy="105012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9" name="Picture 10" descr="http://basni.net/kartinki/basnya_krylova_lebed_shchuka_i_rak_324154.jpg"/>
          <p:cNvPicPr>
            <a:picLocks noChangeAspect="1" noChangeArrowheads="1"/>
          </p:cNvPicPr>
          <p:nvPr/>
        </p:nvPicPr>
        <p:blipFill>
          <a:blip r:embed="rId3"/>
          <a:srcRect l="31000" r="34000" b="27812"/>
          <a:stretch>
            <a:fillRect/>
          </a:stretch>
        </p:blipFill>
        <p:spPr bwMode="auto">
          <a:xfrm>
            <a:off x="1785918" y="928670"/>
            <a:ext cx="1212281" cy="10001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2143108" y="928670"/>
            <a:ext cx="5857916" cy="92869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357422" y="1000108"/>
            <a:ext cx="545854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latin typeface="Century Schoolbook" pitchFamily="18" charset="0"/>
              </a:rPr>
              <a:t>Мораль басни такова</a:t>
            </a:r>
            <a:endParaRPr lang="ru-RU" sz="3600" b="1" dirty="0">
              <a:latin typeface="Century Schoolbook" pitchFamily="18" charset="0"/>
            </a:endParaRPr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1857356" y="1928802"/>
            <a:ext cx="621510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entury Schoolbook" pitchFamily="18" charset="0"/>
                <a:ea typeface="Times New Roman" pitchFamily="18" charset="0"/>
                <a:cs typeface="Helvetica" charset="-52"/>
              </a:rPr>
              <a:t>Когда в товарищах согласья нет,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entury Schoolbook" pitchFamily="18" charset="0"/>
                <a:ea typeface="Times New Roman" pitchFamily="18" charset="0"/>
                <a:cs typeface="Helvetica" charset="-52"/>
              </a:rPr>
              <a:t>На лад их дело не пойдет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Schoolbook" pitchFamily="18" charset="0"/>
                <a:cs typeface="Arial" pitchFamily="34" charset="0"/>
              </a:rPr>
              <a:t> …</a:t>
            </a:r>
          </a:p>
        </p:txBody>
      </p:sp>
      <p:pic>
        <p:nvPicPr>
          <p:cNvPr id="22531" name="Picture 3" descr="Лебедь рак и щука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3071810"/>
            <a:ext cx="4643470" cy="297319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кругленный прямоугольник 10"/>
          <p:cNvSpPr/>
          <p:nvPr/>
        </p:nvSpPr>
        <p:spPr>
          <a:xfrm>
            <a:off x="2285984" y="5286388"/>
            <a:ext cx="5857916" cy="1071570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429124" y="714356"/>
            <a:ext cx="142218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latin typeface="Century Schoolbook" pitchFamily="18" charset="0"/>
              </a:rPr>
              <a:t>Задания </a:t>
            </a:r>
            <a:endParaRPr lang="ru-RU" sz="2000" b="1" dirty="0">
              <a:latin typeface="Century Schoolbook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28728" y="1071546"/>
            <a:ext cx="7143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Century Schoolbook" pitchFamily="18" charset="0"/>
              </a:rPr>
              <a:t>Составьте  вопросы к басне и ответьте на них крылатыми выражениями из неё.</a:t>
            </a:r>
            <a:endParaRPr lang="ru-RU" b="1" dirty="0">
              <a:latin typeface="Century Schoolbook" pitchFamily="18" charset="0"/>
            </a:endParaRP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1428728" y="1857364"/>
            <a:ext cx="728667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Georgia" pitchFamily="18" charset="0"/>
                <a:ea typeface="Times New Roman" pitchFamily="18" charset="0"/>
                <a:cs typeface="Helvetica" charset="-52"/>
              </a:rPr>
              <a:t>1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Century Schoolbook" pitchFamily="18" charset="0"/>
                <a:ea typeface="Times New Roman" pitchFamily="18" charset="0"/>
                <a:cs typeface="Helvetica" charset="-52"/>
              </a:rPr>
              <a:t>. Что однажды задумали сделать Лебедь, Щука и Рак?</a:t>
            </a:r>
            <a:endParaRPr kumimoji="0" lang="ru-RU" sz="2800" b="0" i="0" u="none" strike="noStrike" cap="none" normalizeH="0" baseline="0" dirty="0" smtClean="0">
              <a:ln>
                <a:noFill/>
              </a:ln>
              <a:effectLst/>
              <a:latin typeface="Century Schoolbook" pitchFamily="18" charset="0"/>
              <a:cs typeface="Arial" pitchFamily="34" charset="0"/>
            </a:endParaRPr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5429256" y="2143116"/>
            <a:ext cx="321471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entury Schoolbook" pitchFamily="18" charset="0"/>
                <a:ea typeface="Times New Roman" pitchFamily="18" charset="0"/>
                <a:cs typeface="Helvetica" charset="-52"/>
              </a:rPr>
              <a:t>Однажды Лебедь, Рак да Щука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entury Schoolbook" pitchFamily="18" charset="0"/>
                <a:ea typeface="Times New Roman" pitchFamily="18" charset="0"/>
                <a:cs typeface="Helvetica" charset="-52"/>
              </a:rPr>
              <a:t>Везти с поклажей воз взялись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Schoolbook" pitchFamily="18" charset="0"/>
                <a:cs typeface="Arial" pitchFamily="34" charset="0"/>
              </a:rPr>
              <a:t>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571604" y="2714620"/>
            <a:ext cx="420499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dirty="0" smtClean="0">
                <a:latin typeface="Century Schoolbook" pitchFamily="18" charset="0"/>
              </a:rPr>
              <a:t>2. Как они старались выполнить работу?</a:t>
            </a:r>
            <a:endParaRPr lang="ru-RU" sz="1600" dirty="0">
              <a:latin typeface="Century Schoolbook" pitchFamily="18" charset="0"/>
            </a:endParaRP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5143504" y="3500438"/>
            <a:ext cx="350046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effectLst/>
                <a:latin typeface="Century Schoolbook" pitchFamily="18" charset="0"/>
                <a:ea typeface="Times New Roman" pitchFamily="18" charset="0"/>
                <a:cs typeface="Helvetica" charset="-52"/>
              </a:rPr>
              <a:t>Из кожи лезут вон.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Century Schoolbook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effectLst/>
                <a:latin typeface="Century Schoolbook" pitchFamily="18" charset="0"/>
                <a:ea typeface="Times New Roman" pitchFamily="18" charset="0"/>
                <a:cs typeface="Helvetica" charset="-52"/>
              </a:rPr>
              <a:t>Из кожи лезут вон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Century Schoolbook" pitchFamily="18" charset="0"/>
                <a:ea typeface="Times New Roman" pitchFamily="18" charset="0"/>
                <a:cs typeface="Helvetica" charset="-52"/>
              </a:rPr>
              <a:t>?</a:t>
            </a:r>
            <a:endParaRPr kumimoji="0" lang="ru-RU" sz="2400" b="0" i="1" u="none" strike="noStrike" cap="none" normalizeH="0" baseline="0" dirty="0" smtClean="0">
              <a:ln>
                <a:noFill/>
              </a:ln>
              <a:effectLst/>
              <a:latin typeface="Century Schoolbook" pitchFamily="18" charset="0"/>
              <a:ea typeface="Times New Roman" pitchFamily="18" charset="0"/>
              <a:cs typeface="Helvetica" charset="-5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effectLst/>
                <a:latin typeface="Century Schoolbook" pitchFamily="18" charset="0"/>
                <a:ea typeface="Times New Roman" pitchFamily="18" charset="0"/>
                <a:cs typeface="Helvetica" charset="-52"/>
              </a:rPr>
              <a:t>А возу все нет ходу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Century Schoolbook" pitchFamily="18" charset="0"/>
                <a:cs typeface="Arial" pitchFamily="34" charset="0"/>
              </a:rPr>
              <a:t>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500298" y="5286388"/>
            <a:ext cx="571504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Century Schoolbook" pitchFamily="18" charset="0"/>
              </a:rPr>
              <a:t>Крылатые выражения каждый образованный человек должен знать и умело употреблять в своей речи.</a:t>
            </a:r>
            <a:endParaRPr lang="ru-RU" sz="2000" b="1" dirty="0">
              <a:latin typeface="Century Schoolbook" pitchFamily="18" charset="0"/>
            </a:endParaRPr>
          </a:p>
        </p:txBody>
      </p:sp>
      <p:pic>
        <p:nvPicPr>
          <p:cNvPr id="20487" name="Picture 7" descr="http://foto-kartinki.com/kartinky/kartinky/3056/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3143248"/>
            <a:ext cx="3143272" cy="176809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786182" y="5429264"/>
            <a:ext cx="3429024" cy="57150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285852" y="4429132"/>
            <a:ext cx="3643338" cy="57150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714876" y="3214686"/>
            <a:ext cx="3786214" cy="57150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857356" y="500042"/>
            <a:ext cx="5857916" cy="92869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0232" y="357166"/>
            <a:ext cx="5572164" cy="1143000"/>
          </a:xfrm>
        </p:spPr>
        <p:txBody>
          <a:bodyPr>
            <a:normAutofit fontScale="90000"/>
          </a:bodyPr>
          <a:lstStyle/>
          <a:p>
            <a:r>
              <a:rPr lang="ru-RU" sz="2000" dirty="0" smtClean="0">
                <a:latin typeface="Century Schoolbook" pitchFamily="18" charset="0"/>
              </a:rPr>
              <a:t>Прочитаем отрывок из басни и найдём слова, </a:t>
            </a:r>
            <a:br>
              <a:rPr lang="ru-RU" sz="2000" dirty="0" smtClean="0">
                <a:latin typeface="Century Schoolbook" pitchFamily="18" charset="0"/>
              </a:rPr>
            </a:br>
            <a:r>
              <a:rPr lang="ru-RU" sz="2000" dirty="0" smtClean="0">
                <a:latin typeface="Century Schoolbook" pitchFamily="18" charset="0"/>
              </a:rPr>
              <a:t>которые помогают увидеть образ каждого героя</a:t>
            </a:r>
            <a:endParaRPr lang="ru-RU" sz="2000" dirty="0">
              <a:latin typeface="Century Schoolbook" pitchFamily="18" charset="0"/>
            </a:endParaRPr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1571604" y="1643050"/>
            <a:ext cx="4000528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1" u="none" strike="noStrike" cap="none" normalizeH="0" baseline="0" dirty="0" smtClean="0">
                <a:ln>
                  <a:noFill/>
                </a:ln>
                <a:effectLst/>
                <a:latin typeface="Century Schoolbook" pitchFamily="18" charset="0"/>
                <a:ea typeface="Times New Roman" pitchFamily="18" charset="0"/>
                <a:cs typeface="Helvetica" charset="-52"/>
              </a:rPr>
              <a:t>Из кожи лезут вон, а возу все нет ходу!</a:t>
            </a:r>
            <a:endParaRPr kumimoji="0" lang="ru-RU" sz="800" b="0" i="0" u="none" strike="noStrike" cap="none" normalizeH="0" baseline="0" dirty="0" smtClean="0">
              <a:ln>
                <a:noFill/>
              </a:ln>
              <a:effectLst/>
              <a:latin typeface="Century Schoolbook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1" u="none" strike="noStrike" cap="none" normalizeH="0" baseline="0" dirty="0" smtClean="0">
                <a:ln>
                  <a:noFill/>
                </a:ln>
                <a:effectLst/>
                <a:latin typeface="Century Schoolbook" pitchFamily="18" charset="0"/>
                <a:ea typeface="Times New Roman" pitchFamily="18" charset="0"/>
                <a:cs typeface="Helvetica" charset="-52"/>
              </a:rPr>
              <a:t>Поклажа </a:t>
            </a:r>
            <a:r>
              <a:rPr kumimoji="0" lang="ru-RU" sz="1100" b="0" i="1" u="none" strike="noStrike" cap="none" normalizeH="0" baseline="0" dirty="0" smtClean="0">
                <a:ln>
                  <a:noFill/>
                </a:ln>
                <a:effectLst/>
                <a:latin typeface="Century Schoolbook" pitchFamily="18" charset="0"/>
                <a:ea typeface="Times New Roman" pitchFamily="18" charset="0"/>
                <a:cs typeface="Helvetica" charset="-52"/>
              </a:rPr>
              <a:t>бы для них </a:t>
            </a:r>
            <a:r>
              <a:rPr kumimoji="0" lang="ru-RU" sz="1100" b="0" i="1" u="none" strike="noStrike" cap="none" normalizeH="0" baseline="0" dirty="0" smtClean="0">
                <a:ln>
                  <a:noFill/>
                </a:ln>
                <a:effectLst/>
                <a:latin typeface="Century Schoolbook" pitchFamily="18" charset="0"/>
                <a:ea typeface="Times New Roman" pitchFamily="18" charset="0"/>
                <a:cs typeface="Helvetica" charset="-52"/>
              </a:rPr>
              <a:t>казалась </a:t>
            </a:r>
            <a:r>
              <a:rPr kumimoji="0" lang="ru-RU" sz="1100" b="0" i="1" u="none" strike="noStrike" cap="none" normalizeH="0" baseline="0" dirty="0" smtClean="0">
                <a:ln>
                  <a:noFill/>
                </a:ln>
                <a:effectLst/>
                <a:latin typeface="Century Schoolbook" pitchFamily="18" charset="0"/>
                <a:ea typeface="Times New Roman" pitchFamily="18" charset="0"/>
                <a:cs typeface="Helvetica" charset="-52"/>
              </a:rPr>
              <a:t>и легка:</a:t>
            </a:r>
            <a:endParaRPr kumimoji="0" lang="ru-RU" sz="800" b="0" i="0" u="none" strike="noStrike" cap="none" normalizeH="0" baseline="0" dirty="0" smtClean="0">
              <a:ln>
                <a:noFill/>
              </a:ln>
              <a:effectLst/>
              <a:latin typeface="Century Schoolbook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1" u="none" strike="noStrike" cap="none" normalizeH="0" baseline="0" dirty="0" smtClean="0">
                <a:ln>
                  <a:noFill/>
                </a:ln>
                <a:effectLst/>
                <a:latin typeface="Century Schoolbook" pitchFamily="18" charset="0"/>
                <a:ea typeface="Times New Roman" pitchFamily="18" charset="0"/>
                <a:cs typeface="Helvetica" charset="-52"/>
              </a:rPr>
              <a:t>Да </a:t>
            </a:r>
            <a:r>
              <a:rPr kumimoji="0" lang="ru-RU" sz="1100" b="0" i="1" u="none" strike="noStrike" cap="none" normalizeH="0" baseline="0" dirty="0" smtClean="0">
                <a:ln>
                  <a:noFill/>
                </a:ln>
                <a:effectLst/>
                <a:latin typeface="Century Schoolbook" pitchFamily="18" charset="0"/>
                <a:ea typeface="Times New Roman" pitchFamily="18" charset="0"/>
                <a:cs typeface="Helvetica" charset="-52"/>
              </a:rPr>
              <a:t>Лебедь рвется </a:t>
            </a:r>
            <a:r>
              <a:rPr kumimoji="0" lang="ru-RU" sz="1100" b="0" i="1" u="none" strike="noStrike" cap="none" normalizeH="0" baseline="0" dirty="0" smtClean="0">
                <a:ln>
                  <a:noFill/>
                </a:ln>
                <a:effectLst/>
                <a:latin typeface="Century Schoolbook" pitchFamily="18" charset="0"/>
                <a:ea typeface="Times New Roman" pitchFamily="18" charset="0"/>
                <a:cs typeface="Helvetica" charset="-52"/>
              </a:rPr>
              <a:t>в </a:t>
            </a:r>
            <a:r>
              <a:rPr kumimoji="0" lang="ru-RU" sz="1100" b="0" i="1" u="none" strike="noStrike" cap="none" normalizeH="0" baseline="0" dirty="0" smtClean="0">
                <a:ln>
                  <a:noFill/>
                </a:ln>
                <a:effectLst/>
                <a:latin typeface="Century Schoolbook" pitchFamily="18" charset="0"/>
                <a:ea typeface="Times New Roman" pitchFamily="18" charset="0"/>
                <a:cs typeface="Helvetica" charset="-52"/>
              </a:rPr>
              <a:t>облака</a:t>
            </a:r>
            <a:r>
              <a:rPr kumimoji="0" lang="ru-RU" sz="1100" b="0" i="1" u="none" strike="noStrike" cap="none" normalizeH="0" baseline="0" dirty="0" smtClean="0">
                <a:ln>
                  <a:noFill/>
                </a:ln>
                <a:effectLst/>
                <a:latin typeface="Century Schoolbook" pitchFamily="18" charset="0"/>
                <a:ea typeface="Times New Roman" pitchFamily="18" charset="0"/>
                <a:cs typeface="Helvetica" charset="-52"/>
              </a:rPr>
              <a:t>,</a:t>
            </a:r>
            <a:endParaRPr kumimoji="0" lang="ru-RU" sz="800" b="0" i="0" u="none" strike="noStrike" cap="none" normalizeH="0" baseline="0" dirty="0" smtClean="0">
              <a:ln>
                <a:noFill/>
              </a:ln>
              <a:effectLst/>
              <a:latin typeface="Century Schoolbook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1" u="none" strike="noStrike" cap="none" normalizeH="0" baseline="0" dirty="0" smtClean="0">
                <a:ln>
                  <a:noFill/>
                </a:ln>
                <a:effectLst/>
                <a:latin typeface="Century Schoolbook" pitchFamily="18" charset="0"/>
                <a:ea typeface="Times New Roman" pitchFamily="18" charset="0"/>
                <a:cs typeface="Helvetica" charset="-52"/>
              </a:rPr>
              <a:t>Рак </a:t>
            </a:r>
            <a:r>
              <a:rPr kumimoji="0" lang="ru-RU" sz="1100" b="0" i="1" u="none" strike="noStrike" cap="none" normalizeH="0" baseline="0" dirty="0" smtClean="0">
                <a:ln>
                  <a:noFill/>
                </a:ln>
                <a:effectLst/>
                <a:latin typeface="Century Schoolbook" pitchFamily="18" charset="0"/>
                <a:ea typeface="Times New Roman" pitchFamily="18" charset="0"/>
                <a:cs typeface="Helvetica" charset="-52"/>
              </a:rPr>
              <a:t>пятится </a:t>
            </a:r>
            <a:r>
              <a:rPr kumimoji="0" lang="ru-RU" sz="1100" b="0" i="1" u="none" strike="noStrike" cap="none" normalizeH="0" baseline="0" dirty="0" smtClean="0">
                <a:ln>
                  <a:noFill/>
                </a:ln>
                <a:effectLst/>
                <a:latin typeface="Century Schoolbook" pitchFamily="18" charset="0"/>
                <a:ea typeface="Times New Roman" pitchFamily="18" charset="0"/>
                <a:cs typeface="Helvetica" charset="-52"/>
              </a:rPr>
              <a:t>назад, а Щука тянет в воду.</a:t>
            </a:r>
            <a:endParaRPr kumimoji="0" lang="ru-RU" sz="800" b="0" i="0" u="none" strike="noStrike" cap="none" normalizeH="0" baseline="0" dirty="0" smtClean="0">
              <a:ln>
                <a:noFill/>
              </a:ln>
              <a:effectLst/>
              <a:latin typeface="Century Schoolbook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1" u="none" strike="noStrike" cap="none" normalizeH="0" baseline="0" dirty="0" smtClean="0">
                <a:ln>
                  <a:noFill/>
                </a:ln>
                <a:effectLst/>
                <a:latin typeface="Century Schoolbook" pitchFamily="18" charset="0"/>
                <a:ea typeface="Times New Roman" pitchFamily="18" charset="0"/>
                <a:cs typeface="Helvetica" charset="-52"/>
              </a:rPr>
              <a:t>Кто </a:t>
            </a:r>
            <a:r>
              <a:rPr kumimoji="0" lang="ru-RU" sz="1100" b="0" i="1" u="none" strike="noStrike" cap="none" normalizeH="0" baseline="0" dirty="0" smtClean="0">
                <a:ln>
                  <a:noFill/>
                </a:ln>
                <a:effectLst/>
                <a:latin typeface="Century Schoolbook" pitchFamily="18" charset="0"/>
                <a:ea typeface="Times New Roman" pitchFamily="18" charset="0"/>
                <a:cs typeface="Helvetica" charset="-52"/>
              </a:rPr>
              <a:t>виноват </a:t>
            </a:r>
            <a:r>
              <a:rPr kumimoji="0" lang="ru-RU" sz="1100" b="0" i="1" u="none" strike="noStrike" cap="none" normalizeH="0" baseline="0" dirty="0" smtClean="0">
                <a:ln>
                  <a:noFill/>
                </a:ln>
                <a:effectLst/>
                <a:latin typeface="Century Schoolbook" pitchFamily="18" charset="0"/>
                <a:ea typeface="Times New Roman" pitchFamily="18" charset="0"/>
                <a:cs typeface="Helvetica" charset="-52"/>
              </a:rPr>
              <a:t>из них, кто прав, - </a:t>
            </a:r>
            <a:r>
              <a:rPr kumimoji="0" lang="ru-RU" sz="1100" b="0" i="1" u="none" strike="noStrike" cap="none" normalizeH="0" baseline="0" dirty="0" smtClean="0">
                <a:ln>
                  <a:noFill/>
                </a:ln>
                <a:effectLst/>
                <a:latin typeface="Century Schoolbook" pitchFamily="18" charset="0"/>
                <a:ea typeface="Times New Roman" pitchFamily="18" charset="0"/>
                <a:cs typeface="Helvetica" charset="-52"/>
              </a:rPr>
              <a:t>судить </a:t>
            </a:r>
            <a:r>
              <a:rPr kumimoji="0" lang="ru-RU" sz="1100" b="0" i="1" u="none" strike="noStrike" cap="none" normalizeH="0" baseline="0" dirty="0" smtClean="0">
                <a:ln>
                  <a:noFill/>
                </a:ln>
                <a:effectLst/>
                <a:latin typeface="Century Schoolbook" pitchFamily="18" charset="0"/>
                <a:ea typeface="Times New Roman" pitchFamily="18" charset="0"/>
                <a:cs typeface="Helvetica" charset="-52"/>
              </a:rPr>
              <a:t>не нам;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1" u="none" strike="noStrike" cap="none" normalizeH="0" baseline="0" dirty="0" smtClean="0">
                <a:ln>
                  <a:noFill/>
                </a:ln>
                <a:effectLst/>
                <a:latin typeface="Century Schoolbook" pitchFamily="18" charset="0"/>
                <a:ea typeface="Times New Roman" pitchFamily="18" charset="0"/>
                <a:cs typeface="Helvetica" charset="-52"/>
              </a:rPr>
              <a:t>Да </a:t>
            </a:r>
            <a:r>
              <a:rPr kumimoji="0" lang="ru-RU" sz="1100" b="0" i="1" u="none" strike="noStrike" cap="none" normalizeH="0" baseline="0" dirty="0" smtClean="0">
                <a:ln>
                  <a:noFill/>
                </a:ln>
                <a:effectLst/>
                <a:latin typeface="Century Schoolbook" pitchFamily="18" charset="0"/>
                <a:ea typeface="Times New Roman" pitchFamily="18" charset="0"/>
                <a:cs typeface="Helvetica" charset="-52"/>
              </a:rPr>
              <a:t>только </a:t>
            </a:r>
            <a:r>
              <a:rPr kumimoji="0" lang="ru-RU" sz="1100" b="0" i="1" u="none" strike="noStrike" cap="none" normalizeH="0" baseline="0" dirty="0" smtClean="0">
                <a:ln>
                  <a:noFill/>
                </a:ln>
                <a:effectLst/>
                <a:latin typeface="Century Schoolbook" pitchFamily="18" charset="0"/>
                <a:ea typeface="Times New Roman" pitchFamily="18" charset="0"/>
                <a:cs typeface="Helvetica" charset="-52"/>
              </a:rPr>
              <a:t>воз и ныне там</a:t>
            </a: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Century Schoolbook" pitchFamily="18" charset="0"/>
                <a:cs typeface="Arial" pitchFamily="34" charset="0"/>
              </a:rPr>
              <a:t> </a:t>
            </a: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Century Schoolbook" pitchFamily="18" charset="0"/>
                <a:cs typeface="Arial" pitchFamily="34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effectLst/>
              <a:latin typeface="Century Schoolbook" pitchFamily="18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357686" y="3214686"/>
            <a:ext cx="421481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i="1" dirty="0" smtClean="0">
                <a:latin typeface="Century Schoolbook" pitchFamily="18" charset="0"/>
              </a:rPr>
              <a:t>«</a:t>
            </a:r>
            <a:r>
              <a:rPr lang="ru-RU" sz="1400" i="1" dirty="0" smtClean="0">
                <a:latin typeface="Century Schoolbook" pitchFamily="18" charset="0"/>
              </a:rPr>
              <a:t>Лебедь рвется </a:t>
            </a:r>
            <a:r>
              <a:rPr lang="ru-RU" sz="1400" i="1" dirty="0" smtClean="0">
                <a:latin typeface="Century Schoolbook" pitchFamily="18" charset="0"/>
              </a:rPr>
              <a:t>в </a:t>
            </a:r>
            <a:r>
              <a:rPr lang="ru-RU" sz="1400" i="1" dirty="0" smtClean="0">
                <a:latin typeface="Century Schoolbook" pitchFamily="18" charset="0"/>
              </a:rPr>
              <a:t>облака</a:t>
            </a:r>
            <a:r>
              <a:rPr lang="ru-RU" sz="1400" i="1" dirty="0" smtClean="0">
                <a:latin typeface="Century Schoolbook" pitchFamily="18" charset="0"/>
              </a:rPr>
              <a:t>»</a:t>
            </a:r>
            <a:r>
              <a:rPr lang="ru-RU" sz="1400" dirty="0" smtClean="0">
                <a:latin typeface="Century Schoolbook" pitchFamily="18" charset="0"/>
              </a:rPr>
              <a:t> – </a:t>
            </a:r>
            <a:endParaRPr lang="ru-RU" sz="1400" dirty="0" smtClean="0">
              <a:latin typeface="Century Schoolbook" pitchFamily="18" charset="0"/>
            </a:endParaRPr>
          </a:p>
          <a:p>
            <a:pPr algn="ctr"/>
            <a:r>
              <a:rPr lang="ru-RU" sz="1400" dirty="0" smtClean="0">
                <a:latin typeface="Century Schoolbook" pitchFamily="18" charset="0"/>
              </a:rPr>
              <a:t>он стремительный</a:t>
            </a:r>
            <a:r>
              <a:rPr lang="ru-RU" sz="1400" dirty="0" smtClean="0">
                <a:latin typeface="Century Schoolbook" pitchFamily="18" charset="0"/>
              </a:rPr>
              <a:t>, </a:t>
            </a:r>
            <a:r>
              <a:rPr lang="ru-RU" sz="1400" dirty="0" smtClean="0">
                <a:latin typeface="Century Schoolbook" pitchFamily="18" charset="0"/>
              </a:rPr>
              <a:t>упрямый</a:t>
            </a:r>
            <a:r>
              <a:rPr lang="ru-RU" sz="1400" dirty="0" smtClean="0">
                <a:latin typeface="Century Schoolbook" pitchFamily="18" charset="0"/>
              </a:rPr>
              <a:t>, </a:t>
            </a:r>
            <a:r>
              <a:rPr lang="ru-RU" sz="1400" dirty="0" smtClean="0">
                <a:latin typeface="Century Schoolbook" pitchFamily="18" charset="0"/>
              </a:rPr>
              <a:t>быстрый. </a:t>
            </a:r>
            <a:endParaRPr lang="ru-RU" sz="1400" dirty="0">
              <a:latin typeface="Century Schoolbook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85852" y="4429132"/>
            <a:ext cx="35004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i="1" dirty="0" smtClean="0">
                <a:latin typeface="Century Schoolbook" pitchFamily="18" charset="0"/>
              </a:rPr>
              <a:t>«Рак </a:t>
            </a:r>
            <a:r>
              <a:rPr lang="ru-RU" sz="1400" i="1" dirty="0" smtClean="0">
                <a:latin typeface="Century Schoolbook" pitchFamily="18" charset="0"/>
              </a:rPr>
              <a:t>пятится </a:t>
            </a:r>
            <a:r>
              <a:rPr lang="ru-RU" sz="1400" i="1" dirty="0" smtClean="0">
                <a:latin typeface="Century Schoolbook" pitchFamily="18" charset="0"/>
              </a:rPr>
              <a:t>назад»</a:t>
            </a:r>
            <a:r>
              <a:rPr lang="ru-RU" sz="1400" dirty="0" smtClean="0">
                <a:latin typeface="Century Schoolbook" pitchFamily="18" charset="0"/>
              </a:rPr>
              <a:t> </a:t>
            </a:r>
            <a:r>
              <a:rPr lang="ru-RU" sz="1400" dirty="0" smtClean="0">
                <a:latin typeface="Century Schoolbook" pitchFamily="18" charset="0"/>
              </a:rPr>
              <a:t>–</a:t>
            </a:r>
          </a:p>
          <a:p>
            <a:pPr algn="ctr"/>
            <a:r>
              <a:rPr lang="ru-RU" sz="1400" dirty="0" smtClean="0">
                <a:latin typeface="Century Schoolbook" pitchFamily="18" charset="0"/>
              </a:rPr>
              <a:t> </a:t>
            </a:r>
            <a:r>
              <a:rPr lang="ru-RU" sz="1400" dirty="0" smtClean="0">
                <a:latin typeface="Century Schoolbook" pitchFamily="18" charset="0"/>
              </a:rPr>
              <a:t>он </a:t>
            </a:r>
            <a:r>
              <a:rPr lang="ru-RU" sz="1400" dirty="0" smtClean="0">
                <a:latin typeface="Century Schoolbook" pitchFamily="18" charset="0"/>
              </a:rPr>
              <a:t>неповоротливый</a:t>
            </a:r>
            <a:r>
              <a:rPr lang="ru-RU" sz="1400" dirty="0" smtClean="0">
                <a:latin typeface="Century Schoolbook" pitchFamily="18" charset="0"/>
              </a:rPr>
              <a:t>, </a:t>
            </a:r>
            <a:r>
              <a:rPr lang="ru-RU" sz="1400" dirty="0" smtClean="0">
                <a:latin typeface="Century Schoolbook" pitchFamily="18" charset="0"/>
              </a:rPr>
              <a:t>нерасторопный.</a:t>
            </a:r>
            <a:endParaRPr lang="ru-RU" sz="1400" dirty="0">
              <a:latin typeface="Century Schoolbook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643306" y="5429264"/>
            <a:ext cx="378621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i="1" dirty="0" smtClean="0">
                <a:latin typeface="Century Schoolbook" pitchFamily="18" charset="0"/>
              </a:rPr>
              <a:t>«Щука тянет в воду»</a:t>
            </a:r>
            <a:r>
              <a:rPr lang="ru-RU" sz="1400" dirty="0" smtClean="0">
                <a:latin typeface="Century Schoolbook" pitchFamily="18" charset="0"/>
              </a:rPr>
              <a:t> – </a:t>
            </a:r>
            <a:endParaRPr lang="ru-RU" sz="1400" dirty="0" smtClean="0">
              <a:latin typeface="Century Schoolbook" pitchFamily="18" charset="0"/>
            </a:endParaRPr>
          </a:p>
          <a:p>
            <a:pPr algn="ctr"/>
            <a:r>
              <a:rPr lang="ru-RU" sz="1400" dirty="0" smtClean="0">
                <a:latin typeface="Century Schoolbook" pitchFamily="18" charset="0"/>
              </a:rPr>
              <a:t>настойчиво выполняет </a:t>
            </a:r>
            <a:r>
              <a:rPr lang="ru-RU" sz="1400" dirty="0" smtClean="0">
                <a:latin typeface="Century Schoolbook" pitchFamily="18" charset="0"/>
              </a:rPr>
              <a:t>свое </a:t>
            </a:r>
            <a:r>
              <a:rPr lang="ru-RU" sz="1400" dirty="0" smtClean="0">
                <a:latin typeface="Century Schoolbook" pitchFamily="18" charset="0"/>
              </a:rPr>
              <a:t>дело. </a:t>
            </a:r>
            <a:endParaRPr lang="ru-RU" sz="1400" dirty="0">
              <a:latin typeface="Century Schoolbook" pitchFamily="18" charset="0"/>
            </a:endParaRPr>
          </a:p>
        </p:txBody>
      </p:sp>
      <p:pic>
        <p:nvPicPr>
          <p:cNvPr id="24582" name="Picture 6" descr="http://diamult.com/photo/id_764/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8" y="1714488"/>
            <a:ext cx="1847826" cy="138587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12" name="Picture 2" descr="http://my-ussr.ru/images/diafilmy/stihi-i-basni/krylov-basni/34-krylov-basn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480" y="2893215"/>
            <a:ext cx="1857388" cy="139304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24586" name="Picture 10" descr="http://my-ussr.ru/images/diafilmy/stihi-i-basni/krylov-basni/35-krylov-basn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388" y="3929066"/>
            <a:ext cx="1714511" cy="12858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785918" y="785794"/>
            <a:ext cx="6000792" cy="785818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8572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Century Schoolbook" pitchFamily="18" charset="0"/>
              </a:rPr>
              <a:t>Домашнее задание</a:t>
            </a:r>
            <a:r>
              <a:rPr lang="ru-RU" dirty="0" smtClean="0">
                <a:latin typeface="Century Schoolbook" pitchFamily="18" charset="0"/>
              </a:rPr>
              <a:t/>
            </a:r>
            <a:br>
              <a:rPr lang="ru-RU" dirty="0" smtClean="0">
                <a:latin typeface="Century Schoolbook" pitchFamily="18" charset="0"/>
              </a:rPr>
            </a:br>
            <a:endParaRPr lang="ru-RU" dirty="0">
              <a:latin typeface="Century Schoolbook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2517763"/>
            <a:ext cx="7572428" cy="4340237"/>
          </a:xfrm>
        </p:spPr>
        <p:txBody>
          <a:bodyPr>
            <a:normAutofit/>
          </a:bodyPr>
          <a:lstStyle/>
          <a:p>
            <a:pPr lvl="0">
              <a:buFont typeface="Wingdings" pitchFamily="2" charset="2"/>
              <a:buChar char="§"/>
            </a:pPr>
            <a:r>
              <a:rPr lang="ru-RU" sz="2400" dirty="0" smtClean="0">
                <a:latin typeface="Century Schoolbook" pitchFamily="18" charset="0"/>
              </a:rPr>
              <a:t>Выучить наизусть </a:t>
            </a:r>
            <a:r>
              <a:rPr lang="ru-RU" sz="2400" dirty="0" smtClean="0">
                <a:latin typeface="Century Schoolbook" pitchFamily="18" charset="0"/>
              </a:rPr>
              <a:t>басню «</a:t>
            </a:r>
            <a:r>
              <a:rPr lang="ru-RU" sz="2400" dirty="0" smtClean="0">
                <a:latin typeface="Century Schoolbook" pitchFamily="18" charset="0"/>
              </a:rPr>
              <a:t>Лебедь</a:t>
            </a:r>
            <a:r>
              <a:rPr lang="ru-RU" sz="2400" dirty="0" smtClean="0">
                <a:latin typeface="Century Schoolbook" pitchFamily="18" charset="0"/>
              </a:rPr>
              <a:t>, Щука и Рак». </a:t>
            </a:r>
          </a:p>
          <a:p>
            <a:pPr lvl="0">
              <a:buFont typeface="Wingdings" pitchFamily="2" charset="2"/>
              <a:buChar char="§"/>
            </a:pPr>
            <a:r>
              <a:rPr lang="ru-RU" sz="2400" dirty="0" smtClean="0">
                <a:latin typeface="Century Schoolbook" pitchFamily="18" charset="0"/>
              </a:rPr>
              <a:t>Выписать крылатые </a:t>
            </a:r>
            <a:r>
              <a:rPr lang="ru-RU" sz="2400" dirty="0" smtClean="0">
                <a:latin typeface="Century Schoolbook" pitchFamily="18" charset="0"/>
              </a:rPr>
              <a:t>фразы из басни. </a:t>
            </a:r>
          </a:p>
          <a:p>
            <a:pPr lvl="0">
              <a:buFont typeface="Wingdings" pitchFamily="2" charset="2"/>
              <a:buChar char="§"/>
            </a:pPr>
            <a:r>
              <a:rPr lang="ru-RU" sz="2400" dirty="0" smtClean="0">
                <a:latin typeface="Century Schoolbook" pitchFamily="18" charset="0"/>
              </a:rPr>
              <a:t> </a:t>
            </a:r>
            <a:r>
              <a:rPr lang="ru-RU" sz="2400" dirty="0" smtClean="0">
                <a:latin typeface="Century Schoolbook" pitchFamily="18" charset="0"/>
              </a:rPr>
              <a:t>Нарисовать героев </a:t>
            </a:r>
            <a:r>
              <a:rPr lang="ru-RU" sz="2400" dirty="0" smtClean="0">
                <a:latin typeface="Century Schoolbook" pitchFamily="18" charset="0"/>
              </a:rPr>
              <a:t>басни «</a:t>
            </a:r>
            <a:r>
              <a:rPr lang="ru-RU" sz="2400" dirty="0" smtClean="0">
                <a:latin typeface="Century Schoolbook" pitchFamily="18" charset="0"/>
              </a:rPr>
              <a:t>Лебедь</a:t>
            </a:r>
            <a:r>
              <a:rPr lang="ru-RU" sz="2400" dirty="0" smtClean="0">
                <a:latin typeface="Century Schoolbook" pitchFamily="18" charset="0"/>
              </a:rPr>
              <a:t>, Щука и Рак» так, как вы их себе </a:t>
            </a:r>
            <a:r>
              <a:rPr lang="ru-RU" sz="2400" dirty="0" smtClean="0">
                <a:latin typeface="Century Schoolbook" pitchFamily="18" charset="0"/>
              </a:rPr>
              <a:t>представляете</a:t>
            </a:r>
            <a:r>
              <a:rPr lang="ru-RU" sz="2400" dirty="0" smtClean="0">
                <a:latin typeface="Century Schoolbook" pitchFamily="18" charset="0"/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571604" y="1071546"/>
            <a:ext cx="6858048" cy="1143008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28794" y="1142984"/>
            <a:ext cx="6758006" cy="5054617"/>
          </a:xfrm>
        </p:spPr>
        <p:txBody>
          <a:bodyPr/>
          <a:lstStyle/>
          <a:p>
            <a:pPr>
              <a:buNone/>
            </a:pPr>
            <a:r>
              <a:rPr lang="ru-RU" sz="2400" b="1" dirty="0" smtClean="0">
                <a:latin typeface="Century Schoolbook" pitchFamily="18" charset="0"/>
              </a:rPr>
              <a:t>Дополнительные рекомендованные ссылки на ресурсы сети Интернет</a:t>
            </a:r>
            <a:endParaRPr lang="ru-RU" sz="2400" dirty="0" smtClean="0">
              <a:latin typeface="Century Schoolbook" pitchFamily="18" charset="0"/>
            </a:endParaRPr>
          </a:p>
          <a:p>
            <a:pPr lvl="0">
              <a:buNone/>
            </a:pPr>
            <a:endParaRPr lang="ru-RU" dirty="0" smtClean="0"/>
          </a:p>
          <a:p>
            <a:pPr lvl="0">
              <a:buNone/>
            </a:pPr>
            <a:r>
              <a:rPr lang="ru-RU" dirty="0" err="1" smtClean="0"/>
              <a:t>Moscow</a:t>
            </a:r>
            <a:r>
              <a:rPr lang="ru-RU" dirty="0" smtClean="0"/>
              <a:t>.​</a:t>
            </a:r>
            <a:r>
              <a:rPr lang="ru-RU" dirty="0" err="1" smtClean="0"/>
              <a:t>org</a:t>
            </a:r>
            <a:r>
              <a:rPr lang="ru-RU" dirty="0" smtClean="0"/>
              <a:t> (</a:t>
            </a:r>
            <a:r>
              <a:rPr lang="ru-RU" dirty="0" smtClean="0">
                <a:hlinkClick r:id="rId2"/>
              </a:rPr>
              <a:t>Источник</a:t>
            </a:r>
            <a:r>
              <a:rPr lang="ru-RU" dirty="0" smtClean="0"/>
              <a:t>).</a:t>
            </a:r>
          </a:p>
          <a:p>
            <a:pPr lvl="0">
              <a:buNone/>
            </a:pPr>
            <a:r>
              <a:rPr lang="ru-RU" dirty="0" err="1" smtClean="0"/>
              <a:t>Deti-online</a:t>
            </a:r>
            <a:r>
              <a:rPr lang="ru-RU" dirty="0" smtClean="0"/>
              <a:t>.​</a:t>
            </a:r>
            <a:r>
              <a:rPr lang="ru-RU" dirty="0" err="1" smtClean="0"/>
              <a:t>com</a:t>
            </a:r>
            <a:r>
              <a:rPr lang="ru-RU" dirty="0" smtClean="0"/>
              <a:t> (</a:t>
            </a:r>
            <a:r>
              <a:rPr lang="ru-RU" dirty="0" smtClean="0">
                <a:hlinkClick r:id="rId3"/>
              </a:rPr>
              <a:t>Источник</a:t>
            </a:r>
            <a:r>
              <a:rPr lang="ru-RU" dirty="0" smtClean="0"/>
              <a:t>).</a:t>
            </a:r>
          </a:p>
          <a:p>
            <a:pPr lvl="0">
              <a:buNone/>
            </a:pPr>
            <a:r>
              <a:rPr lang="ru-RU" dirty="0" err="1" smtClean="0"/>
              <a:t>Ru</a:t>
            </a:r>
            <a:r>
              <a:rPr lang="ru-RU" dirty="0" smtClean="0"/>
              <a:t>.​</a:t>
            </a:r>
            <a:r>
              <a:rPr lang="ru-RU" dirty="0" err="1" smtClean="0"/>
              <a:t>wikipedia</a:t>
            </a:r>
            <a:r>
              <a:rPr lang="ru-RU" dirty="0" smtClean="0"/>
              <a:t>.​</a:t>
            </a:r>
            <a:r>
              <a:rPr lang="ru-RU" dirty="0" err="1" smtClean="0"/>
              <a:t>org</a:t>
            </a:r>
            <a:r>
              <a:rPr lang="ru-RU" dirty="0" smtClean="0"/>
              <a:t> (</a:t>
            </a:r>
            <a:r>
              <a:rPr lang="ru-RU" dirty="0" smtClean="0">
                <a:hlinkClick r:id="rId4"/>
              </a:rPr>
              <a:t>Источник</a:t>
            </a:r>
            <a:r>
              <a:rPr lang="ru-RU" dirty="0" smtClean="0"/>
              <a:t>).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57422" y="928670"/>
            <a:ext cx="56076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Georgia" pitchFamily="18" charset="0"/>
              </a:rPr>
              <a:t>Для чего нужны нам басни?</a:t>
            </a:r>
            <a:endParaRPr lang="ru-RU" sz="2800" b="1" dirty="0">
              <a:latin typeface="Georgia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500430" y="1785926"/>
            <a:ext cx="2857520" cy="914400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latin typeface="Georgia" pitchFamily="18" charset="0"/>
              </a:rPr>
              <a:t>Басня -</a:t>
            </a:r>
            <a:endParaRPr lang="ru-RU" sz="4400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714480" y="3000372"/>
            <a:ext cx="6572296" cy="2286016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tx1"/>
                </a:solidFill>
              </a:rPr>
              <a:t> </a:t>
            </a:r>
            <a:r>
              <a:rPr lang="ru-RU" sz="2800" b="1" dirty="0" smtClean="0">
                <a:solidFill>
                  <a:schemeClr val="tx1"/>
                </a:solidFill>
                <a:latin typeface="Georgia" pitchFamily="18" charset="0"/>
              </a:rPr>
              <a:t>– это рассказ, чаще всего в стихотворной форме, который содержит в себе поучение, совет или мораль.</a:t>
            </a:r>
            <a:endParaRPr lang="ru-RU" sz="2800" b="1" dirty="0">
              <a:solidFill>
                <a:schemeClr val="tx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кругленный прямоугольник 11"/>
          <p:cNvSpPr/>
          <p:nvPr/>
        </p:nvSpPr>
        <p:spPr>
          <a:xfrm>
            <a:off x="4643438" y="5286388"/>
            <a:ext cx="3071834" cy="57150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8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643042" y="5286388"/>
            <a:ext cx="2714644" cy="57150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8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928794" y="1000108"/>
            <a:ext cx="5929354" cy="914400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dirty="0">
              <a:latin typeface="Georg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71670" y="1142984"/>
            <a:ext cx="57390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latin typeface="Georgia" pitchFamily="18" charset="0"/>
              </a:rPr>
              <a:t>Иван Андреевич Крылов</a:t>
            </a:r>
            <a:endParaRPr lang="ru-RU" sz="3200" b="1" dirty="0">
              <a:latin typeface="Georgia" pitchFamily="18" charset="0"/>
            </a:endParaRPr>
          </a:p>
        </p:txBody>
      </p:sp>
      <p:pic>
        <p:nvPicPr>
          <p:cNvPr id="2049" name="Рисунок 1" descr="Памятник И. А. Крылову в Санкт-Петербурге"/>
          <p:cNvPicPr>
            <a:picLocks noChangeAspect="1" noChangeArrowheads="1"/>
          </p:cNvPicPr>
          <p:nvPr/>
        </p:nvPicPr>
        <p:blipFill>
          <a:blip r:embed="rId2"/>
          <a:srcRect l="26884"/>
          <a:stretch>
            <a:fillRect/>
          </a:stretch>
        </p:blipFill>
        <p:spPr bwMode="auto">
          <a:xfrm>
            <a:off x="3143240" y="2071678"/>
            <a:ext cx="2914358" cy="300039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1928794" y="5357826"/>
            <a:ext cx="23583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Georgia" pitchFamily="18" charset="0"/>
              </a:rPr>
              <a:t>Санкт-Петербург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786314" y="5357826"/>
            <a:ext cx="26597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Georgia" pitchFamily="18" charset="0"/>
              </a:rPr>
              <a:t>Скульптор П. </a:t>
            </a:r>
            <a:r>
              <a:rPr lang="ru-RU" b="1" dirty="0" err="1" smtClean="0">
                <a:latin typeface="Georgia" pitchFamily="18" charset="0"/>
              </a:rPr>
              <a:t>Клодт</a:t>
            </a:r>
            <a:endParaRPr lang="ru-RU" b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785918" y="1071546"/>
            <a:ext cx="6572296" cy="4714908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tx1"/>
                </a:solidFill>
              </a:rPr>
              <a:t> </a:t>
            </a:r>
            <a:endParaRPr lang="ru-RU" sz="28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pic>
        <p:nvPicPr>
          <p:cNvPr id="2" name="Рисунок 2" descr="Пьедестал памятника Крылову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2000240"/>
            <a:ext cx="3714777" cy="278608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4929190" y="1571612"/>
            <a:ext cx="335758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Georgia" pitchFamily="18" charset="0"/>
              </a:rPr>
              <a:t>Пьедестал памятника украшают фигурки героев басен Крылова. Многие выражения из басен дедушки Крылова стали крылатыми. Мы часто их произносим, даже не задумываясь, что эти слова впервые произнесли герои Крылова.</a:t>
            </a:r>
            <a:endParaRPr lang="ru-RU" sz="2000" b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s://ds03.infourok.ru/uploads/ex/103b/00052cd2-f44e0c8d/img1.jpg"/>
          <p:cNvPicPr>
            <a:picLocks noChangeAspect="1" noChangeArrowheads="1"/>
          </p:cNvPicPr>
          <p:nvPr/>
        </p:nvPicPr>
        <p:blipFill>
          <a:blip r:embed="rId2"/>
          <a:srcRect l="4808" t="50000" r="67308" b="7692"/>
          <a:stretch>
            <a:fillRect/>
          </a:stretch>
        </p:blipFill>
        <p:spPr bwMode="auto">
          <a:xfrm>
            <a:off x="1446046" y="3286124"/>
            <a:ext cx="1757808" cy="200026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Picture 2" descr="https://ds03.infourok.ru/uploads/ex/103b/00052cd2-f44e0c8d/img1.jpg"/>
          <p:cNvPicPr>
            <a:picLocks noChangeAspect="1" noChangeArrowheads="1"/>
          </p:cNvPicPr>
          <p:nvPr/>
        </p:nvPicPr>
        <p:blipFill>
          <a:blip r:embed="rId2"/>
          <a:srcRect l="65385" t="8974" r="6731" b="50000"/>
          <a:stretch>
            <a:fillRect/>
          </a:stretch>
        </p:blipFill>
        <p:spPr bwMode="auto">
          <a:xfrm>
            <a:off x="6429388" y="1428736"/>
            <a:ext cx="1618517" cy="17859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Скругленный прямоугольник 3"/>
          <p:cNvSpPr/>
          <p:nvPr/>
        </p:nvSpPr>
        <p:spPr>
          <a:xfrm>
            <a:off x="2500298" y="285728"/>
            <a:ext cx="5214974" cy="914400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Georgia" pitchFamily="18" charset="0"/>
              </a:rPr>
              <a:t>Басни И.А. Крылова</a:t>
            </a:r>
            <a:endParaRPr lang="ru-RU" sz="3200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143636" y="3357562"/>
            <a:ext cx="2500330" cy="57150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 smtClean="0">
                <a:solidFill>
                  <a:schemeClr val="tx1"/>
                </a:solidFill>
                <a:latin typeface="Georgia" pitchFamily="18" charset="0"/>
              </a:rPr>
              <a:t>«Ворона и Лисица»</a:t>
            </a:r>
            <a:endParaRPr lang="ru-RU" sz="16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000760" y="5429264"/>
            <a:ext cx="2500330" cy="57150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 smtClean="0">
                <a:solidFill>
                  <a:schemeClr val="tx1"/>
                </a:solidFill>
                <a:latin typeface="Georgia" pitchFamily="18" charset="0"/>
              </a:rPr>
              <a:t>«Мартышка и очки»</a:t>
            </a:r>
            <a:endParaRPr lang="ru-RU" sz="16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428992" y="2571744"/>
            <a:ext cx="2500330" cy="57150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 smtClean="0">
                <a:solidFill>
                  <a:schemeClr val="tx1"/>
                </a:solidFill>
                <a:latin typeface="Georgia" pitchFamily="18" charset="0"/>
              </a:rPr>
              <a:t>«Свинья под дубом»</a:t>
            </a:r>
            <a:endParaRPr lang="ru-RU" sz="16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214414" y="5572140"/>
            <a:ext cx="2786082" cy="57150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 smtClean="0">
                <a:solidFill>
                  <a:schemeClr val="tx1"/>
                </a:solidFill>
                <a:latin typeface="Georgia" pitchFamily="18" charset="0"/>
              </a:rPr>
              <a:t>«Лебедь, Щука и Рак»</a:t>
            </a:r>
            <a:endParaRPr lang="ru-RU" sz="16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pic>
        <p:nvPicPr>
          <p:cNvPr id="9" name="Picture 2" descr="https://ds03.infourok.ru/uploads/ex/103b/00052cd2-f44e0c8d/img1.jpg"/>
          <p:cNvPicPr>
            <a:picLocks noChangeAspect="1" noChangeArrowheads="1"/>
          </p:cNvPicPr>
          <p:nvPr/>
        </p:nvPicPr>
        <p:blipFill>
          <a:blip r:embed="rId2"/>
          <a:srcRect l="46026" t="54958" r="27051" b="2735"/>
          <a:stretch>
            <a:fillRect/>
          </a:stretch>
        </p:blipFill>
        <p:spPr bwMode="auto">
          <a:xfrm>
            <a:off x="4214810" y="3714752"/>
            <a:ext cx="1636576" cy="192880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2" descr="https://ds03.infourok.ru/uploads/ex/103b/00052cd2-f44e0c8d/img1.jpg"/>
          <p:cNvPicPr>
            <a:picLocks noChangeAspect="1" noChangeArrowheads="1"/>
          </p:cNvPicPr>
          <p:nvPr/>
        </p:nvPicPr>
        <p:blipFill>
          <a:blip r:embed="rId2"/>
          <a:srcRect l="3846" t="7693" r="60577" b="58974"/>
          <a:stretch>
            <a:fillRect/>
          </a:stretch>
        </p:blipFill>
        <p:spPr bwMode="auto">
          <a:xfrm>
            <a:off x="1071538" y="1357297"/>
            <a:ext cx="2247550" cy="157935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1604" y="1214422"/>
            <a:ext cx="627607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i="1" dirty="0" smtClean="0">
                <a:latin typeface="Georgia" pitchFamily="18" charset="0"/>
              </a:rPr>
              <a:t>«У сильного всегда бессильный виноват…»</a:t>
            </a:r>
            <a:endParaRPr lang="ru-RU" sz="2000" b="1" dirty="0">
              <a:latin typeface="Georgi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357950" y="1571612"/>
            <a:ext cx="20526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«Волк и Ягнёнок»)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643042" y="1857364"/>
            <a:ext cx="435247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i="1" dirty="0" smtClean="0">
                <a:latin typeface="Georgia" pitchFamily="18" charset="0"/>
              </a:rPr>
              <a:t>«Сильнее кошки зверя нет…»</a:t>
            </a:r>
            <a:endParaRPr lang="ru-RU" sz="2000" b="1" dirty="0">
              <a:latin typeface="Georg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429256" y="2428868"/>
            <a:ext cx="20233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«Мышь и Крыса»)</a:t>
            </a:r>
            <a:endParaRPr lang="ru-RU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500166" y="2786058"/>
            <a:ext cx="462338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i="1" dirty="0" smtClean="0">
                <a:latin typeface="Georgia" pitchFamily="18" charset="0"/>
              </a:rPr>
              <a:t>«А Васька слушает, да ест….»</a:t>
            </a:r>
            <a:endParaRPr lang="ru-RU" sz="2000" b="1" dirty="0">
              <a:latin typeface="Georgia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500694" y="3357562"/>
            <a:ext cx="16054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«Кот и повар»</a:t>
            </a:r>
            <a:endParaRPr lang="ru-RU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428728" y="3786190"/>
            <a:ext cx="443583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i="1" dirty="0" smtClean="0">
                <a:latin typeface="Georgia" pitchFamily="18" charset="0"/>
              </a:rPr>
              <a:t>«Видит око, да зуб неймет…»</a:t>
            </a:r>
            <a:endParaRPr lang="ru-RU" sz="2000" b="1" dirty="0">
              <a:latin typeface="Georgia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429256" y="4357694"/>
            <a:ext cx="24288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«Лисица и виноград»)</a:t>
            </a:r>
            <a:endParaRPr lang="ru-RU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285820" y="4714884"/>
            <a:ext cx="78581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latin typeface="Georgia" pitchFamily="18" charset="0"/>
              </a:rPr>
              <a:t>«Чтоб музыкантом быть, так надобно уменье…»</a:t>
            </a:r>
            <a:endParaRPr lang="ru-RU" sz="2000" b="1" dirty="0">
              <a:latin typeface="Georgia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858016" y="5214950"/>
            <a:ext cx="12085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«Квартет»</a:t>
            </a:r>
            <a:endParaRPr lang="ru-RU" b="1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500298" y="285728"/>
            <a:ext cx="4429156" cy="714380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2714612" y="357166"/>
            <a:ext cx="421484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Georgia" pitchFamily="18" charset="0"/>
                <a:ea typeface="Times New Roman" pitchFamily="18" charset="0"/>
                <a:cs typeface="Helvetica" charset="-52"/>
              </a:rPr>
              <a:t>Вспомним их и назовём басни,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Georgia" pitchFamily="18" charset="0"/>
                <a:ea typeface="Times New Roman" pitchFamily="18" charset="0"/>
                <a:cs typeface="Helvetica" charset="-52"/>
              </a:rPr>
              <a:t>из которых взяты эти строчки.</a:t>
            </a:r>
            <a:endParaRPr kumimoji="0" lang="ru-RU" sz="3200" b="1" i="0" u="none" strike="noStrike" cap="none" normalizeH="0" baseline="0" dirty="0" smtClean="0">
              <a:ln>
                <a:noFill/>
              </a:ln>
              <a:effectLst/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500298" y="285728"/>
            <a:ext cx="4429156" cy="714380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1357290" y="1928802"/>
            <a:ext cx="6720109" cy="187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Georgia" pitchFamily="18" charset="0"/>
                <a:ea typeface="Times New Roman" pitchFamily="18" charset="0"/>
                <a:cs typeface="Helvetica" charset="-52"/>
              </a:rPr>
              <a:t>Из кожи лезут вон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Georgia" pitchFamily="18" charset="0"/>
                <a:ea typeface="Times New Roman" pitchFamily="18" charset="0"/>
                <a:cs typeface="Helvetica" charset="-52"/>
              </a:rPr>
              <a:t> – очень стараются.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Georgia" pitchFamily="18" charset="0"/>
                <a:ea typeface="Times New Roman" pitchFamily="18" charset="0"/>
                <a:cs typeface="Helvetica" charset="-52"/>
              </a:rPr>
              <a:t>А воз и ныне там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Georgia" pitchFamily="18" charset="0"/>
                <a:ea typeface="Times New Roman" pitchFamily="18" charset="0"/>
                <a:cs typeface="Helvetica" charset="-52"/>
              </a:rPr>
              <a:t> – воз стоит на прежнем месте.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Georgia" pitchFamily="18" charset="0"/>
                <a:ea typeface="Times New Roman" pitchFamily="18" charset="0"/>
                <a:cs typeface="Helvetica" charset="-52"/>
              </a:rPr>
              <a:t>А возу все нет ходу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Georgia" pitchFamily="18" charset="0"/>
                <a:ea typeface="Times New Roman" pitchFamily="18" charset="0"/>
                <a:cs typeface="Helvetica" charset="-52"/>
              </a:rPr>
              <a:t> – герои не сдвинули воз с места.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Georgia" pitchFamily="18" charset="0"/>
                <a:ea typeface="Times New Roman" pitchFamily="18" charset="0"/>
                <a:cs typeface="Helvetica" charset="-52"/>
              </a:rPr>
              <a:t>Поклажа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Georgia" pitchFamily="18" charset="0"/>
                <a:ea typeface="Times New Roman" pitchFamily="18" charset="0"/>
                <a:cs typeface="Helvetica" charset="-52"/>
              </a:rPr>
              <a:t> – груз или багаж.</a:t>
            </a:r>
            <a:endParaRPr kumimoji="0" lang="ru-RU" sz="3600" b="0" i="0" u="none" strike="noStrike" cap="none" normalizeH="0" baseline="0" dirty="0" smtClean="0">
              <a:ln>
                <a:noFill/>
              </a:ln>
              <a:effectLst/>
              <a:latin typeface="Georgia" pitchFamily="18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928926" y="357166"/>
            <a:ext cx="36744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Georgia" pitchFamily="18" charset="0"/>
              </a:rPr>
              <a:t>Словарная работа</a:t>
            </a:r>
            <a:endParaRPr lang="ru-RU" sz="2800" b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2500298" y="285728"/>
            <a:ext cx="4429156" cy="714380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chemeClr val="tx1"/>
              </a:solidFill>
              <a:latin typeface="Georgia" pitchFamily="18" charset="0"/>
            </a:endParaRPr>
          </a:p>
        </p:txBody>
      </p:sp>
      <p:pic>
        <p:nvPicPr>
          <p:cNvPr id="19457" name="Рисунок 3" descr="Лебедь, Щука и Рак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928802"/>
            <a:ext cx="2467826" cy="335758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2714612" y="428604"/>
            <a:ext cx="412003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latin typeface="Georgia" pitchFamily="18" charset="0"/>
              </a:rPr>
              <a:t>Басня «Лебедь, Щука и Рак»</a:t>
            </a:r>
            <a:endParaRPr lang="ru-RU" sz="2000" b="1" dirty="0">
              <a:latin typeface="Georgia" pitchFamily="18" charset="0"/>
            </a:endParaRPr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3929058" y="1428736"/>
            <a:ext cx="5500726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effectLst/>
                <a:latin typeface="Georgia" pitchFamily="18" charset="0"/>
                <a:ea typeface="Times New Roman" pitchFamily="18" charset="0"/>
                <a:cs typeface="Helvetica" charset="-52"/>
              </a:rPr>
              <a:t>Когда в товарищах согласья нет,</a:t>
            </a:r>
            <a:endParaRPr kumimoji="0" lang="ru-RU" sz="1600" b="1" i="0" u="none" strike="noStrike" cap="none" normalizeH="0" baseline="0" dirty="0" smtClean="0">
              <a:ln>
                <a:noFill/>
              </a:ln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effectLst/>
                <a:latin typeface="Georgia" pitchFamily="18" charset="0"/>
                <a:ea typeface="Times New Roman" pitchFamily="18" charset="0"/>
                <a:cs typeface="Helvetica" charset="-52"/>
              </a:rPr>
              <a:t>На лад их дело не пойдет,</a:t>
            </a:r>
            <a:endParaRPr kumimoji="0" lang="ru-RU" sz="1600" b="1" i="0" u="none" strike="noStrike" cap="none" normalizeH="0" baseline="0" dirty="0" smtClean="0">
              <a:ln>
                <a:noFill/>
              </a:ln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effectLst/>
                <a:latin typeface="Georgia" pitchFamily="18" charset="0"/>
                <a:ea typeface="Times New Roman" pitchFamily="18" charset="0"/>
                <a:cs typeface="Helvetica" charset="-52"/>
              </a:rPr>
              <a:t>И выйдет из него не дело,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effectLst/>
                <a:latin typeface="Georgia" pitchFamily="18" charset="0"/>
                <a:ea typeface="Times New Roman" pitchFamily="18" charset="0"/>
                <a:cs typeface="Helvetica" charset="-52"/>
              </a:rPr>
              <a:t> только мука.</a:t>
            </a:r>
            <a:endParaRPr kumimoji="0" lang="ru-RU" sz="1600" b="1" i="0" u="none" strike="noStrike" cap="none" normalizeH="0" baseline="0" dirty="0" smtClean="0">
              <a:ln>
                <a:noFill/>
              </a:ln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effectLst/>
                <a:latin typeface="Georgia" pitchFamily="18" charset="0"/>
                <a:ea typeface="Times New Roman" pitchFamily="18" charset="0"/>
                <a:cs typeface="Helvetica" charset="-52"/>
              </a:rPr>
              <a:t>Однажды Лебедь, Рак да Щука</a:t>
            </a:r>
            <a:endParaRPr kumimoji="0" lang="ru-RU" sz="1600" b="1" i="0" u="none" strike="noStrike" cap="none" normalizeH="0" baseline="0" dirty="0" smtClean="0">
              <a:ln>
                <a:noFill/>
              </a:ln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effectLst/>
                <a:latin typeface="Georgia" pitchFamily="18" charset="0"/>
                <a:ea typeface="Times New Roman" pitchFamily="18" charset="0"/>
                <a:cs typeface="Helvetica" charset="-52"/>
              </a:rPr>
              <a:t>Везти с поклажей воз взялись,</a:t>
            </a:r>
            <a:endParaRPr kumimoji="0" lang="ru-RU" sz="1600" b="1" i="0" u="none" strike="noStrike" cap="none" normalizeH="0" baseline="0" dirty="0" smtClean="0">
              <a:ln>
                <a:noFill/>
              </a:ln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effectLst/>
                <a:latin typeface="Georgia" pitchFamily="18" charset="0"/>
                <a:ea typeface="Times New Roman" pitchFamily="18" charset="0"/>
                <a:cs typeface="Helvetica" charset="-52"/>
              </a:rPr>
              <a:t>И вместе трое все в него впряглись;</a:t>
            </a:r>
            <a:endParaRPr kumimoji="0" lang="ru-RU" sz="1600" b="1" i="0" u="none" strike="noStrike" cap="none" normalizeH="0" baseline="0" dirty="0" smtClean="0">
              <a:ln>
                <a:noFill/>
              </a:ln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effectLst/>
                <a:latin typeface="Georgia" pitchFamily="18" charset="0"/>
                <a:ea typeface="Times New Roman" pitchFamily="18" charset="0"/>
                <a:cs typeface="Helvetica" charset="-52"/>
              </a:rPr>
              <a:t>Из кожи лезут вон, а возу все нет ходу!</a:t>
            </a:r>
            <a:endParaRPr kumimoji="0" lang="ru-RU" sz="1600" b="1" i="0" u="none" strike="noStrike" cap="none" normalizeH="0" baseline="0" dirty="0" smtClean="0">
              <a:ln>
                <a:noFill/>
              </a:ln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effectLst/>
                <a:latin typeface="Georgia" pitchFamily="18" charset="0"/>
                <a:ea typeface="Times New Roman" pitchFamily="18" charset="0"/>
                <a:cs typeface="Helvetica" charset="-52"/>
              </a:rPr>
              <a:t>Поклажа бы для них казалась и легка:</a:t>
            </a:r>
            <a:endParaRPr kumimoji="0" lang="ru-RU" sz="1600" b="1" i="0" u="none" strike="noStrike" cap="none" normalizeH="0" baseline="0" dirty="0" smtClean="0">
              <a:ln>
                <a:noFill/>
              </a:ln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effectLst/>
                <a:latin typeface="Georgia" pitchFamily="18" charset="0"/>
                <a:ea typeface="Times New Roman" pitchFamily="18" charset="0"/>
                <a:cs typeface="Helvetica" charset="-52"/>
              </a:rPr>
              <a:t>Да Лебедь рвется в облака,</a:t>
            </a:r>
            <a:endParaRPr kumimoji="0" lang="ru-RU" sz="1600" b="1" i="0" u="none" strike="noStrike" cap="none" normalizeH="0" baseline="0" dirty="0" smtClean="0">
              <a:ln>
                <a:noFill/>
              </a:ln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effectLst/>
                <a:latin typeface="Georgia" pitchFamily="18" charset="0"/>
                <a:ea typeface="Times New Roman" pitchFamily="18" charset="0"/>
                <a:cs typeface="Helvetica" charset="-52"/>
              </a:rPr>
              <a:t>Рак пятится назад,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effectLst/>
                <a:latin typeface="Georgia" pitchFamily="18" charset="0"/>
                <a:ea typeface="Times New Roman" pitchFamily="18" charset="0"/>
                <a:cs typeface="Helvetica" charset="-52"/>
              </a:rPr>
              <a:t>а Щука тянет в воду.</a:t>
            </a:r>
            <a:endParaRPr kumimoji="0" lang="ru-RU" sz="1600" b="1" i="0" u="none" strike="noStrike" cap="none" normalizeH="0" baseline="0" dirty="0" smtClean="0">
              <a:ln>
                <a:noFill/>
              </a:ln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effectLst/>
                <a:latin typeface="Georgia" pitchFamily="18" charset="0"/>
                <a:ea typeface="Times New Roman" pitchFamily="18" charset="0"/>
                <a:cs typeface="Helvetica" charset="-52"/>
              </a:rPr>
              <a:t>Кто виноват из них,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effectLst/>
                <a:latin typeface="Georgia" pitchFamily="18" charset="0"/>
                <a:ea typeface="Times New Roman" pitchFamily="18" charset="0"/>
                <a:cs typeface="Helvetica" charset="-52"/>
              </a:rPr>
              <a:t> кто прав,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effectLst/>
                <a:latin typeface="Georgia" pitchFamily="18" charset="0"/>
                <a:ea typeface="Times New Roman" pitchFamily="18" charset="0"/>
                <a:cs typeface="Helvetica" charset="-52"/>
              </a:rPr>
              <a:t> - судить не нам;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effectLst/>
                <a:latin typeface="Georgia" pitchFamily="18" charset="0"/>
                <a:ea typeface="Times New Roman" pitchFamily="18" charset="0"/>
                <a:cs typeface="Helvetica" charset="-52"/>
              </a:rPr>
              <a:t>Да только воз и ныне там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effectLst/>
                <a:latin typeface="Georgia" pitchFamily="18" charset="0"/>
                <a:cs typeface="Arial" pitchFamily="34" charset="0"/>
              </a:rPr>
              <a:t> 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Лебедь, Щука и Рак ролик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000100" y="571480"/>
            <a:ext cx="7620053" cy="57150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</TotalTime>
  <Words>565</Words>
  <PresentationFormat>Экран (4:3)</PresentationFormat>
  <Paragraphs>105</Paragraphs>
  <Slides>15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Муниципальное бюджетное общеобразовательное учреждение «Средняя школа №7»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Прочитаем отрывок из басни и найдём слова,  которые помогают увидеть образ каждого героя</vt:lpstr>
      <vt:lpstr>Домашнее задание 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общеобразовательное учреждение «Средняя школа №7»</dc:title>
  <dc:creator>пользователь</dc:creator>
  <cp:lastModifiedBy>пользователь</cp:lastModifiedBy>
  <cp:revision>19</cp:revision>
  <dcterms:created xsi:type="dcterms:W3CDTF">2017-03-10T03:29:52Z</dcterms:created>
  <dcterms:modified xsi:type="dcterms:W3CDTF">2017-05-09T03:24:47Z</dcterms:modified>
</cp:coreProperties>
</file>