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58" r:id="rId3"/>
    <p:sldId id="273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1" r:id="rId12"/>
    <p:sldId id="260" r:id="rId13"/>
    <p:sldId id="270" r:id="rId14"/>
    <p:sldId id="283" r:id="rId15"/>
    <p:sldId id="295" r:id="rId16"/>
    <p:sldId id="272" r:id="rId17"/>
    <p:sldId id="276" r:id="rId18"/>
    <p:sldId id="293" r:id="rId19"/>
    <p:sldId id="294" r:id="rId20"/>
    <p:sldId id="275" r:id="rId21"/>
    <p:sldId id="291" r:id="rId22"/>
    <p:sldId id="292" r:id="rId23"/>
    <p:sldId id="274" r:id="rId24"/>
    <p:sldId id="290" r:id="rId25"/>
    <p:sldId id="289" r:id="rId26"/>
    <p:sldId id="277" r:id="rId27"/>
    <p:sldId id="288" r:id="rId28"/>
    <p:sldId id="287" r:id="rId29"/>
    <p:sldId id="278" r:id="rId30"/>
    <p:sldId id="286" r:id="rId31"/>
    <p:sldId id="279" r:id="rId32"/>
    <p:sldId id="285" r:id="rId33"/>
    <p:sldId id="297" r:id="rId34"/>
    <p:sldId id="296" r:id="rId35"/>
    <p:sldId id="281" r:id="rId36"/>
    <p:sldId id="284" r:id="rId37"/>
    <p:sldId id="28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3CDF3-E141-4109-A720-4489432D2F7E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E3781-D6C7-4578-9CD6-35F58AE52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E3781-D6C7-4578-9CD6-35F58AE526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EF62-457C-4192-9D34-459B2FF4A3E6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E736F-826B-45C0-9827-8DB773E3C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624736" cy="3231654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Олимпиада </a:t>
            </a:r>
          </a:p>
          <a:p>
            <a:pPr algn="ctr"/>
            <a:r>
              <a:rPr lang="ru-RU" sz="4800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по предметам гуманитарного цикла</a:t>
            </a:r>
            <a:endParaRPr lang="ru-RU" sz="4800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4725144"/>
            <a:ext cx="2448272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Подготовила: преподаватель </a:t>
            </a:r>
          </a:p>
          <a:p>
            <a:pPr algn="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Постникова Н.Н.</a:t>
            </a:r>
            <a:endParaRPr lang="ru-RU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188640"/>
            <a:ext cx="5040560" cy="369332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ФКПОУ «МЭКИ» Минтруда РФ</a:t>
            </a:r>
            <a:endParaRPr lang="ru-RU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6165304"/>
            <a:ext cx="2448272" cy="369332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Михайлов, 2015</a:t>
            </a:r>
            <a:endParaRPr lang="ru-RU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313184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</a:t>
            </a:r>
            <a:endParaRPr lang="ru-RU" sz="1200" dirty="0"/>
          </a:p>
        </p:txBody>
      </p:sp>
      <p:sp>
        <p:nvSpPr>
          <p:cNvPr id="118" name="Прямоугольник 117"/>
          <p:cNvSpPr/>
          <p:nvPr/>
        </p:nvSpPr>
        <p:spPr>
          <a:xfrm>
            <a:off x="313184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313184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313184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313184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241176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6012160" y="3326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7</a:t>
            </a:r>
            <a:endParaRPr lang="ru-RU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6012160" y="6926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012160" y="10527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01216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601216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601216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12</a:t>
            </a:r>
            <a:endParaRPr lang="ru-RU" sz="1200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241176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41176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41176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241176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24117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241176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241176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241176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529208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10</a:t>
            </a:r>
            <a:endParaRPr lang="ru-RU" sz="12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9208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29208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29208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13</a:t>
            </a:r>
            <a:endParaRPr lang="ru-RU" sz="12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29208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2920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2920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2920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85192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9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85192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85192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85192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85192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85192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6916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916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92696"/>
            <a:ext cx="36004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0527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9168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6916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15</a:t>
            </a:r>
            <a:endParaRPr lang="ru-RU" sz="1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91680" y="60932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33164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716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6</a:t>
            </a:r>
            <a:endParaRPr lang="ru-RU" sz="1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05172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41176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7718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13184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192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918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13184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8</a:t>
            </a:r>
            <a:endParaRPr lang="ru-RU" sz="1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119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57200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57200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57200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14</a:t>
            </a:r>
            <a:endParaRPr lang="ru-RU" sz="12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93204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2920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01216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37220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2920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920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65212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1216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37220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73224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709228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11</a:t>
            </a:r>
            <a:endParaRPr lang="ru-RU" sz="12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709228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70922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70922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70922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922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70922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70922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709228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70922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05172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241176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277180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313184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4918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385192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21196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241176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241176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601216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60121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601216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313184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313184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TextBox 120"/>
          <p:cNvSpPr txBox="1"/>
          <p:nvPr/>
        </p:nvSpPr>
        <p:spPr>
          <a:xfrm>
            <a:off x="611560" y="188640"/>
            <a:ext cx="5040560" cy="369332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Кроссворд № 2</a:t>
            </a:r>
            <a:endParaRPr lang="ru-RU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cxnSp>
        <p:nvCxnSpPr>
          <p:cNvPr id="123" name="Прямая соединительная линия 122"/>
          <p:cNvCxnSpPr/>
          <p:nvPr/>
        </p:nvCxnSpPr>
        <p:spPr>
          <a:xfrm>
            <a:off x="2411760" y="573325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33137"/>
            <a:ext cx="8424936" cy="618630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latin typeface="Georgia" pitchFamily="18" charset="0"/>
              </a:rPr>
              <a:t>Кроссворд № 2</a:t>
            </a:r>
          </a:p>
          <a:p>
            <a:r>
              <a:rPr lang="ru-RU" b="1" u="sng" dirty="0" smtClean="0">
                <a:latin typeface="Georgia" pitchFamily="18" charset="0"/>
              </a:rPr>
              <a:t>По вертикали: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1. Наука о развитии это ...?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2. Одна из специфик философии.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3. Философ-материалист.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5. Учение о бытии?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7. Первооснова всего сущего.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9. Объективная реальность, существующая вне человеческого сознания, помимо его воли и сознания.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10. Учение о познании, теория познания.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11. Ориентация на определенные ценности. Что это за учение?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12. Особенный способ мировоззрения.</a:t>
            </a:r>
          </a:p>
          <a:p>
            <a:r>
              <a:rPr lang="ru-RU" b="1" u="sng" dirty="0" smtClean="0">
                <a:latin typeface="Georgia" pitchFamily="18" charset="0"/>
              </a:rPr>
              <a:t>По горизонтали: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4. Один из основоположников немецкой классической философии XVIII века?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6. Особый научно-теоретический тип мировоззрения это ...?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8. Одна из основных категорий философии.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13. «Философия учит нас, прежде всего тому, чтобы мудро прожить жизнь и с достоинством её завершить». Кто автор этих слов?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14. Основоположник объективного идеализма.</a:t>
            </a:r>
          </a:p>
          <a:p>
            <a:pPr lvl="0"/>
            <a:r>
              <a:rPr lang="ru-RU" dirty="0" smtClean="0">
                <a:latin typeface="Georgia" pitchFamily="18" charset="0"/>
              </a:rPr>
              <a:t>15. Философы, утверждающие, что первично, идея сознание, дух возглавили одно из крайних направлений в философии. Как оно называется?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313184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</a:t>
            </a:r>
            <a:endParaRPr lang="ru-RU" dirty="0"/>
          </a:p>
        </p:txBody>
      </p:sp>
      <p:sp>
        <p:nvSpPr>
          <p:cNvPr id="118" name="Прямоугольник 117"/>
          <p:cNvSpPr/>
          <p:nvPr/>
        </p:nvSpPr>
        <p:spPr>
          <a:xfrm>
            <a:off x="313184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7" name="Прямоугольник 116"/>
          <p:cNvSpPr/>
          <p:nvPr/>
        </p:nvSpPr>
        <p:spPr>
          <a:xfrm>
            <a:off x="313184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й</a:t>
            </a:r>
            <a:endParaRPr lang="ru-RU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313184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313184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119" name="Прямоугольник 118"/>
          <p:cNvSpPr/>
          <p:nvPr/>
        </p:nvSpPr>
        <p:spPr>
          <a:xfrm>
            <a:off x="241176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6012160" y="3326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6012160" y="6926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6012160" y="10527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601216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601216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601216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241176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241176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241176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241176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</a:t>
            </a:r>
            <a:endParaRPr lang="ru-RU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24117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241176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241176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241176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29208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9208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29208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529208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29208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2920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52920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52920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85192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85192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85192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85192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85192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85192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6916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916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92696"/>
            <a:ext cx="36004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0527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4127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7728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1328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69168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6916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91680" y="60932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33164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9716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05172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41176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7718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3184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85192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4918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ы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13184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119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57200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57200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57200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93204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52920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01216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637220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52920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52920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565212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1216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637220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73224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7092280" y="24928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709228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709228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09228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09228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092280" y="429309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092280" y="46531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09228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709228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70922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05172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241176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277180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313184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349188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385192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4211960" y="57332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2411760" y="50131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2411760" y="53732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6012160" y="285293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</a:t>
            </a:r>
            <a:endParaRPr lang="ru-RU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6012160" y="321297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601216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13" name="Прямоугольник 112"/>
          <p:cNvSpPr/>
          <p:nvPr/>
        </p:nvSpPr>
        <p:spPr>
          <a:xfrm>
            <a:off x="3131840" y="357301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3131840" y="3933056"/>
            <a:ext cx="360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х</a:t>
            </a:r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611560" y="188640"/>
            <a:ext cx="5040560" cy="369332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Кроссворд № 2. Ответы.</a:t>
            </a:r>
            <a:endParaRPr lang="ru-RU" b="1" i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411760" y="573325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18" grpId="0" animBg="1"/>
      <p:bldP spid="117" grpId="0" animBg="1"/>
      <p:bldP spid="116" grpId="0" animBg="1"/>
      <p:bldP spid="115" grpId="0" animBg="1"/>
      <p:bldP spid="119" grpId="0" animBg="1"/>
      <p:bldP spid="112" grpId="0" animBg="1"/>
      <p:bldP spid="111" grpId="0" animBg="1"/>
      <p:bldP spid="106" grpId="0" animBg="1"/>
      <p:bldP spid="105" grpId="0" animBg="1"/>
      <p:bldP spid="104" grpId="0" animBg="1"/>
      <p:bldP spid="103" grpId="0" animBg="1"/>
      <p:bldP spid="44" grpId="0" animBg="1"/>
      <p:bldP spid="99" grpId="0" animBg="1"/>
      <p:bldP spid="98" grpId="0" animBg="1"/>
      <p:bldP spid="97" grpId="0" animBg="1"/>
      <p:bldP spid="96" grpId="0" animBg="1"/>
      <p:bldP spid="95" grpId="0" animBg="1"/>
      <p:bldP spid="94" grpId="0" animBg="1"/>
      <p:bldP spid="93" grpId="0" animBg="1"/>
      <p:bldP spid="92" grpId="0" animBg="1"/>
      <p:bldP spid="66" grpId="0" animBg="1"/>
      <p:bldP spid="65" grpId="0" animBg="1"/>
      <p:bldP spid="64" grpId="0" animBg="1"/>
      <p:bldP spid="63" grpId="0" animBg="1"/>
      <p:bldP spid="63" grpId="1" animBg="1"/>
      <p:bldP spid="62" grpId="0" animBg="1"/>
      <p:bldP spid="61" grpId="0" animBg="1"/>
      <p:bldP spid="60" grpId="0" animBg="1"/>
      <p:bldP spid="59" grpId="0" animBg="1"/>
      <p:bldP spid="38" grpId="0" animBg="1"/>
      <p:bldP spid="37" grpId="0" animBg="1"/>
      <p:bldP spid="36" grpId="0" animBg="1"/>
      <p:bldP spid="36" grpId="1" animBg="1"/>
      <p:bldP spid="35" grpId="0" animBg="1"/>
      <p:bldP spid="34" grpId="0" animBg="1"/>
      <p:bldP spid="33" grpId="0" animBg="1"/>
      <p:bldP spid="24" grpId="0" animBg="1"/>
      <p:bldP spid="23" grpId="0" animBg="1"/>
      <p:bldP spid="4" grpId="0" animBg="1"/>
      <p:bldP spid="7" grpId="0" animBg="1"/>
      <p:bldP spid="8" grpId="0" animBg="1"/>
      <p:bldP spid="5" grpId="0" animBg="1"/>
      <p:bldP spid="6" grpId="0" animBg="1"/>
      <p:bldP spid="9" grpId="0" animBg="1"/>
      <p:bldP spid="11" grpId="0" animBg="1"/>
      <p:bldP spid="10" grpId="0" animBg="1"/>
      <p:bldP spid="12" grpId="0" animBg="1"/>
      <p:bldP spid="13" grpId="0" animBg="1"/>
      <p:bldP spid="13" grpId="1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  <p:bldP spid="18" grpId="1" animBg="1"/>
      <p:bldP spid="19" grpId="0" animBg="1"/>
      <p:bldP spid="20" grpId="0" animBg="1"/>
      <p:bldP spid="21" grpId="0" animBg="1"/>
      <p:bldP spid="21" grpId="1" animBg="1"/>
      <p:bldP spid="22" grpId="0" animBg="1"/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30" grpId="0" animBg="1"/>
      <p:bldP spid="31" grpId="0" animBg="1"/>
      <p:bldP spid="32" grpId="0" animBg="1"/>
      <p:bldP spid="32" grpId="1" animBg="1"/>
      <p:bldP spid="40" grpId="0" animBg="1"/>
      <p:bldP spid="41" grpId="0" animBg="1"/>
      <p:bldP spid="41" grpId="1" animBg="1"/>
      <p:bldP spid="42" grpId="0" animBg="1"/>
      <p:bldP spid="43" grpId="0" animBg="1"/>
      <p:bldP spid="43" grpId="1" animBg="1"/>
      <p:bldP spid="45" grpId="0" animBg="1"/>
      <p:bldP spid="46" grpId="0" animBg="1"/>
      <p:bldP spid="47" grpId="0" animBg="1"/>
      <p:bldP spid="47" grpId="1" animBg="1"/>
      <p:bldP spid="48" grpId="0" animBg="1"/>
      <p:bldP spid="49" grpId="0" animBg="1"/>
      <p:bldP spid="52" grpId="0" animBg="1"/>
      <p:bldP spid="53" grpId="0" animBg="1"/>
      <p:bldP spid="53" grpId="1" animBg="1"/>
      <p:bldP spid="54" grpId="0" animBg="1"/>
      <p:bldP spid="55" grpId="0" animBg="1"/>
      <p:bldP spid="56" grpId="0" animBg="1"/>
      <p:bldP spid="57" grpId="0" animBg="1"/>
      <p:bldP spid="58" grpId="0" animBg="1"/>
      <p:bldP spid="68" grpId="0" animBg="1"/>
      <p:bldP spid="69" grpId="0" animBg="1"/>
      <p:bldP spid="69" grpId="1" animBg="1"/>
      <p:bldP spid="70" grpId="0" animBg="1"/>
      <p:bldP spid="71" grpId="0" animBg="1"/>
      <p:bldP spid="72" grpId="0" animBg="1"/>
      <p:bldP spid="72" grpId="1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100" grpId="0" animBg="1"/>
      <p:bldP spid="101" grpId="0" animBg="1"/>
      <p:bldP spid="102" grpId="0" animBg="1"/>
      <p:bldP spid="113" grpId="0" animBg="1"/>
      <p:bldP spid="1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188640"/>
            <a:ext cx="3528392" cy="584775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II </a:t>
            </a:r>
            <a:r>
              <a:rPr lang="ru-RU" sz="3200" b="1" dirty="0" smtClean="0">
                <a:latin typeface="Georgia" pitchFamily="18" charset="0"/>
              </a:rPr>
              <a:t>тур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484784"/>
            <a:ext cx="748883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Вопросы на общую эрудицию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5" name="Picture 3" descr="C:\Documents and Settings\Библиотека\Мои документы\Мои рисунки\фоны для през12121\addon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140968"/>
            <a:ext cx="2750815" cy="3342624"/>
          </a:xfrm>
          <a:prstGeom prst="rect">
            <a:avLst/>
          </a:prstGeom>
          <a:noFill/>
        </p:spPr>
      </p:pic>
      <p:pic>
        <p:nvPicPr>
          <p:cNvPr id="6" name="Picture 9" descr="C:\Documents and Settings\Библиотека\Мои документы\Мои рисунки\фоны для през12121\Socrat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068960"/>
            <a:ext cx="2160240" cy="3291794"/>
          </a:xfrm>
          <a:prstGeom prst="rect">
            <a:avLst/>
          </a:prstGeom>
          <a:noFill/>
        </p:spPr>
      </p:pic>
      <p:pic>
        <p:nvPicPr>
          <p:cNvPr id="7" name="Picture 8" descr="C:\Documents and Settings\Библиотека\Мои документы\Мои рисунки\фоны для през12121\Plato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3140968"/>
            <a:ext cx="2185070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60648"/>
            <a:ext cx="8424936" cy="372409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u="sng" dirty="0" smtClean="0">
                <a:latin typeface="Georgia" pitchFamily="18" charset="0"/>
              </a:rPr>
              <a:t>Вопрос № 1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dirty="0" smtClean="0">
                <a:latin typeface="Georgia" pitchFamily="18" charset="0"/>
              </a:rPr>
              <a:t>Любая война – великое горе. Гражданская война00000 – страшнейшая трагедия. Так было всегда, но в то же время, люди и сегодня не научились обходить стороной подобные конфликтные ситуации и, по-прежнему, решают их с помощью силы оружия. Оружие совершенствуется вслед за развитием цивилизации. И угроза для человечества возрастает. Сегодня существует страшнейшее оружие массового уничтожения людей, например, химическое. И оно, к сожалению, становится день ото дня совершеннее, а, значит, и страшнее для ныне живущих.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Поэтому, имеются международные соглашения о запрещении химического оружия. Но, вопреки запретам, оно не один раз уже использовалось против человечества.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Итак, вопрос: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dirty="0" smtClean="0">
                <a:latin typeface="Georgia" pitchFamily="18" charset="0"/>
              </a:rPr>
              <a:t>  </a:t>
            </a:r>
            <a:r>
              <a:rPr lang="ru-RU" sz="2000" b="1" i="1" dirty="0" smtClean="0">
                <a:latin typeface="Georgia" pitchFamily="18" charset="0"/>
              </a:rPr>
              <a:t>когда, где, кем и против кого впервые использовалось химическое оружие, и этим именно было положено начало химической войне?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4221088"/>
            <a:ext cx="3744416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22.05.1915 года, немцами на Западном фронте (газовая атака)  был применен хлор – отравляющее вещество – у р. Ипра, на границе Бельгии и Франции</a:t>
            </a:r>
          </a:p>
        </p:txBody>
      </p:sp>
      <p:pic>
        <p:nvPicPr>
          <p:cNvPr id="24578" name="Picture 2" descr="Психическая атака: запугать и победить Русская семер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4077072"/>
            <a:ext cx="3765665" cy="2592288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33137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Georgia" pitchFamily="18" charset="0"/>
              </a:rPr>
              <a:t>Вопрос № 2</a:t>
            </a:r>
            <a:endParaRPr lang="ru-RU" b="1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Одним из государственных праздников РФ является 4 ноября – День народного единства. В связи с какими событиями введён этот праздник? Почему выбрана дата именно 4 ноября?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3888432" cy="48013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4 Ноября — праздник, увековечивающий освобождение Москвы от польских захватчиков в непростом для российского государства 1612 году.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В этот день воины войска Пожарского и Минина помолились иконе Казанской Божией Матери, освободили город и вошли в него победителями вместе с иконой. С тех пор Казанскую икону начали почитать и преклоняться перед ней, люди были уверены, что именно чудотворная икона помогла им одержать победу.</a:t>
            </a:r>
            <a:endParaRPr lang="ru-RU" b="1" i="1" dirty="0" smtClean="0">
              <a:latin typeface="Georgia" pitchFamily="18" charset="0"/>
            </a:endParaRPr>
          </a:p>
        </p:txBody>
      </p:sp>
      <p:pic>
        <p:nvPicPr>
          <p:cNvPr id="52228" name="Picture 4" descr="Блог сайта &quot;Россия и Православие&quot;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355976" y="2204864"/>
            <a:ext cx="4584508" cy="343838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60648"/>
            <a:ext cx="8424936" cy="341632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3</a:t>
            </a:r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«Изобретено в России» – эти  слова могут быть написаны на множестве изобретений и научных открытий, которые появились в истории человечества: паровая заводская конструкция, электрический телеграф, гальваническая копия, радиоприёмник и иное. Обратите внимание на даты: автомобиль – «</a:t>
            </a:r>
            <a:r>
              <a:rPr lang="ru-RU" dirty="0" err="1" smtClean="0">
                <a:latin typeface="Georgia" pitchFamily="18" charset="0"/>
              </a:rPr>
              <a:t>самокатка</a:t>
            </a:r>
            <a:r>
              <a:rPr lang="ru-RU" dirty="0" smtClean="0">
                <a:latin typeface="Georgia" pitchFamily="18" charset="0"/>
              </a:rPr>
              <a:t>» - 1791 г., вертолёт – 1754 г., синтетическое моющее средство – 1913 г.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Русские учёные – авторы изобретений, открытий и инноваций, признаны во всём мире. Эти факты вызывают у нас восхищение, гордость за Россию.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Итак, вопрос: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назовите имя выдающегося русского механика – изобретателя автомобиля-«</a:t>
            </a:r>
            <a:r>
              <a:rPr lang="ru-RU" b="1" i="1" dirty="0" err="1" smtClean="0">
                <a:latin typeface="Georgia" pitchFamily="18" charset="0"/>
              </a:rPr>
              <a:t>самокатки</a:t>
            </a:r>
            <a:r>
              <a:rPr lang="ru-RU" b="1" i="1" dirty="0" smtClean="0">
                <a:latin typeface="Georgia" pitchFamily="18" charset="0"/>
              </a:rPr>
              <a:t>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4509120"/>
            <a:ext cx="295232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Иван Иванович Кулибин</a:t>
            </a:r>
          </a:p>
        </p:txBody>
      </p:sp>
      <p:pic>
        <p:nvPicPr>
          <p:cNvPr id="17412" name="Picture 4" descr="Кулибин и Вечный двигатель (3 фот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004047" y="3789040"/>
            <a:ext cx="3489899" cy="280831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4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Ученый-физик Игорь Васильевич Курчатов (1903-1960 г.г.)</a:t>
            </a:r>
            <a:endParaRPr lang="ru-RU" b="1" i="1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Что он изобрёл?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АЭС</a:t>
            </a:r>
          </a:p>
        </p:txBody>
      </p:sp>
      <p:pic>
        <p:nvPicPr>
          <p:cNvPr id="16386" name="Picture 2" descr="Игорь Васильевич Курчатов биограф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484784"/>
            <a:ext cx="2877232" cy="4140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16388" name="Picture 4" descr="Литературно-поэтический вечер на атомной электростанции: Русская философия : Рунивер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84784"/>
            <a:ext cx="5191503" cy="4140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32656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5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Кем и когда изобретена водородная бомба? Кто был «отцом водородной бомбы»?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5949280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1953 год. Андрей Дмитриевич Сахаров</a:t>
            </a:r>
          </a:p>
        </p:txBody>
      </p:sp>
      <p:pic>
        <p:nvPicPr>
          <p:cNvPr id="51202" name="Picture 2" descr="Президента Российской Федерации Дмитрия Анатольевича Медведева с канцлером Германии Ангелой Меркель в Екатеринбурге в июле 20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556792"/>
            <a:ext cx="3104986" cy="4032449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51204" name="Picture 4" descr="Водородная бомб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19" y="1556792"/>
            <a:ext cx="5376000" cy="4032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8424936" cy="1477328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6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Крепостной уральский мастер Ефим </a:t>
            </a:r>
            <a:r>
              <a:rPr lang="ru-RU" dirty="0" err="1" smtClean="0">
                <a:latin typeface="Georgia" pitchFamily="18" charset="0"/>
              </a:rPr>
              <a:t>Михеевич</a:t>
            </a:r>
            <a:r>
              <a:rPr lang="ru-RU" dirty="0" smtClean="0">
                <a:latin typeface="Georgia" pitchFamily="18" charset="0"/>
              </a:rPr>
              <a:t> Артамонов (1776-1841г.г.) изобрёл педальный самокат с рулём и поворачивающимся колесом в 1801 году.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Что это?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5805264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Велосипед</a:t>
            </a:r>
          </a:p>
        </p:txBody>
      </p:sp>
      <p:pic>
        <p:nvPicPr>
          <p:cNvPr id="50178" name="Picture 2" descr="Ефим Михеевич Артамонов. . Изобретатель велосипеда. . Памятн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764989"/>
            <a:ext cx="3528392" cy="3911913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50180" name="Picture 4" descr="Велосипеды рисунки. . Урок по окружающему миру для 1-го клас…"/>
          <p:cNvPicPr>
            <a:picLocks noChangeAspect="1" noChangeArrowheads="1"/>
          </p:cNvPicPr>
          <p:nvPr/>
        </p:nvPicPr>
        <p:blipFill>
          <a:blip r:embed="rId3" cstate="email"/>
          <a:srcRect l="1568" r="2811"/>
          <a:stretch>
            <a:fillRect/>
          </a:stretch>
        </p:blipFill>
        <p:spPr bwMode="auto">
          <a:xfrm>
            <a:off x="395536" y="2405542"/>
            <a:ext cx="4536504" cy="275165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сть - Фотогалерея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204864"/>
            <a:ext cx="3960440" cy="4392488"/>
          </a:xfrm>
          <a:prstGeom prst="rect">
            <a:avLst/>
          </a:prstGeom>
          <a:ln>
            <a:noFill/>
          </a:ln>
          <a:effectLst>
            <a:glow rad="228600">
              <a:srgbClr val="FF9966">
                <a:alpha val="40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47664" y="188640"/>
            <a:ext cx="7272808" cy="1384995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latin typeface="Georgia" pitchFamily="18" charset="0"/>
              </a:rPr>
              <a:t>«</a:t>
            </a:r>
            <a:r>
              <a:rPr lang="ru-RU" sz="2800" i="1" dirty="0" smtClean="0">
                <a:latin typeface="Georgia" pitchFamily="18" charset="0"/>
              </a:rPr>
              <a:t>Все другие науки более необходимы, чем философия, но лучше нет ни одной»</a:t>
            </a:r>
            <a:endParaRPr lang="ru-RU" sz="2800" b="1" dirty="0" smtClean="0">
              <a:latin typeface="Georgia" pitchFamily="18" charset="0"/>
            </a:endParaRPr>
          </a:p>
          <a:p>
            <a:pPr algn="r"/>
            <a:r>
              <a:rPr lang="ru-RU" sz="2800" dirty="0" smtClean="0">
                <a:latin typeface="Georgia" pitchFamily="18" charset="0"/>
              </a:rPr>
              <a:t>Аристотель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8424936" cy="646331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7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Кто был первым в мире космонавтом?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3356992"/>
            <a:ext cx="309634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Ю.А.Гагарин</a:t>
            </a:r>
          </a:p>
        </p:txBody>
      </p:sp>
      <p:pic>
        <p:nvPicPr>
          <p:cNvPr id="15362" name="Picture 2" descr="12 апреля - великий день истории человечества - 11 Апреля 2013 - Сайт совета ветеранов 41-02 Краснода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1196752"/>
            <a:ext cx="4464496" cy="5276223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32656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8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Пушка весом в 40 т – Царь-пушка, была отлита в 1586 году русским пушечным и колокольным мастером Андреем ………….. 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Назовите фамилию мастера.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6021288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Андрей Чохов</a:t>
            </a:r>
          </a:p>
        </p:txBody>
      </p:sp>
      <p:pic>
        <p:nvPicPr>
          <p:cNvPr id="49154" name="Picture 2" descr="Колоколов, Андр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1844824"/>
            <a:ext cx="2648376" cy="4104456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49156" name="Picture 4" descr="Царь-пушка - Новости РуА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1844824"/>
            <a:ext cx="5376597" cy="4032448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32656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9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Изобретатель Игорь Иванович Сикорский (1889-1972 г.г.)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Что он изобрёл в 1913 году?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5517232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Самолет «Русский витязь» с закрытой кабиной</a:t>
            </a:r>
          </a:p>
        </p:txBody>
      </p:sp>
      <p:pic>
        <p:nvPicPr>
          <p:cNvPr id="48130" name="Picture 2" descr="&quot;СВОБОДА&quot; громадсько-полiтичне видання Архi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1412776"/>
            <a:ext cx="2736949" cy="3852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48132" name="Picture 4" descr="Авиаотряд ЗВЕЗД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12776"/>
            <a:ext cx="5415817" cy="3852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32656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10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В воздушном бою в 1914 году лётчик Пётр Николаевич Нестеров (1887-1914) погиб. Он впервые в практике боевой авиации применил … 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Что?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5877272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Таран в воздушном бою</a:t>
            </a:r>
          </a:p>
        </p:txBody>
      </p:sp>
      <p:pic>
        <p:nvPicPr>
          <p:cNvPr id="14338" name="Picture 2" descr="Сто лет назад с петли Нестерова начался высший пилотаж в авиации Наследие Пред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700808"/>
            <a:ext cx="3960440" cy="396044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14340" name="Picture 4" descr="Стена ВКонтакт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00807"/>
            <a:ext cx="4117850" cy="396000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11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Назовите фамилию конструктора, разработавшего фюзеляж для самолёта.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5877272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Можайский Александр Федорович</a:t>
            </a:r>
          </a:p>
        </p:txBody>
      </p:sp>
      <p:pic>
        <p:nvPicPr>
          <p:cNvPr id="13314" name="Picture 2" descr="21 марта 1825 года - родился Александр Федорович МОЖАЙСКИЙ (ск. . 1890), русский исследователь и изобр. . Оруж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412776"/>
            <a:ext cx="3540601" cy="4176464"/>
          </a:xfrm>
          <a:prstGeom prst="rect">
            <a:avLst/>
          </a:prstGeom>
          <a:noFill/>
        </p:spPr>
      </p:pic>
      <p:pic>
        <p:nvPicPr>
          <p:cNvPr id="13316" name="Picture 4" descr="Фюзеляж"/>
          <p:cNvPicPr>
            <a:picLocks noChangeAspect="1" noChangeArrowheads="1"/>
          </p:cNvPicPr>
          <p:nvPr/>
        </p:nvPicPr>
        <p:blipFill>
          <a:blip r:embed="rId3" cstate="email"/>
          <a:srcRect r="4002"/>
          <a:stretch>
            <a:fillRect/>
          </a:stretch>
        </p:blipFill>
        <p:spPr bwMode="auto">
          <a:xfrm>
            <a:off x="251520" y="1844824"/>
            <a:ext cx="4809932" cy="3096344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8424936" cy="1477328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12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И вновь изобретение выдающегося русского изобретателя-механика Ивана Ивановича Кулибина. Он изобрёл карманные часы, которые показывали… 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Что показывали часы?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Назовите функции часов, а их – восемь.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2348880"/>
            <a:ext cx="2736304" cy="31393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Время суток,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 Месяц, 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 День, 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 Неделя, 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 Время года, 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Фазы луны, 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Время восхода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Время заката Солнца</a:t>
            </a:r>
          </a:p>
        </p:txBody>
      </p:sp>
      <p:pic>
        <p:nvPicPr>
          <p:cNvPr id="12290" name="Picture 2" descr="Изобретатель Кулибин www.krasfun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916832"/>
            <a:ext cx="5588265" cy="4320480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60648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13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Монголы во времена Чингисхана очень редко мылись или не мылись вовсе.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b="1" i="1" dirty="0" smtClean="0">
                <a:latin typeface="Georgia" pitchFamily="18" charset="0"/>
              </a:rPr>
              <a:t>Что в русском обычае (способе мыться) особенно поразило хана Батыя, когда он в 1237 году вошел в Москву?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11560" y="5373216"/>
            <a:ext cx="770485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Из горячей бани русские мужики бежали к реке и прыгали в ледяную прорубь.</a:t>
            </a:r>
          </a:p>
        </p:txBody>
      </p:sp>
      <p:pic>
        <p:nvPicPr>
          <p:cNvPr id="9218" name="Picture 2" descr="Представители высшего общества в средние века могли не принимать ванную годами, потому что для них р... &quot; iaai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3" y="1623926"/>
            <a:ext cx="6831628" cy="3647039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48680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14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b="1" i="1" dirty="0" smtClean="0">
                <a:latin typeface="Georgia" pitchFamily="18" charset="0"/>
              </a:rPr>
              <a:t>Что символизировали косички, в которые заставляли китайцев сплетать волосы завоевавшие их маньчжуры?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5733256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Рабство.</a:t>
            </a:r>
          </a:p>
        </p:txBody>
      </p:sp>
      <p:pic>
        <p:nvPicPr>
          <p:cNvPr id="44034" name="Picture 2" descr="Ответы@Mail.Ru: Что интересного связано с косами и косичками, как женскими, так и мужскими?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988840"/>
            <a:ext cx="4680520" cy="358418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15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Зачем в Афинах вокруг Парфенона рабочие по ночам разбрасывают камни?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5805264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Чтобы туристы не разбирали развалины на сувениры.</a:t>
            </a:r>
          </a:p>
        </p:txBody>
      </p:sp>
      <p:pic>
        <p:nvPicPr>
          <p:cNvPr id="45058" name="Picture 2" descr="Шедевры мировой архитектуры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556792"/>
            <a:ext cx="6048672" cy="397611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16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В древнем Самарканде (Узбекистан) существовал обычай новорожденному мазать губы медом, а ладони — клеем.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Что при этом желали малышу?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284984"/>
            <a:ext cx="3672408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Чтобы уста были красноречивыми, а к рукам прилипали деньги.</a:t>
            </a:r>
          </a:p>
        </p:txBody>
      </p:sp>
      <p:pic>
        <p:nvPicPr>
          <p:cNvPr id="8194" name="Picture 2" descr="Аватар вконтакте Младенец с пустышкой в подгузнике, скачать …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090533"/>
            <a:ext cx="4680520" cy="57674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188640"/>
            <a:ext cx="3528392" cy="584775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I </a:t>
            </a:r>
            <a:r>
              <a:rPr lang="ru-RU" sz="3200" b="1" dirty="0" smtClean="0">
                <a:latin typeface="Georgia" pitchFamily="18" charset="0"/>
              </a:rPr>
              <a:t>тур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484784"/>
            <a:ext cx="748883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Тестовые задания по философии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1027" name="Picture 3" descr="C:\Documents and Settings\Библиотека\Мои документы\Мои рисунки\фоны для през12121\addon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140968"/>
            <a:ext cx="2750815" cy="3342624"/>
          </a:xfrm>
          <a:prstGeom prst="rect">
            <a:avLst/>
          </a:prstGeom>
          <a:noFill/>
        </p:spPr>
      </p:pic>
      <p:pic>
        <p:nvPicPr>
          <p:cNvPr id="1032" name="Picture 8" descr="C:\Documents and Settings\Библиотека\Мои документы\Мои рисунки\фоны для през12121\Plat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3356993"/>
            <a:ext cx="2185070" cy="3168352"/>
          </a:xfrm>
          <a:prstGeom prst="rect">
            <a:avLst/>
          </a:prstGeom>
          <a:noFill/>
        </p:spPr>
      </p:pic>
      <p:pic>
        <p:nvPicPr>
          <p:cNvPr id="1033" name="Picture 9" descr="C:\Documents and Settings\Библиотека\Мои документы\Мои рисунки\фоны для през12121\Socrat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12976"/>
            <a:ext cx="2160240" cy="32917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8424936" cy="2585323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17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Одним из важнейших праздников в этой стране является День весеннего равноденствия, или </a:t>
            </a:r>
            <a:r>
              <a:rPr lang="ru-RU" dirty="0" err="1" smtClean="0">
                <a:latin typeface="Georgia" pitchFamily="18" charset="0"/>
              </a:rPr>
              <a:t>О-Хиган</a:t>
            </a:r>
            <a:r>
              <a:rPr lang="ru-RU" dirty="0" smtClean="0">
                <a:latin typeface="Georgia" pitchFamily="18" charset="0"/>
              </a:rPr>
              <a:t>. Его наименование связано с тем, что день весеннего равноденствия падал на середину недели, которая называлась </a:t>
            </a:r>
            <a:r>
              <a:rPr lang="ru-RU" dirty="0" err="1" smtClean="0">
                <a:latin typeface="Georgia" pitchFamily="18" charset="0"/>
              </a:rPr>
              <a:t>Хиган</a:t>
            </a:r>
            <a:r>
              <a:rPr lang="ru-RU" dirty="0" smtClean="0">
                <a:latin typeface="Georgia" pitchFamily="18" charset="0"/>
              </a:rPr>
              <a:t> («Другой берег»). Согласно буддизму, земной и загробный миры разделяются рекой человеческих страстей. Только тот, кто сумеет перебраться через эту реку на другой берег, обретет просветление.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В какой стране отмечают этот праздник целую неделю?</a:t>
            </a:r>
            <a:endParaRPr lang="ru-RU" dirty="0" smtClean="0">
              <a:latin typeface="Georgia" pitchFamily="18" charset="0"/>
            </a:endParaRPr>
          </a:p>
          <a:p>
            <a:pPr lvl="0"/>
            <a:endParaRPr lang="ru-RU" dirty="0" smtClean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4509120"/>
            <a:ext cx="338437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 Японии</a:t>
            </a:r>
          </a:p>
        </p:txBody>
      </p:sp>
      <p:pic>
        <p:nvPicPr>
          <p:cNvPr id="1026" name="Picture 2" descr="Разрешение 1920x1200, япония, Фудзияма, город, сакура, уже 15840-я картинка в базе zwalls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2924944"/>
            <a:ext cx="4748808" cy="3561607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8424936" cy="120032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18</a:t>
            </a:r>
            <a:endParaRPr lang="ru-RU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Как называется у мусульман священный месяц поста и молитв, когда все люди старше двенадцати лет должны обходиться без еды и питья с рассвета до заката?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628800"/>
            <a:ext cx="842493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Рамадан. Это слово означает «гореть», т.е. в этом месяце при соблюдении поста «сгорают» все грехи, двери ада закрываются, а двери рая открываются.</a:t>
            </a:r>
          </a:p>
        </p:txBody>
      </p:sp>
      <p:pic>
        <p:nvPicPr>
          <p:cNvPr id="5124" name="Picture 4" descr="Материалы за 24.09.20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140968"/>
            <a:ext cx="4392488" cy="327554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8424936" cy="2031325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19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В одном древнем государстве существовал обычай нести новорожденного младенца в назначенное место, где заседали старейшины? Если они находили дитя здоровым и крепким, разрешали отцу растить ребенка и отводили новорожденному надел земли. Если же ребенок оказывался слабым и больным, старейшины приказывали бросить его в пропасть.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Так что же это было за государство?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996952"/>
            <a:ext cx="295232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Древняя Греция. Спарта.</a:t>
            </a:r>
          </a:p>
        </p:txBody>
      </p:sp>
      <p:pic>
        <p:nvPicPr>
          <p:cNvPr id="5122" name="Picture 2" descr="Сочинения по истории как спартанцы воспитывают своих детей 5 клаа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2636912"/>
            <a:ext cx="5076564" cy="394603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20</a:t>
            </a:r>
            <a:endParaRPr lang="ru-RU" b="1" i="1" dirty="0" smtClean="0">
              <a:latin typeface="Georgia" pitchFamily="18" charset="0"/>
            </a:endParaRP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В какой стране есть Праздник девочек и Праздник мальчиков?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547664" y="5949280"/>
            <a:ext cx="583264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Япония.</a:t>
            </a:r>
          </a:p>
        </p:txBody>
      </p:sp>
      <p:pic>
        <p:nvPicPr>
          <p:cNvPr id="4098" name="Picture 2" descr="Japan HD Wallpapers Collection * Фанд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340768"/>
            <a:ext cx="6408640" cy="4392488"/>
          </a:xfrm>
          <a:prstGeom prst="rect">
            <a:avLst/>
          </a:prstGeom>
          <a:ln w="38100">
            <a:solidFill>
              <a:schemeClr val="accent6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8424936" cy="923330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21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«Они коротки, но требуют самого серьезного размышления».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О каких двух словах так сказал Пифагор?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5877272"/>
            <a:ext cx="84249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«Да» и «Нет»</a:t>
            </a:r>
          </a:p>
        </p:txBody>
      </p:sp>
      <p:pic>
        <p:nvPicPr>
          <p:cNvPr id="53250" name="Picture 2" descr="Фотоальбомы - кабинет Математ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412776"/>
            <a:ext cx="3312368" cy="424847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  <p:pic>
        <p:nvPicPr>
          <p:cNvPr id="53254" name="Picture 6" descr="2013-2014 Psychic Yes Or No Oracle - Get Accurate Answer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88840"/>
            <a:ext cx="4906330" cy="3168352"/>
          </a:xfrm>
          <a:prstGeom prst="rect">
            <a:avLst/>
          </a:prstGeom>
          <a:noFill/>
          <a:ln w="38100">
            <a:solidFill>
              <a:srgbClr val="FF996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24936" cy="2862322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22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Их место происхождения не установлено (приписывают Древнему Египту, Древнему Китаю, арабам, индийцам). В Европе они появились в XIII в. Их завезли в Италию в количестве 22 и назвали таротами. Затем их количество возросло до 78. Их разделили на четыре рода (клана), отметив символами: кубок, меч, деньги и жезл. Позже во Франции их число сократилось до 52. На протяжении своей истории они меняли форму: были круглыми, овальными, квадратными, прямоугольными. Большинство из вас держали их в руках.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i="1" dirty="0" smtClean="0">
                <a:latin typeface="Georgia" pitchFamily="18" charset="0"/>
              </a:rPr>
              <a:t>  Назовите их.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645024"/>
            <a:ext cx="36004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Карты</a:t>
            </a:r>
          </a:p>
        </p:txBody>
      </p:sp>
      <p:pic>
        <p:nvPicPr>
          <p:cNvPr id="3074" name="Picture 2" descr="PostDefender &quot; Артемий Лебеде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356992"/>
            <a:ext cx="3744416" cy="312658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8424936" cy="2585323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 </a:t>
            </a:r>
            <a:endParaRPr lang="ru-RU" dirty="0" smtClean="0"/>
          </a:p>
          <a:p>
            <a:pPr algn="ctr"/>
            <a:r>
              <a:rPr lang="ru-RU" b="1" i="1" u="sng" dirty="0" smtClean="0">
                <a:latin typeface="Georgia" pitchFamily="18" charset="0"/>
              </a:rPr>
              <a:t>Вопрос № 23</a:t>
            </a:r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Обычай награждать особыми знаками отличия за ратные и другие заслуги перед государством сложился давно, ещё в Древней Греции и античном Риме.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Этот орден являлся старейшей и высшей наградой России. Был утверждён Петром </a:t>
            </a:r>
            <a:r>
              <a:rPr lang="en-US" dirty="0" smtClean="0">
                <a:latin typeface="Georgia" pitchFamily="18" charset="0"/>
              </a:rPr>
              <a:t>I</a:t>
            </a:r>
            <a:r>
              <a:rPr lang="ru-RU" dirty="0" smtClean="0">
                <a:latin typeface="Georgia" pitchFamily="18" charset="0"/>
              </a:rPr>
              <a:t> в 1698 году и назван в честь святого, считающегося покровителем Руси. 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 </a:t>
            </a:r>
            <a:r>
              <a:rPr lang="ru-RU" b="1" i="1" dirty="0" smtClean="0">
                <a:latin typeface="Georgia" pitchFamily="18" charset="0"/>
              </a:rPr>
              <a:t>О какой награде идёт речь?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3573016"/>
            <a:ext cx="280831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Правильный ответ: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Орден Андрея Первозванного</a:t>
            </a:r>
          </a:p>
        </p:txBody>
      </p:sp>
      <p:pic>
        <p:nvPicPr>
          <p:cNvPr id="1026" name="Picture 2" descr="Что творится на Американщине-1 - Форум ТВ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3429000"/>
            <a:ext cx="5321052" cy="3113940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492896"/>
            <a:ext cx="77768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Спасибо за внимание!</a:t>
            </a:r>
            <a:endParaRPr lang="ru-RU" sz="4800" b="1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7488832" cy="224676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1.Что </a:t>
            </a:r>
            <a:r>
              <a:rPr lang="ru-RU" sz="2000" b="1" u="sng" dirty="0">
                <a:latin typeface="Georgia" pitchFamily="18" charset="0"/>
              </a:rPr>
              <a:t>такое философское мировоззрение?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  Система </a:t>
            </a:r>
            <a:r>
              <a:rPr lang="ru-RU" sz="2000" dirty="0">
                <a:latin typeface="Georgia" pitchFamily="18" charset="0"/>
              </a:rPr>
              <a:t>взглядов на мир и место человека в мире, выраженная в понятийной форме;</a:t>
            </a:r>
          </a:p>
          <a:p>
            <a:r>
              <a:rPr lang="ru-RU" sz="2000" dirty="0" smtClean="0">
                <a:latin typeface="Georgia" pitchFamily="18" charset="0"/>
              </a:rPr>
              <a:t>б)  Система </a:t>
            </a:r>
            <a:r>
              <a:rPr lang="ru-RU" sz="2000" dirty="0">
                <a:latin typeface="Georgia" pitchFamily="18" charset="0"/>
              </a:rPr>
              <a:t>взглядов на мир, характеризующаяся единством человека и природы;</a:t>
            </a:r>
          </a:p>
          <a:p>
            <a:r>
              <a:rPr lang="ru-RU" sz="2000" dirty="0" smtClean="0">
                <a:latin typeface="Georgia" pitchFamily="18" charset="0"/>
              </a:rPr>
              <a:t>в)  Система </a:t>
            </a:r>
            <a:r>
              <a:rPr lang="ru-RU" sz="2000" dirty="0">
                <a:latin typeface="Georgia" pitchFamily="18" charset="0"/>
              </a:rPr>
              <a:t>взглядов на мир, проникнутая чувством веры в реальное существование потустороннего мира.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797152"/>
            <a:ext cx="7416824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3.Что </a:t>
            </a:r>
            <a:r>
              <a:rPr lang="ru-RU" sz="2000" b="1" u="sng" dirty="0">
                <a:latin typeface="Georgia" pitchFamily="18" charset="0"/>
              </a:rPr>
              <a:t>такое философский материализм?</a:t>
            </a:r>
            <a:endParaRPr lang="ru-RU" sz="2000" b="1" dirty="0">
              <a:latin typeface="Georgia" pitchFamily="18" charset="0"/>
            </a:endParaRPr>
          </a:p>
          <a:p>
            <a:pPr lvl="0"/>
            <a:r>
              <a:rPr lang="ru-RU" sz="2000" dirty="0" smtClean="0">
                <a:latin typeface="Georgia" pitchFamily="18" charset="0"/>
              </a:rPr>
              <a:t>а)  Убеждение</a:t>
            </a:r>
            <a:r>
              <a:rPr lang="ru-RU" sz="2000" dirty="0">
                <a:latin typeface="Georgia" pitchFamily="18" charset="0"/>
              </a:rPr>
              <a:t>, что мир создан Богом;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б)  Убеждение </a:t>
            </a:r>
            <a:r>
              <a:rPr lang="ru-RU" sz="2000" dirty="0">
                <a:latin typeface="Georgia" pitchFamily="18" charset="0"/>
              </a:rPr>
              <a:t>превосходства теории над практикой;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в)  Философское </a:t>
            </a:r>
            <a:r>
              <a:rPr lang="ru-RU" sz="2000" dirty="0">
                <a:latin typeface="Georgia" pitchFamily="18" charset="0"/>
              </a:rPr>
              <a:t>направление, отстаивающее первичность материи и вторичность сознания.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1640" y="2924944"/>
            <a:ext cx="7488832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2.Что </a:t>
            </a:r>
            <a:r>
              <a:rPr lang="ru-RU" sz="2000" b="1" u="sng" dirty="0">
                <a:latin typeface="Georgia" pitchFamily="18" charset="0"/>
              </a:rPr>
              <a:t>такое агностицизм?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  Учение</a:t>
            </a:r>
            <a:r>
              <a:rPr lang="ru-RU" sz="2000" dirty="0">
                <a:latin typeface="Georgia" pitchFamily="18" charset="0"/>
              </a:rPr>
              <a:t>, отрицающее возможность познания сущности окружающего мира;</a:t>
            </a:r>
          </a:p>
          <a:p>
            <a:r>
              <a:rPr lang="ru-RU" sz="2000" dirty="0" smtClean="0">
                <a:latin typeface="Georgia" pitchFamily="18" charset="0"/>
              </a:rPr>
              <a:t>б)  Наименование </a:t>
            </a:r>
            <a:r>
              <a:rPr lang="ru-RU" sz="2000" dirty="0">
                <a:latin typeface="Georgia" pitchFamily="18" charset="0"/>
              </a:rPr>
              <a:t>раннехристианской секты;</a:t>
            </a:r>
          </a:p>
          <a:p>
            <a:r>
              <a:rPr lang="ru-RU" sz="2000" dirty="0" smtClean="0">
                <a:latin typeface="Georgia" pitchFamily="18" charset="0"/>
              </a:rPr>
              <a:t>в)  Литературное </a:t>
            </a:r>
            <a:r>
              <a:rPr lang="ru-RU" sz="2000" dirty="0">
                <a:latin typeface="Georgia" pitchFamily="18" charset="0"/>
              </a:rPr>
              <a:t>направление.</a:t>
            </a:r>
          </a:p>
        </p:txBody>
      </p:sp>
      <p:sp>
        <p:nvSpPr>
          <p:cNvPr id="6" name="Овал 5"/>
          <p:cNvSpPr/>
          <p:nvPr/>
        </p:nvSpPr>
        <p:spPr>
          <a:xfrm>
            <a:off x="251520" y="7647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31640" y="328498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1520" y="5733256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18_4_100v анимация смайлик картинка скачать бесплатно (смайл…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2360" y="476672"/>
            <a:ext cx="1143000" cy="1828800"/>
          </a:xfrm>
          <a:prstGeom prst="rect">
            <a:avLst/>
          </a:prstGeom>
          <a:noFill/>
        </p:spPr>
      </p:pic>
      <p:pic>
        <p:nvPicPr>
          <p:cNvPr id="9220" name="Picture 4" descr="Труд человека картинки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924944"/>
            <a:ext cx="120015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7272808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4.Что </a:t>
            </a:r>
            <a:r>
              <a:rPr lang="ru-RU" sz="2000" b="1" u="sng" dirty="0">
                <a:latin typeface="Georgia" pitchFamily="18" charset="0"/>
              </a:rPr>
              <a:t>является объектом философского знания?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>
                <a:latin typeface="Georgia" pitchFamily="18" charset="0"/>
              </a:rPr>
              <a:t>а)	Мир в целом;</a:t>
            </a:r>
          </a:p>
          <a:p>
            <a:r>
              <a:rPr lang="ru-RU" sz="2000" dirty="0">
                <a:latin typeface="Georgia" pitchFamily="18" charset="0"/>
              </a:rPr>
              <a:t>б)	Природа;</a:t>
            </a:r>
          </a:p>
          <a:p>
            <a:r>
              <a:rPr lang="ru-RU" sz="2000" dirty="0">
                <a:latin typeface="Georgia" pitchFamily="18" charset="0"/>
              </a:rPr>
              <a:t>в)	Общественные отношения.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3429000"/>
            <a:ext cx="7272808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6.Что </a:t>
            </a:r>
            <a:r>
              <a:rPr lang="ru-RU" sz="2000" b="1" u="sng" dirty="0">
                <a:latin typeface="Georgia" pitchFamily="18" charset="0"/>
              </a:rPr>
              <a:t>такое идеализм?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>
                <a:latin typeface="Georgia" pitchFamily="18" charset="0"/>
              </a:rPr>
              <a:t>а)	Учение о первичности духовного мира;</a:t>
            </a:r>
          </a:p>
          <a:p>
            <a:r>
              <a:rPr lang="ru-RU" sz="2000" dirty="0">
                <a:latin typeface="Georgia" pitchFamily="18" charset="0"/>
              </a:rPr>
              <a:t>б)	Возвышенное представление о реальности;</a:t>
            </a:r>
          </a:p>
          <a:p>
            <a:r>
              <a:rPr lang="ru-RU" sz="2000" dirty="0">
                <a:latin typeface="Georgia" pitchFamily="18" charset="0"/>
              </a:rPr>
              <a:t>в)	Стремление к высшим идеалам.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1700808"/>
            <a:ext cx="7272808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5.Какова </a:t>
            </a:r>
            <a:r>
              <a:rPr lang="ru-RU" sz="2000" b="1" u="sng" dirty="0">
                <a:latin typeface="Georgia" pitchFamily="18" charset="0"/>
              </a:rPr>
              <a:t>центральная тема философии?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>
                <a:latin typeface="Georgia" pitchFamily="18" charset="0"/>
              </a:rPr>
              <a:t>а)	Проблема естествознания;</a:t>
            </a:r>
          </a:p>
          <a:p>
            <a:r>
              <a:rPr lang="ru-RU" sz="2000" dirty="0">
                <a:latin typeface="Georgia" pitchFamily="18" charset="0"/>
              </a:rPr>
              <a:t>б)	Сущность человека, природы и общества;</a:t>
            </a:r>
          </a:p>
          <a:p>
            <a:r>
              <a:rPr lang="ru-RU" sz="2000" dirty="0">
                <a:latin typeface="Georgia" pitchFamily="18" charset="0"/>
              </a:rPr>
              <a:t>в)	Вопросы взаимосвязи естественного и гуманитарного знания.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4941168"/>
            <a:ext cx="7344816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7.Что </a:t>
            </a:r>
            <a:r>
              <a:rPr lang="ru-RU" sz="2000" b="1" u="sng" dirty="0">
                <a:latin typeface="Georgia" pitchFamily="18" charset="0"/>
              </a:rPr>
              <a:t>такое диалектика?</a:t>
            </a:r>
            <a:endParaRPr lang="ru-RU" sz="2000" b="1" dirty="0">
              <a:latin typeface="Georgia" pitchFamily="18" charset="0"/>
            </a:endParaRPr>
          </a:p>
          <a:p>
            <a:r>
              <a:rPr lang="ru-RU" sz="2000" dirty="0">
                <a:latin typeface="Georgia" pitchFamily="18" charset="0"/>
              </a:rPr>
              <a:t>а)	Раздел философии, изучающий ценности;</a:t>
            </a:r>
          </a:p>
          <a:p>
            <a:r>
              <a:rPr lang="ru-RU" sz="2000" dirty="0">
                <a:latin typeface="Georgia" pitchFamily="18" charset="0"/>
              </a:rPr>
              <a:t>б)	Концепция эмпирического познания;</a:t>
            </a:r>
          </a:p>
          <a:p>
            <a:r>
              <a:rPr lang="ru-RU" sz="2000" dirty="0">
                <a:latin typeface="Georgia" pitchFamily="18" charset="0"/>
              </a:rPr>
              <a:t>в)	Учение о всеобщей взаимосвязи явлений природы и общества в их противоречиях.</a:t>
            </a:r>
          </a:p>
        </p:txBody>
      </p:sp>
      <p:pic>
        <p:nvPicPr>
          <p:cNvPr id="8" name="Picture 2" descr="18_4_100v анимация смайлик картинка скачать бесплатно (смайл…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97152"/>
            <a:ext cx="1143000" cy="1828800"/>
          </a:xfrm>
          <a:prstGeom prst="rect">
            <a:avLst/>
          </a:prstGeom>
          <a:noFill/>
        </p:spPr>
      </p:pic>
      <p:pic>
        <p:nvPicPr>
          <p:cNvPr id="10" name="Picture 4" descr="Труд человека картинки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8344" y="188640"/>
            <a:ext cx="1200150" cy="182880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251520" y="620688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19672" y="2348880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79512" y="3789040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475656" y="587727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8568952" cy="1015663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8.Что такое онтология?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Учение о бытии;	в) Учение о познании;</a:t>
            </a:r>
          </a:p>
          <a:p>
            <a:r>
              <a:rPr lang="ru-RU" sz="2000" dirty="0" smtClean="0">
                <a:latin typeface="Georgia" pitchFamily="18" charset="0"/>
              </a:rPr>
              <a:t>б)	Учение о человеке;	г) Учение об обществе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140968"/>
            <a:ext cx="7200800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10.Какое человеческое начало изучала древнекитайская философия?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Творческое начало;</a:t>
            </a:r>
          </a:p>
          <a:p>
            <a:r>
              <a:rPr lang="ru-RU" sz="2000" dirty="0" smtClean="0">
                <a:latin typeface="Georgia" pitchFamily="18" charset="0"/>
              </a:rPr>
              <a:t>б)	Интеллектуальное начало;</a:t>
            </a:r>
          </a:p>
          <a:p>
            <a:r>
              <a:rPr lang="ru-RU" sz="2000" dirty="0" smtClean="0">
                <a:latin typeface="Georgia" pitchFamily="18" charset="0"/>
              </a:rPr>
              <a:t>в)	Этическое начало.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628800"/>
            <a:ext cx="856895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9.Центральная тема философии Древнего Китая?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Проблемы естествознания;</a:t>
            </a:r>
          </a:p>
          <a:p>
            <a:r>
              <a:rPr lang="ru-RU" sz="2000" dirty="0" smtClean="0">
                <a:latin typeface="Georgia" pitchFamily="18" charset="0"/>
              </a:rPr>
              <a:t>б)	Вопросы взаимосвязи науки и философии;</a:t>
            </a:r>
          </a:p>
          <a:p>
            <a:r>
              <a:rPr lang="ru-RU" sz="2000" dirty="0" smtClean="0">
                <a:latin typeface="Georgia" pitchFamily="18" charset="0"/>
              </a:rPr>
              <a:t>в)	Проблемы человеческих взаимоотношений.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4941168"/>
            <a:ext cx="856895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11.Тип управления, предлагаемый Конфуцием?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Ориентация на самосознание личности;</a:t>
            </a:r>
          </a:p>
          <a:p>
            <a:r>
              <a:rPr lang="ru-RU" sz="2000" dirty="0" smtClean="0">
                <a:latin typeface="Georgia" pitchFamily="18" charset="0"/>
              </a:rPr>
              <a:t>б)	Убеждение граждан;</a:t>
            </a:r>
          </a:p>
          <a:p>
            <a:r>
              <a:rPr lang="ru-RU" sz="2000" dirty="0" smtClean="0">
                <a:latin typeface="Georgia" pitchFamily="18" charset="0"/>
              </a:rPr>
              <a:t>в)	Жесткие поведенческие нормы под контролем государства.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7" name="Picture 2" descr="18_4_100v анимация смайлик картинка скачать бесплатно (смайл…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288" y="2262470"/>
            <a:ext cx="1764196" cy="2822714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251520" y="7647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1520" y="25649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1520" y="443711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1520" y="587727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8568952" cy="1015663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12. Основателем атомистического учения является: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Платон;	 в) Демокрит;</a:t>
            </a:r>
          </a:p>
          <a:p>
            <a:r>
              <a:rPr lang="ru-RU" sz="2000" dirty="0" smtClean="0">
                <a:latin typeface="Georgia" pitchFamily="18" charset="0"/>
              </a:rPr>
              <a:t>б)	Сократ;	                г) Гераклит.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140968"/>
            <a:ext cx="856895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14. В  чем заключается атомистическая идея Демокрита?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Все состоит из неделимых частиц-атомов и пустоты;</a:t>
            </a:r>
          </a:p>
          <a:p>
            <a:r>
              <a:rPr lang="ru-RU" sz="2000" dirty="0" smtClean="0">
                <a:latin typeface="Georgia" pitchFamily="18" charset="0"/>
              </a:rPr>
              <a:t>б)	Природа состоит из 4-х стихий;</a:t>
            </a:r>
          </a:p>
          <a:p>
            <a:r>
              <a:rPr lang="ru-RU" sz="2000" dirty="0" smtClean="0">
                <a:latin typeface="Georgia" pitchFamily="18" charset="0"/>
              </a:rPr>
              <a:t>в)	Мир создан богами из «</a:t>
            </a:r>
            <a:r>
              <a:rPr lang="ru-RU" sz="2000" dirty="0" err="1" smtClean="0">
                <a:latin typeface="Georgia" pitchFamily="18" charset="0"/>
              </a:rPr>
              <a:t>апейрона</a:t>
            </a:r>
            <a:r>
              <a:rPr lang="ru-RU" sz="2000" dirty="0" smtClean="0">
                <a:latin typeface="Georgia" pitchFamily="18" charset="0"/>
              </a:rPr>
              <a:t>».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628800"/>
            <a:ext cx="856895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13. В чем заслуга Гераклита?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В создании учения о создании мира Богами;</a:t>
            </a:r>
          </a:p>
          <a:p>
            <a:r>
              <a:rPr lang="ru-RU" sz="2000" dirty="0" smtClean="0">
                <a:latin typeface="Georgia" pitchFamily="18" charset="0"/>
              </a:rPr>
              <a:t>б)	В создании учения о вечно меняющемся мире;</a:t>
            </a:r>
          </a:p>
          <a:p>
            <a:r>
              <a:rPr lang="ru-RU" sz="2000" dirty="0" smtClean="0">
                <a:latin typeface="Georgia" pitchFamily="18" charset="0"/>
              </a:rPr>
              <a:t>в)	В создании учения о вращении планет вокруг Солнца.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4941168"/>
            <a:ext cx="6408712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u="sng" dirty="0" smtClean="0">
                <a:latin typeface="Georgia" pitchFamily="18" charset="0"/>
              </a:rPr>
              <a:t>15. Какова  задача философии по Платону?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Познание природы;</a:t>
            </a:r>
          </a:p>
          <a:p>
            <a:r>
              <a:rPr lang="ru-RU" sz="2000" dirty="0" smtClean="0">
                <a:latin typeface="Georgia" pitchFamily="18" charset="0"/>
              </a:rPr>
              <a:t>б)	Познание мира идей;</a:t>
            </a:r>
          </a:p>
          <a:p>
            <a:r>
              <a:rPr lang="ru-RU" sz="2000" dirty="0" smtClean="0">
                <a:latin typeface="Georgia" pitchFamily="18" charset="0"/>
              </a:rPr>
              <a:t>в)	Управление государством.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7" name="Picture 4" descr="Труд человека картинки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469141"/>
            <a:ext cx="1443894" cy="2200219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3059832" y="7647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1520" y="227687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1520" y="3501008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11760" y="5589240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7560840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16.Что является источником движения у Аристотеля?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 Бог;	</a:t>
            </a:r>
          </a:p>
          <a:p>
            <a:r>
              <a:rPr lang="ru-RU" sz="2000" dirty="0" smtClean="0">
                <a:latin typeface="Georgia" pitchFamily="18" charset="0"/>
              </a:rPr>
              <a:t>б) Человек;	</a:t>
            </a:r>
          </a:p>
          <a:p>
            <a:r>
              <a:rPr lang="ru-RU" sz="2000" dirty="0" smtClean="0">
                <a:latin typeface="Georgia" pitchFamily="18" charset="0"/>
              </a:rPr>
              <a:t>в) Форма.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0" y="3429000"/>
            <a:ext cx="7560840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18. Чем являлась философия в эпоху Средневековья?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Основой развития науки;</a:t>
            </a:r>
          </a:p>
          <a:p>
            <a:r>
              <a:rPr lang="ru-RU" sz="2000" dirty="0" smtClean="0">
                <a:latin typeface="Georgia" pitchFamily="18" charset="0"/>
              </a:rPr>
              <a:t>б)	«Служанкой богословия»;</a:t>
            </a:r>
          </a:p>
          <a:p>
            <a:r>
              <a:rPr lang="ru-RU" sz="2000" dirty="0" smtClean="0">
                <a:latin typeface="Georgia" pitchFamily="18" charset="0"/>
              </a:rPr>
              <a:t>в)	Средством революционного преобразования мира.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916832"/>
            <a:ext cx="7560840" cy="1323439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17. Каков главный тезис философии Сократа?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Полюби себя;</a:t>
            </a:r>
          </a:p>
          <a:p>
            <a:r>
              <a:rPr lang="ru-RU" sz="2000" dirty="0" smtClean="0">
                <a:latin typeface="Georgia" pitchFamily="18" charset="0"/>
              </a:rPr>
              <a:t>б)	Познай самого себя;</a:t>
            </a:r>
          </a:p>
          <a:p>
            <a:r>
              <a:rPr lang="ru-RU" sz="2000" dirty="0" smtClean="0">
                <a:latin typeface="Georgia" pitchFamily="18" charset="0"/>
              </a:rPr>
              <a:t>в)	Поверь в себя.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4941168"/>
            <a:ext cx="7560840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19. Кто был видным представителем философии Средних веков?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 Декарт;</a:t>
            </a:r>
          </a:p>
          <a:p>
            <a:r>
              <a:rPr lang="ru-RU" sz="2000" dirty="0" smtClean="0">
                <a:latin typeface="Georgia" pitchFamily="18" charset="0"/>
              </a:rPr>
              <a:t>б) Анаксагор;	</a:t>
            </a:r>
          </a:p>
          <a:p>
            <a:r>
              <a:rPr lang="ru-RU" sz="2000" dirty="0" smtClean="0">
                <a:latin typeface="Georgia" pitchFamily="18" charset="0"/>
              </a:rPr>
              <a:t>в) Фома Аквинский.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7" name="Picture 2" descr="18_4_100v анимация смайлик картинка скачать бесплатно (смайл…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3501008"/>
            <a:ext cx="1764196" cy="2822714"/>
          </a:xfrm>
          <a:prstGeom prst="rect">
            <a:avLst/>
          </a:prstGeom>
          <a:noFill/>
        </p:spPr>
      </p:pic>
      <p:pic>
        <p:nvPicPr>
          <p:cNvPr id="8" name="Picture 4" descr="Труд человека картинки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243110"/>
            <a:ext cx="1979712" cy="3016704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51520" y="7647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1520" y="2564904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331640" y="407707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331640" y="6237312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solidFill>
            <a:srgbClr val="FF9966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8568952" cy="1631216"/>
          </a:xfrm>
          <a:prstGeom prst="rect">
            <a:avLst/>
          </a:prstGeom>
          <a:solidFill>
            <a:srgbClr val="FF99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Georgia" pitchFamily="18" charset="0"/>
              </a:rPr>
              <a:t>Что такое реализм?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а)	Учение о реальном существовании общего;</a:t>
            </a:r>
          </a:p>
          <a:p>
            <a:r>
              <a:rPr lang="ru-RU" sz="2000" dirty="0" smtClean="0">
                <a:latin typeface="Georgia" pitchFamily="18" charset="0"/>
              </a:rPr>
              <a:t>б)	Реалистический подход к действительности;</a:t>
            </a:r>
          </a:p>
          <a:p>
            <a:r>
              <a:rPr lang="ru-RU" sz="2000" dirty="0" smtClean="0">
                <a:latin typeface="Georgia" pitchFamily="18" charset="0"/>
              </a:rPr>
              <a:t>в)	Учение о реальности окружающего мира;</a:t>
            </a:r>
          </a:p>
          <a:p>
            <a:r>
              <a:rPr lang="ru-RU" sz="2000" dirty="0" smtClean="0">
                <a:latin typeface="Georgia" pitchFamily="18" charset="0"/>
              </a:rPr>
              <a:t>г)	Признание реальности окружающего мира.</a:t>
            </a:r>
          </a:p>
        </p:txBody>
      </p:sp>
      <p:pic>
        <p:nvPicPr>
          <p:cNvPr id="1025" name="Picture 1" descr="C:\Documents and Settings\Библиотека\Мои документы\Мои рисунки\фоны для през12121\addon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276872"/>
            <a:ext cx="3493214" cy="4244743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51520" y="1700808"/>
            <a:ext cx="360040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1750</Words>
  <Application>Microsoft Office PowerPoint</Application>
  <PresentationFormat>Экран (4:3)</PresentationFormat>
  <Paragraphs>364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МЭКИ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В. Дронова</dc:creator>
  <cp:lastModifiedBy>Андрей В. Буянкин</cp:lastModifiedBy>
  <cp:revision>69</cp:revision>
  <dcterms:created xsi:type="dcterms:W3CDTF">2015-05-14T11:13:15Z</dcterms:created>
  <dcterms:modified xsi:type="dcterms:W3CDTF">2017-05-11T11:49:16Z</dcterms:modified>
</cp:coreProperties>
</file>