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11"/>
  </p:notesMasterIdLst>
  <p:sldIdLst>
    <p:sldId id="302" r:id="rId2"/>
    <p:sldId id="278" r:id="rId3"/>
    <p:sldId id="298" r:id="rId4"/>
    <p:sldId id="299" r:id="rId5"/>
    <p:sldId id="300" r:id="rId6"/>
    <p:sldId id="286" r:id="rId7"/>
    <p:sldId id="290" r:id="rId8"/>
    <p:sldId id="293" r:id="rId9"/>
    <p:sldId id="277" r:id="rId10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068"/>
    <a:srgbClr val="000099"/>
    <a:srgbClr val="3333CC"/>
    <a:srgbClr val="008EC0"/>
    <a:srgbClr val="009AD0"/>
    <a:srgbClr val="0169AF"/>
    <a:srgbClr val="0033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41" d="100"/>
          <a:sy n="41" d="100"/>
        </p:scale>
        <p:origin x="13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A4D84-0D62-462F-89C7-6833436ED633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F7416-245C-4CB2-99CF-D69679B9B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F7416-245C-4CB2-99CF-D69679B9B8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1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60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86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3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746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30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512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370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59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09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39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740DCD3-CFC0-4899-8110-4080864BF5DF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80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777686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i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предметно-пространственной среды в начальной школе в условиях внедрения новых ФГОС.</a:t>
            </a:r>
            <a:endParaRPr lang="ru-RU" sz="4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785794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57166"/>
            <a:ext cx="77153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Начало систематического обучения ребенка в школе связано с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изменением социальной ситуации, социального статуса, а также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изменением ведущей деятельности.</a:t>
            </a:r>
          </a:p>
          <a:p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Учебный процесс необходимо организовать так, чтобы успешно решались образовательные и воспитательные задачи,  не наносился вред здоровью обучающихся, обеспечивались нормальный процесс роста и развития организма.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i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ru-RU" sz="2000" b="1" dirty="0" smtClean="0">
                <a:solidFill>
                  <a:srgbClr val="008E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</a:t>
            </a:r>
            <a:endParaRPr lang="ru-RU" sz="2000" b="1" dirty="0">
              <a:solidFill>
                <a:srgbClr val="0169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3643314"/>
            <a:ext cx="37845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 организованная в начальной школе предметно-пространственная среда позволяет  облегчить процесс адаптации первоклассников.</a:t>
            </a:r>
          </a:p>
        </p:txBody>
      </p:sp>
      <p:pic>
        <p:nvPicPr>
          <p:cNvPr id="7" name="Рисунок 6" descr="huge_44aa28df-ca12-4498-a87e-85bdebc7e9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84984"/>
            <a:ext cx="3779912" cy="2834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857232"/>
            <a:ext cx="807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 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57224" y="428604"/>
            <a:ext cx="75724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часть образовательной среды, представленная специально организованным пространством, материалами, оборудованием и инвентарем для развития детей в соответствии с особенностями каждого возрастного этапа, охраны и укрепления их здоровья, учёта особенностей и коррекции недостатков их развития.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0562" y="2500306"/>
            <a:ext cx="4429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9190" y="3643314"/>
            <a:ext cx="42148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Организация развивающей предметно-пространственной среды для детей в соответствии с требованиями ФГОС и </a:t>
            </a:r>
            <a:r>
              <a:rPr lang="ru-RU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ответственный и трудоемкий участок деятельности педагога.</a:t>
            </a:r>
          </a:p>
        </p:txBody>
      </p:sp>
      <p:pic>
        <p:nvPicPr>
          <p:cNvPr id="9" name="Рисунок 8" descr="1_52553b59092c352553b59093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996952"/>
            <a:ext cx="4331441" cy="3018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428604"/>
            <a:ext cx="87868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5125" algn="just"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начальной школе необходимо предусмотреть пространства, постоянно доступные детям и различающиеся по своей функции и атмосфере, по-разному окрашенные эмоционально: </a:t>
            </a:r>
          </a:p>
          <a:p>
            <a:pPr indent="365125" algn="just">
              <a:defRPr/>
            </a:pPr>
            <a:endParaRPr lang="ru-RU" sz="2000" b="1" dirty="0" smtClean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для общения и для уединения; </a:t>
            </a:r>
          </a:p>
          <a:p>
            <a:pPr algn="ctr">
              <a:buFont typeface="Wingdings" pitchFamily="2" charset="2"/>
              <a:buChar char="v"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для подвижных игр и для спокойной работы и общения; 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для пробы своих возможностей и для демонстрации своих достижений;</a:t>
            </a:r>
          </a:p>
          <a:p>
            <a:pPr algn="ctr">
              <a:buFont typeface="Wingdings" pitchFamily="2" charset="2"/>
              <a:buChar char="v"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для поиска информации. </a:t>
            </a:r>
          </a:p>
          <a:p>
            <a:pPr algn="just">
              <a:defRPr/>
            </a:pPr>
            <a:endParaRPr lang="ru-RU" sz="2000" b="1" dirty="0" smtClean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3643314"/>
            <a:ext cx="4929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Учебная зона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Зона отдыха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Творческая зона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501008"/>
            <a:ext cx="3123431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857232"/>
            <a:ext cx="807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 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Создавая предметно-пространственную среду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необходимо помнить: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Она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должна выполнять образовательную, развивающую,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воспитывающую, стимулирующую, организованную, коммуникативную функции,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работать на развитие самостоятельности и самодеятельности ребенка.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должна служить удовлетворению потребностей и интересов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ребенка.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 startAt="3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Необходимо учитывать закономерности психического развития детей, показатели их здоровья, психофизиологические и коммуникативные особенности,  а также показатели эмоционально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потребностной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сферы.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Форма и дизайн предметов ориентирована на безопасность и возраст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детей.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5.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Элементы декора должны быть легко сменяемыми.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6.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Цветовая палитра должна быть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представлена теплыми, пастельными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тонами.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   М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атериалы, оборудование должны меняться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зависимости от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возрастных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особенностей детей, периода обучения,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образовательной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программы.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8.  Необходимо предоставить детям возможность участвовать в создании 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преобразовании предметно-пространственной среды.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3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ysClr val="windowText" lastClr="000000"/>
                </a:solidFill>
              </a:rPr>
              <a:t> УЧЕБНАЯ   ЗОНА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500042"/>
            <a:ext cx="8858280" cy="442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Включает в себя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магнитную-маркерную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доску, комплекты «парта-стул», рабочее место учителя.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Насыщена дидактическим и цифровым оборудованием, позволяющим организовывать разные виды образовательной деятельности, работать с детьми фронтально, в парах, в малых и больших группах.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Должна предоставлять ребенку возможность для активного исследования и решения задач, содержать современные материалы (конструкторы, материалы для формирования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наборы для экспериментирования и пр.)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b="1" dirty="0" smtClean="0">
              <a:solidFill>
                <a:srgbClr val="00009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/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285992"/>
            <a:ext cx="6215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2" name="Picture 2" descr="9 Апреля 2013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876"/>
            <a:ext cx="4071966" cy="2882953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</p:pic>
      <p:pic>
        <p:nvPicPr>
          <p:cNvPr id="10244" name="Picture 4" descr="Рабочая программа по кружку для старших классов квиллинг - Новинки софта, игр, музы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71876"/>
            <a:ext cx="4000496" cy="2894109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ysClr val="windowText" lastClr="000000"/>
                </a:solidFill>
              </a:rPr>
              <a:t>  ЗОНА  ОТДЫХА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571480"/>
            <a:ext cx="8572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Содержит игровое оборудование, игрушки, игровую атрибутику разного рода, игровые материалы, необходимые для игровой деятельности детей, столик со стульчиками для настольных игр. </a:t>
            </a:r>
          </a:p>
          <a:p>
            <a:pPr algn="just"/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На полках размещены массажные коврики, массажные мячи, резиновые мячи различной величины, пластмассовые гантели, кегли, а также скакалки.</a:t>
            </a:r>
          </a:p>
          <a:p>
            <a:pPr algn="just"/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Можно поставить мягкие диванчики для бесед и чтения книг, создать</a:t>
            </a:r>
          </a:p>
          <a:p>
            <a:pPr algn="just"/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зеленые уголки, где дети будут наблюдать и ухаживать за растениями. </a:t>
            </a:r>
          </a:p>
          <a:p>
            <a:pPr algn="just"/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6" name="Picture 2" descr="Планирование 5 класс фгос - Электронные учеб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429000"/>
            <a:ext cx="4495337" cy="3000237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</p:pic>
      <p:pic>
        <p:nvPicPr>
          <p:cNvPr id="6148" name="Picture 4" descr="Интересное оформление предметно развивающей среды подготовительной группы - Электронные учебн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214686"/>
            <a:ext cx="2571736" cy="3355311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36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ysClr val="windowText" lastClr="000000"/>
                </a:solidFill>
              </a:rPr>
              <a:t>ЗОНА  ТВОРЧЕСТВА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785794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761652"/>
            <a:ext cx="871540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i="1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ysClr val="windowText" lastClr="000000"/>
                </a:solidFill>
              </a:rPr>
              <a:t>      </a:t>
            </a:r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Предназначена для творческих занятий детей по интересам (лепка, рисование, конструирование, различные виды ремесел, игра на музыкальных инструментах).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Может </a:t>
            </a:r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представлять собой выставку детских поделок и рисунков.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36339"/>
            <a:ext cx="6643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02" name="Picture 6" descr="Презентация по изо рисуем маши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00438"/>
            <a:ext cx="4071966" cy="3053974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254500" y="3827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данной зоны помогает ребёнку почувствовать свою значимость, повышает его самооценку.</a:t>
            </a:r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"/>
            <a:ext cx="857256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Правильно организованная 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предметно-пространственная среда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позволяет каждому ребенку найти занятие по душе, поверить в свои </a:t>
            </a: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силы и способности, научиться взаимодействовать со взрослыми и</a:t>
            </a: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сверстниками; </a:t>
            </a:r>
          </a:p>
          <a:p>
            <a:pPr algn="just"/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вызывает у детей чувство радости, эмоционально положительное</a:t>
            </a: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отношение к школе, обогащает новыми впечатлениями и знаниями,</a:t>
            </a: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побуждает к активной учебной деятельности;</a:t>
            </a:r>
          </a:p>
          <a:p>
            <a:pPr algn="just">
              <a:buFontTx/>
              <a:buChar char="-"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обеспечивает целостность учебно-воспитательного процесса и создаёт </a:t>
            </a: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окружающее пространство, удовлетворяющее потребности</a:t>
            </a: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актуального, ближайшего и перспективного творческого развития</a:t>
            </a: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каждого ребенка;</a:t>
            </a:r>
          </a:p>
          <a:p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</a:t>
            </a:r>
          </a:p>
          <a:p>
            <a:pPr indent="450850" algn="just" eaLnBrk="0" hangingPunct="0"/>
            <a:endParaRPr lang="ru-RU" sz="2000" b="1" dirty="0" smtClean="0">
              <a:solidFill>
                <a:srgbClr val="003399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indent="450850" algn="just" eaLnBrk="0" hangingPunct="0"/>
            <a:r>
              <a:rPr lang="ru-RU" sz="2000" b="1" dirty="0" smtClean="0">
                <a:solidFill>
                  <a:srgbClr val="003399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</a:p>
          <a:p>
            <a:endParaRPr lang="ru-RU" sz="2000" b="1" dirty="0" smtClean="0">
              <a:solidFill>
                <a:srgbClr val="003399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 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4714884"/>
            <a:ext cx="842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позволяет обеспечить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образования в соответствии с 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требованиями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новых Федеральных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государственных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образовательных стандартов.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2369ce63cb853ab55ab9c46ddff1e07ab02034"/>
</p:tagLst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1096</TotalTime>
  <Words>589</Words>
  <Application>Microsoft Office PowerPoint</Application>
  <PresentationFormat>Экран (4:3)</PresentationFormat>
  <Paragraphs>109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Verdana</vt:lpstr>
      <vt:lpstr>Wingdings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Александра Карабатова</cp:lastModifiedBy>
  <cp:revision>142</cp:revision>
  <dcterms:created xsi:type="dcterms:W3CDTF">2014-05-19T10:12:31Z</dcterms:created>
  <dcterms:modified xsi:type="dcterms:W3CDTF">2017-05-11T04:18:12Z</dcterms:modified>
</cp:coreProperties>
</file>