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78523-9F20-48DF-9106-3CF95F11B451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1324A-D54F-48CB-9380-EBBCC9F81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CEED-D10C-4C6D-8ED3-15D64BA3F04D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AC966-0899-4869-A94F-877421DA7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0ECE5-14E8-4393-B6B9-AF647121DDB2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6C53A-6DE6-4DDF-B2B0-2ADAB53F3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AE716-CE1D-47A8-B9DB-30B1365CDEFA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34DFC-6E97-43F4-8D5E-0D31525D9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A5756-6637-4A41-89A1-5761884E7401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E5E7A-B6AC-4E14-839F-0B7265EAA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1C09-AE0E-4D02-A42F-7CFEEC67E760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2DBE3-BC27-47A6-8C44-A986F1159E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038DF-7E5C-43C4-AA8E-D1CEF12F4F61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771D4-068B-4F60-A350-F8DC8F461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6D94F-9BEB-4E01-95FD-5267F00C01DC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2245E-1B70-4AB0-B25E-23D4A291A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34D17-EA31-4ECC-ACC6-8C953FB9C571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A95CE-E71C-4DF7-9C91-D9D8ABCF3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29B3D-4CB1-4A42-97CA-E362C473B4D5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BB88B4E-802B-494A-B3B1-2FA030018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339DE-78EC-448D-BB2F-AB197C368280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B2692-DF7A-45A0-AD53-D6EF6144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D0538D-B14B-4780-9235-8FA7A2BC7C53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CAAF9-E468-4BC8-88C1-2CD0ADA3E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6" r:id="rId2"/>
    <p:sldLayoutId id="2147483684" r:id="rId3"/>
    <p:sldLayoutId id="2147483677" r:id="rId4"/>
    <p:sldLayoutId id="2147483678" r:id="rId5"/>
    <p:sldLayoutId id="2147483679" r:id="rId6"/>
    <p:sldLayoutId id="2147483680" r:id="rId7"/>
    <p:sldLayoutId id="2147483685" r:id="rId8"/>
    <p:sldLayoutId id="2147483686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progs/shkola-rossii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schoolguide.ru/index.php/progs/perspectiva/ucheb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pandia.ru/text/category/obrazovatelmznie_programmi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8001000" cy="1204913"/>
          </a:xfr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err="1" smtClean="0"/>
              <a:t>Умк</a:t>
            </a:r>
            <a:r>
              <a:rPr lang="ru-RU" sz="6000" dirty="0" smtClean="0"/>
              <a:t> «Перспектива»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3663" y="5181600"/>
            <a:ext cx="6510337" cy="1219200"/>
          </a:xfrm>
        </p:spPr>
        <p:txBody>
          <a:bodyPr>
            <a:noAutofit/>
          </a:bodyPr>
          <a:lstStyle/>
          <a:p>
            <a:pPr algn="r"/>
            <a:r>
              <a:rPr lang="ru-RU" sz="2000" b="1" i="1" cap="none" dirty="0" smtClean="0">
                <a:ea typeface="Tunga"/>
                <a:cs typeface="AngsanaUPC" pitchFamily="18" charset="-34"/>
              </a:rPr>
              <a:t>ВЫПОЛНИЛА</a:t>
            </a:r>
          </a:p>
          <a:p>
            <a:pPr algn="r"/>
            <a:r>
              <a:rPr lang="ru-RU" sz="2000" b="1" i="1" cap="none" dirty="0" smtClean="0">
                <a:ea typeface="Tunga"/>
                <a:cs typeface="AngsanaUPC" pitchFamily="18" charset="-34"/>
              </a:rPr>
              <a:t> СТУДЕНТКА 41 ГРУППЫ </a:t>
            </a:r>
            <a:endParaRPr lang="ru-RU" sz="2000" b="1" i="1" cap="none" dirty="0">
              <a:ea typeface="Tunga"/>
              <a:cs typeface="AngsanaUPC" pitchFamily="18" charset="-34"/>
            </a:endParaRPr>
          </a:p>
          <a:p>
            <a:pPr algn="r"/>
            <a:r>
              <a:rPr lang="ru-RU" sz="2000" b="1" i="1" cap="none" dirty="0" smtClean="0">
                <a:ea typeface="Tunga"/>
                <a:cs typeface="AngsanaUPC" pitchFamily="18" charset="-34"/>
              </a:rPr>
              <a:t>КУЗНЕЦОВА ЕКАТЕРИНА ВЛАДИМИРОВНА</a:t>
            </a:r>
            <a:endParaRPr lang="ru-RU" sz="2000" b="1" i="1" cap="none" dirty="0">
              <a:ea typeface="Tunga"/>
              <a:cs typeface="AngsanaUPC" pitchFamily="18" charset="-34"/>
            </a:endParaRPr>
          </a:p>
        </p:txBody>
      </p:sp>
      <p:pic>
        <p:nvPicPr>
          <p:cNvPr id="13314" name="Picture 2" descr="https://image.jimcdn.com/app/cms/image/transf/none/path/se9c770edeaaa5d6f/image/i206444474001546d/version/1466744879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057400"/>
            <a:ext cx="7315200" cy="2672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304800" y="990600"/>
            <a:ext cx="8458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Franklin Gothic Book" pitchFamily="34" charset="0"/>
              </a:rPr>
              <a:t>Еще одной </a:t>
            </a:r>
            <a:r>
              <a:rPr lang="ru-RU" sz="2400" b="1" i="1">
                <a:latin typeface="Franklin Gothic Book" pitchFamily="34" charset="0"/>
              </a:rPr>
              <a:t>отличительной чертой</a:t>
            </a:r>
            <a:r>
              <a:rPr lang="ru-RU" sz="2400">
                <a:latin typeface="Franklin Gothic Book" pitchFamily="34" charset="0"/>
              </a:rPr>
              <a:t> системы учебников «Перспектива», обеспечивающей ему статус ядра информационно-образовательной среды для начальной школы, является разработанная специальная система навигации, позволяющая ученику ориентироваться как внутри УМК, так и выходить за его рамки в поисках других источников информации.</a:t>
            </a:r>
          </a:p>
        </p:txBody>
      </p:sp>
      <p:pic>
        <p:nvPicPr>
          <p:cNvPr id="15364" name="Picture 2" descr="http://sport18.zp.ua/school18/img/images.php?table=strip_photos&amp;id=4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3581400"/>
            <a:ext cx="49149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http://kniga-zor.ru/wp-content/uploads/2016/01/1-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8200" y="4038600"/>
            <a:ext cx="237331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533400" y="609600"/>
            <a:ext cx="8153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Franklin Gothic Book" pitchFamily="34" charset="0"/>
              </a:rPr>
              <a:t>Для УМК «Перспектива» разработано </a:t>
            </a:r>
            <a:r>
              <a:rPr lang="ru-RU" sz="2800" b="1" i="1">
                <a:latin typeface="Franklin Gothic Book" pitchFamily="34" charset="0"/>
              </a:rPr>
              <a:t>новое методическое сопровождение</a:t>
            </a:r>
            <a:r>
              <a:rPr lang="ru-RU" sz="2800">
                <a:latin typeface="Franklin Gothic Book" pitchFamily="34" charset="0"/>
              </a:rPr>
              <a:t> - </a:t>
            </a:r>
            <a:r>
              <a:rPr lang="ru-RU" sz="2800" i="1">
                <a:latin typeface="Franklin Gothic Book" pitchFamily="34" charset="0"/>
              </a:rPr>
              <a:t>«Технологические карты»</a:t>
            </a:r>
            <a:r>
              <a:rPr lang="ru-RU" sz="2800">
                <a:latin typeface="Franklin Gothic Book" pitchFamily="34" charset="0"/>
              </a:rPr>
              <a:t>, помогающие учителю реализовывать требования ФГОС в образовательном процессе.</a:t>
            </a:r>
            <a:r>
              <a:rPr lang="ru-RU">
                <a:latin typeface="Franklin Gothic Book" pitchFamily="34" charset="0"/>
              </a:rPr>
              <a:t> </a:t>
            </a:r>
          </a:p>
        </p:txBody>
      </p:sp>
      <p:pic>
        <p:nvPicPr>
          <p:cNvPr id="16387" name="Picture 2" descr="http://detectivebookshop.ru/image/10133298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895600"/>
            <a:ext cx="22479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bookprose.ru/pictures/10134853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0" y="2971800"/>
            <a:ext cx="2328863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ttp://www.ukazka.ru/img/g/uk2163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65475" y="2895600"/>
            <a:ext cx="234315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30540" cy="1905000"/>
          </a:xfr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cap="none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Достижению указанных результатов способствует тематическое единство всех предметных линий комплекта, выраженных в следующих тезисах:</a:t>
            </a:r>
            <a:endParaRPr lang="ru-RU" cap="none" dirty="0" smtClean="0">
              <a:solidFill>
                <a:srgbClr val="FF0000"/>
              </a:solidFill>
            </a:endParaRPr>
          </a:p>
        </p:txBody>
      </p:sp>
      <p:sp>
        <p:nvSpPr>
          <p:cNvPr id="17413" name="Rectangle 1"/>
          <p:cNvSpPr>
            <a:spLocks noChangeArrowheads="1"/>
          </p:cNvSpPr>
          <p:nvPr/>
        </p:nvSpPr>
        <p:spPr bwMode="auto">
          <a:xfrm>
            <a:off x="304800" y="2438400"/>
            <a:ext cx="88392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>-</a:t>
            </a:r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 </a:t>
            </a:r>
            <a:r>
              <a:rPr lang="ru-RU" sz="3200" b="1">
                <a:solidFill>
                  <a:srgbClr val="000000"/>
                </a:solidFill>
                <a:cs typeface="Times New Roman" pitchFamily="18" charset="0"/>
              </a:rPr>
              <a:t>«Я в мире и мир во мне»;</a:t>
            </a:r>
            <a:endParaRPr lang="ru-RU" sz="1600"/>
          </a:p>
          <a:p>
            <a:pPr eaLnBrk="0" hangingPunct="0"/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- </a:t>
            </a:r>
            <a:r>
              <a:rPr lang="ru-RU" sz="3200" b="1">
                <a:solidFill>
                  <a:srgbClr val="000000"/>
                </a:solidFill>
                <a:cs typeface="Times New Roman" pitchFamily="18" charset="0"/>
              </a:rPr>
              <a:t>«Хочу учиться!»;</a:t>
            </a:r>
            <a:endParaRPr lang="ru-RU" sz="1600"/>
          </a:p>
          <a:p>
            <a:pPr eaLnBrk="0" hangingPunct="0"/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- </a:t>
            </a:r>
            <a:r>
              <a:rPr lang="ru-RU" sz="3200" b="1">
                <a:solidFill>
                  <a:srgbClr val="000000"/>
                </a:solidFill>
                <a:cs typeface="Times New Roman" pitchFamily="18" charset="0"/>
              </a:rPr>
              <a:t>«Я общаюсь, значит, я учусь»;</a:t>
            </a:r>
            <a:endParaRPr lang="ru-RU" sz="1600"/>
          </a:p>
          <a:p>
            <a:pPr eaLnBrk="0" hangingPunct="0"/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- </a:t>
            </a:r>
            <a:r>
              <a:rPr lang="ru-RU" sz="3200" b="1">
                <a:solidFill>
                  <a:srgbClr val="000000"/>
                </a:solidFill>
                <a:cs typeface="Times New Roman" pitchFamily="18" charset="0"/>
              </a:rPr>
              <a:t>«В здоровом теле здоровый дух!».</a:t>
            </a:r>
            <a:endParaRPr lang="ru-RU"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21575" cy="16160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Технология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</a:t>
            </a:r>
            <a:br>
              <a:rPr lang="ru-RU" dirty="0" smtClean="0"/>
            </a:br>
            <a:r>
              <a:rPr lang="ru-RU" dirty="0" smtClean="0"/>
              <a:t>Этапы работы в технологии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подхода.</a:t>
            </a:r>
            <a:endParaRPr lang="ru-RU" dirty="0"/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304800" y="1981200"/>
            <a:ext cx="58674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Franklin Gothic Book" pitchFamily="34" charset="0"/>
              </a:rPr>
              <a:t>1. Постановка учебной задачи.</a:t>
            </a:r>
          </a:p>
          <a:p>
            <a:r>
              <a:rPr lang="ru-RU" sz="2800">
                <a:latin typeface="Franklin Gothic Book" pitchFamily="34" charset="0"/>
              </a:rPr>
              <a:t>2. «Открытие» детьми нового знания</a:t>
            </a:r>
          </a:p>
          <a:p>
            <a:r>
              <a:rPr lang="ru-RU" sz="2800">
                <a:latin typeface="Franklin Gothic Book" pitchFamily="34" charset="0"/>
              </a:rPr>
              <a:t>3. Первичное закрепление</a:t>
            </a:r>
          </a:p>
          <a:p>
            <a:r>
              <a:rPr lang="ru-RU" sz="2800">
                <a:latin typeface="Franklin Gothic Book" pitchFamily="34" charset="0"/>
              </a:rPr>
              <a:t>4. Самостоятельная работа с проверкой в классе.</a:t>
            </a:r>
          </a:p>
          <a:p>
            <a:r>
              <a:rPr lang="ru-RU" sz="2800">
                <a:latin typeface="Franklin Gothic Book" pitchFamily="34" charset="0"/>
              </a:rPr>
              <a:t>5. Тренировочные упражнения.</a:t>
            </a:r>
          </a:p>
          <a:p>
            <a:r>
              <a:rPr lang="ru-RU" sz="2800">
                <a:latin typeface="Franklin Gothic Book" pitchFamily="34" charset="0"/>
              </a:rPr>
              <a:t>6. Отсроченный контроль знаний.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Системно – </a:t>
            </a:r>
            <a:r>
              <a:rPr lang="ru-RU" b="1" i="1" dirty="0" err="1" smtClean="0"/>
              <a:t>деятельностный</a:t>
            </a:r>
            <a:r>
              <a:rPr lang="ru-RU" b="1" i="1" dirty="0" smtClean="0"/>
              <a:t> подход:</a:t>
            </a: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/>
              <a:t>«</a:t>
            </a:r>
            <a:r>
              <a:rPr lang="ru-RU" sz="2400" i="1" smtClean="0"/>
              <a:t>Перспектива» </a:t>
            </a:r>
            <a:r>
              <a:rPr lang="ru-RU" sz="2000" b="0" smtClean="0"/>
              <a:t>- это учебно-методический комплекс (УМК) для начальных классов общеобразовательных учреждений, который представляет собой целостную информционно-образовательную среду, реализующую единые идеологические, дидактические и методические принципы, отвечающие требованиям Федерального государственного образовательного стандарта (ФГОС).</a:t>
            </a:r>
            <a:endParaRPr lang="ru-RU" sz="2000" smtClean="0"/>
          </a:p>
        </p:txBody>
      </p:sp>
      <p:pic>
        <p:nvPicPr>
          <p:cNvPr id="12290" name="Picture 2" descr="http://schvelikopetrovkar.educhel.ru/uploads/5000/20587/section/323802/fgosooo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3429000"/>
            <a:ext cx="88011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854075"/>
          </a:xfrm>
          <a:noFill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FF0000"/>
                </a:solidFill>
              </a:rPr>
              <a:t>Авторы: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0" y="1295400"/>
            <a:ext cx="89154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Franklin Gothic Book" pitchFamily="34" charset="0"/>
              </a:rPr>
              <a:t>- </a:t>
            </a:r>
            <a:r>
              <a:rPr lang="ru-RU" sz="2000" b="1" dirty="0">
                <a:latin typeface="Franklin Gothic Book" pitchFamily="34" charset="0"/>
              </a:rPr>
              <a:t>Русский язык</a:t>
            </a:r>
            <a:r>
              <a:rPr lang="ru-RU" sz="2000" dirty="0">
                <a:latin typeface="Franklin Gothic Book" pitchFamily="34" charset="0"/>
              </a:rPr>
              <a:t>.</a:t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Азбука. </a:t>
            </a:r>
            <a:r>
              <a:rPr lang="ru-RU" sz="2000" i="1" dirty="0">
                <a:latin typeface="Franklin Gothic Book" pitchFamily="34" charset="0"/>
              </a:rPr>
              <a:t>Авторы: </a:t>
            </a:r>
            <a:r>
              <a:rPr lang="ru-RU" sz="2000" dirty="0">
                <a:latin typeface="Franklin Gothic Book" pitchFamily="34" charset="0"/>
              </a:rPr>
              <a:t>Климанова Л.Ф., Макеева С.Г. </a:t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Русский язык. </a:t>
            </a:r>
            <a:r>
              <a:rPr lang="ru-RU" sz="2000" i="1" dirty="0">
                <a:latin typeface="Franklin Gothic Book" pitchFamily="34" charset="0"/>
              </a:rPr>
              <a:t>Авторы: </a:t>
            </a:r>
            <a:r>
              <a:rPr lang="ru-RU" sz="2000" dirty="0">
                <a:latin typeface="Franklin Gothic Book" pitchFamily="34" charset="0"/>
              </a:rPr>
              <a:t>Климанова Л.Ф., Макеева С.Г., Бабушкина Т.В.</a:t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- </a:t>
            </a:r>
            <a:r>
              <a:rPr lang="ru-RU" sz="2000" b="1" dirty="0">
                <a:latin typeface="Franklin Gothic Book" pitchFamily="34" charset="0"/>
              </a:rPr>
              <a:t>Литературное чтение</a:t>
            </a:r>
            <a:r>
              <a:rPr lang="ru-RU" sz="2000" dirty="0">
                <a:latin typeface="Franklin Gothic Book" pitchFamily="34" charset="0"/>
              </a:rPr>
              <a:t>. </a:t>
            </a:r>
            <a:r>
              <a:rPr lang="ru-RU" sz="2000" i="1" dirty="0">
                <a:latin typeface="Franklin Gothic Book" pitchFamily="34" charset="0"/>
              </a:rPr>
              <a:t>Авторы:</a:t>
            </a:r>
            <a:r>
              <a:rPr lang="ru-RU" sz="2000" dirty="0">
                <a:latin typeface="Franklin Gothic Book" pitchFamily="34" charset="0"/>
              </a:rPr>
              <a:t> Климанова Л.Ф., Горецкий В.Г., Виноградская Л.А., </a:t>
            </a:r>
            <a:r>
              <a:rPr lang="ru-RU" sz="2000" dirty="0" err="1">
                <a:latin typeface="Franklin Gothic Book" pitchFamily="34" charset="0"/>
              </a:rPr>
              <a:t>Бойкина</a:t>
            </a:r>
            <a:r>
              <a:rPr lang="ru-RU" sz="2000" dirty="0">
                <a:latin typeface="Franklin Gothic Book" pitchFamily="34" charset="0"/>
              </a:rPr>
              <a:t> М.В.</a:t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- </a:t>
            </a:r>
            <a:r>
              <a:rPr lang="ru-RU" sz="2000" b="1" dirty="0">
                <a:latin typeface="Franklin Gothic Book" pitchFamily="34" charset="0"/>
              </a:rPr>
              <a:t>Математика</a:t>
            </a:r>
            <a:r>
              <a:rPr lang="ru-RU" sz="2000" dirty="0">
                <a:latin typeface="Franklin Gothic Book" pitchFamily="34" charset="0"/>
              </a:rPr>
              <a:t>. </a:t>
            </a:r>
            <a:r>
              <a:rPr lang="ru-RU" sz="2000" i="1" dirty="0">
                <a:latin typeface="Franklin Gothic Book" pitchFamily="34" charset="0"/>
              </a:rPr>
              <a:t>Авторы: </a:t>
            </a:r>
            <a:r>
              <a:rPr lang="ru-RU" sz="2000" dirty="0">
                <a:latin typeface="Franklin Gothic Book" pitchFamily="34" charset="0"/>
              </a:rPr>
              <a:t>Дорофеев Г.В., </a:t>
            </a:r>
            <a:r>
              <a:rPr lang="ru-RU" sz="2000" dirty="0" err="1">
                <a:latin typeface="Franklin Gothic Book" pitchFamily="34" charset="0"/>
              </a:rPr>
              <a:t>Миракова</a:t>
            </a:r>
            <a:r>
              <a:rPr lang="ru-RU" sz="2000" dirty="0">
                <a:latin typeface="Franklin Gothic Book" pitchFamily="34" charset="0"/>
              </a:rPr>
              <a:t> Т.Н., Бука Т.Б.</a:t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- </a:t>
            </a:r>
            <a:r>
              <a:rPr lang="ru-RU" sz="2000" b="1" dirty="0">
                <a:latin typeface="Franklin Gothic Book" pitchFamily="34" charset="0"/>
              </a:rPr>
              <a:t>Информатика</a:t>
            </a:r>
            <a:r>
              <a:rPr lang="ru-RU" sz="2000" dirty="0">
                <a:latin typeface="Franklin Gothic Book" pitchFamily="34" charset="0"/>
              </a:rPr>
              <a:t>. Авторы: </a:t>
            </a:r>
            <a:r>
              <a:rPr lang="ru-RU" sz="2000" dirty="0" err="1">
                <a:latin typeface="Franklin Gothic Book" pitchFamily="34" charset="0"/>
              </a:rPr>
              <a:t>Рудченко</a:t>
            </a:r>
            <a:r>
              <a:rPr lang="ru-RU" sz="2000" dirty="0">
                <a:latin typeface="Franklin Gothic Book" pitchFamily="34" charset="0"/>
              </a:rPr>
              <a:t> Т.А., Семенов А.Л.</a:t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- </a:t>
            </a:r>
            <a:r>
              <a:rPr lang="ru-RU" sz="2000" b="1" dirty="0">
                <a:latin typeface="Franklin Gothic Book" pitchFamily="34" charset="0"/>
              </a:rPr>
              <a:t>Окружающий мир</a:t>
            </a:r>
            <a:r>
              <a:rPr lang="ru-RU" sz="2000" dirty="0">
                <a:latin typeface="Franklin Gothic Book" pitchFamily="34" charset="0"/>
              </a:rPr>
              <a:t>. </a:t>
            </a:r>
            <a:r>
              <a:rPr lang="ru-RU" sz="2000" i="1" dirty="0">
                <a:latin typeface="Franklin Gothic Book" pitchFamily="34" charset="0"/>
              </a:rPr>
              <a:t>Авторы:</a:t>
            </a:r>
            <a:r>
              <a:rPr lang="ru-RU" sz="2000" dirty="0">
                <a:latin typeface="Franklin Gothic Book" pitchFamily="34" charset="0"/>
              </a:rPr>
              <a:t> Плешаков А.А., Новицкая М.Ю.</a:t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- </a:t>
            </a:r>
            <a:r>
              <a:rPr lang="ru-RU" sz="2000" b="1" dirty="0">
                <a:latin typeface="Franklin Gothic Book" pitchFamily="34" charset="0"/>
              </a:rPr>
              <a:t>Изобразительное искусство</a:t>
            </a:r>
            <a:r>
              <a:rPr lang="ru-RU" sz="2000" dirty="0">
                <a:latin typeface="Franklin Gothic Book" pitchFamily="34" charset="0"/>
              </a:rPr>
              <a:t>. </a:t>
            </a:r>
            <a:r>
              <a:rPr lang="ru-RU" sz="2000" i="1" dirty="0">
                <a:latin typeface="Franklin Gothic Book" pitchFamily="34" charset="0"/>
              </a:rPr>
              <a:t>Авторы:</a:t>
            </a:r>
            <a:r>
              <a:rPr lang="ru-RU" sz="2000" dirty="0">
                <a:latin typeface="Franklin Gothic Book" pitchFamily="34" charset="0"/>
              </a:rPr>
              <a:t> </a:t>
            </a:r>
            <a:r>
              <a:rPr lang="ru-RU" sz="2000" dirty="0" err="1">
                <a:latin typeface="Franklin Gothic Book" pitchFamily="34" charset="0"/>
              </a:rPr>
              <a:t>Шпикалова</a:t>
            </a:r>
            <a:r>
              <a:rPr lang="ru-RU" sz="2000" dirty="0">
                <a:latin typeface="Franklin Gothic Book" pitchFamily="34" charset="0"/>
              </a:rPr>
              <a:t> Т.Я., Ершова Л.В.</a:t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- </a:t>
            </a:r>
            <a:r>
              <a:rPr lang="ru-RU" sz="2000" b="1" dirty="0">
                <a:latin typeface="Franklin Gothic Book" pitchFamily="34" charset="0"/>
              </a:rPr>
              <a:t>Музыка</a:t>
            </a:r>
            <a:r>
              <a:rPr lang="ru-RU" sz="2000" dirty="0">
                <a:latin typeface="Franklin Gothic Book" pitchFamily="34" charset="0"/>
              </a:rPr>
              <a:t>. </a:t>
            </a:r>
            <a:r>
              <a:rPr lang="ru-RU" sz="2000" i="1" dirty="0">
                <a:latin typeface="Franklin Gothic Book" pitchFamily="34" charset="0"/>
              </a:rPr>
              <a:t>Авторы:</a:t>
            </a:r>
            <a:r>
              <a:rPr lang="ru-RU" sz="2000" dirty="0">
                <a:latin typeface="Franklin Gothic Book" pitchFamily="34" charset="0"/>
              </a:rPr>
              <a:t> Критская Е.Д., Сергеева Г.П., </a:t>
            </a:r>
            <a:r>
              <a:rPr lang="ru-RU" sz="2000" dirty="0" err="1">
                <a:latin typeface="Franklin Gothic Book" pitchFamily="34" charset="0"/>
              </a:rPr>
              <a:t>Шмагина</a:t>
            </a:r>
            <a:r>
              <a:rPr lang="ru-RU" sz="2000" dirty="0">
                <a:latin typeface="Franklin Gothic Book" pitchFamily="34" charset="0"/>
              </a:rPr>
              <a:t> Т.С. </a:t>
            </a:r>
            <a:r>
              <a:rPr lang="ru-RU" sz="2000" i="1" dirty="0">
                <a:latin typeface="Franklin Gothic Book" pitchFamily="34" charset="0"/>
              </a:rPr>
              <a:t>(Учебники могут использоваться в составе систем учебников «Перспектива» и  </a:t>
            </a:r>
            <a:r>
              <a:rPr lang="ru-RU" sz="2000" i="1" u="sng" dirty="0">
                <a:latin typeface="Franklin Gothic Book" pitchFamily="34" charset="0"/>
                <a:hlinkClick r:id="rId2"/>
              </a:rPr>
              <a:t>«Школа России»</a:t>
            </a:r>
            <a:r>
              <a:rPr lang="ru-RU" sz="2000" i="1" dirty="0">
                <a:latin typeface="Franklin Gothic Book" pitchFamily="34" charset="0"/>
              </a:rPr>
              <a:t>).</a:t>
            </a:r>
            <a:r>
              <a:rPr lang="ru-RU" sz="2000" dirty="0">
                <a:latin typeface="Franklin Gothic Book" pitchFamily="34" charset="0"/>
              </a:rPr>
              <a:t/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- </a:t>
            </a:r>
            <a:r>
              <a:rPr lang="ru-RU" sz="2000" b="1" dirty="0">
                <a:latin typeface="Franklin Gothic Book" pitchFamily="34" charset="0"/>
              </a:rPr>
              <a:t>Технология</a:t>
            </a:r>
            <a:r>
              <a:rPr lang="ru-RU" sz="2000" dirty="0">
                <a:latin typeface="Franklin Gothic Book" pitchFamily="34" charset="0"/>
              </a:rPr>
              <a:t>. </a:t>
            </a:r>
            <a:r>
              <a:rPr lang="ru-RU" sz="2000" i="1" dirty="0">
                <a:latin typeface="Franklin Gothic Book" pitchFamily="34" charset="0"/>
              </a:rPr>
              <a:t>Авторы:</a:t>
            </a:r>
            <a:r>
              <a:rPr lang="ru-RU" sz="2000" dirty="0">
                <a:latin typeface="Franklin Gothic Book" pitchFamily="34" charset="0"/>
              </a:rPr>
              <a:t> </a:t>
            </a:r>
            <a:r>
              <a:rPr lang="ru-RU" sz="2000" dirty="0" err="1">
                <a:latin typeface="Franklin Gothic Book" pitchFamily="34" charset="0"/>
              </a:rPr>
              <a:t>Роговцева</a:t>
            </a:r>
            <a:r>
              <a:rPr lang="ru-RU" sz="2000" dirty="0">
                <a:latin typeface="Franklin Gothic Book" pitchFamily="34" charset="0"/>
              </a:rPr>
              <a:t> Н.И., Богданова Н.В., </a:t>
            </a:r>
            <a:r>
              <a:rPr lang="ru-RU" sz="2000" dirty="0" err="1">
                <a:latin typeface="Franklin Gothic Book" pitchFamily="34" charset="0"/>
              </a:rPr>
              <a:t>Фрейтаг</a:t>
            </a:r>
            <a:r>
              <a:rPr lang="ru-RU" sz="2000" dirty="0">
                <a:latin typeface="Franklin Gothic Book" pitchFamily="34" charset="0"/>
              </a:rPr>
              <a:t> И.П., Добромыслова Н.В., Шипилова Н.В., </a:t>
            </a:r>
            <a:r>
              <a:rPr lang="ru-RU" sz="2000" dirty="0" err="1">
                <a:latin typeface="Franklin Gothic Book" pitchFamily="34" charset="0"/>
              </a:rPr>
              <a:t>Анащенкова</a:t>
            </a:r>
            <a:r>
              <a:rPr lang="ru-RU" sz="2000" dirty="0">
                <a:latin typeface="Franklin Gothic Book" pitchFamily="34" charset="0"/>
              </a:rPr>
              <a:t> С.В. </a:t>
            </a:r>
            <a:br>
              <a:rPr lang="ru-RU" sz="2000" dirty="0">
                <a:latin typeface="Franklin Gothic Book" pitchFamily="34" charset="0"/>
              </a:rPr>
            </a:br>
            <a:r>
              <a:rPr lang="ru-RU" sz="2000" dirty="0">
                <a:latin typeface="Franklin Gothic Book" pitchFamily="34" charset="0"/>
              </a:rPr>
              <a:t>- </a:t>
            </a:r>
            <a:r>
              <a:rPr lang="ru-RU" sz="2000" b="1" dirty="0">
                <a:latin typeface="Franklin Gothic Book" pitchFamily="34" charset="0"/>
              </a:rPr>
              <a:t>Физическая культура</a:t>
            </a:r>
            <a:r>
              <a:rPr lang="ru-RU" sz="2000" dirty="0">
                <a:latin typeface="Franklin Gothic Book" pitchFamily="34" charset="0"/>
              </a:rPr>
              <a:t>. </a:t>
            </a:r>
            <a:r>
              <a:rPr lang="ru-RU" sz="2000" i="1" dirty="0">
                <a:latin typeface="Franklin Gothic Book" pitchFamily="34" charset="0"/>
              </a:rPr>
              <a:t>Автор:</a:t>
            </a:r>
            <a:r>
              <a:rPr lang="ru-RU" sz="2000" dirty="0">
                <a:latin typeface="Franklin Gothic Book" pitchFamily="34" charset="0"/>
              </a:rPr>
              <a:t> Матвеев А.П.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20" name="Picture 2" descr="http://900igr.net/datai/pedagogika/Programmy-nachalnogo-obschego-obrazovanija/0011-003-Programma-Perspekti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40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685800" y="609600"/>
            <a:ext cx="7696200" cy="34464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ru-RU" sz="3200" u="sng">
                <a:latin typeface="Franklin Gothic Book" pitchFamily="34" charset="0"/>
                <a:hlinkClick r:id="rId2"/>
              </a:rPr>
              <a:t>УМК программы «Перспектива»</a:t>
            </a:r>
            <a:r>
              <a:rPr lang="ru-RU" sz="3200">
                <a:latin typeface="Franklin Gothic Book" pitchFamily="34" charset="0"/>
              </a:rPr>
              <a:t> создан на концептуальной основе, отражающей современные достижения в области психологии и педагогики, с сохранением при этом тесной связи с лучшими традициями классического школьного образования России. </a:t>
            </a:r>
            <a:endParaRPr lang="ru-RU" sz="3200" b="1"/>
          </a:p>
        </p:txBody>
      </p:sp>
      <p:pic>
        <p:nvPicPr>
          <p:cNvPr id="10243" name="Picture 2" descr="https://3.bp.blogspot.com/-Tikh6LjlHtc/V59gVbJIKNI/AAAAAAAAECM/7TNbA7wZAioojJHvpkNHUTpwX9rsi7KSgCLcB/s1600/%25D0%25BF%25D0%25B5%25D1%25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343400"/>
            <a:ext cx="838200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93027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/>
              <a:t> </a:t>
            </a:r>
            <a:r>
              <a:rPr lang="ru-RU" b="1" dirty="0" smtClean="0"/>
              <a:t>Главной целью</a:t>
            </a:r>
            <a:r>
              <a:rPr lang="ru-RU" dirty="0" smtClean="0"/>
              <a:t> системы учебников «Перспектива» является:</a:t>
            </a:r>
            <a:endParaRPr lang="ru-RU" dirty="0"/>
          </a:p>
        </p:txBody>
      </p:sp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304800" y="1295400"/>
            <a:ext cx="86106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Franklin Gothic Book" pitchFamily="34" charset="0"/>
              </a:rPr>
              <a:t>создание информационно-образовательной среды, обеспечивающей включение каждого ребенка в самостоятельную учебную деятельность, в процессе которой создаются условия для надежного достижения определенных ФГОС личностных, метапредметных и предметных результатов освоения основной образовательной программы начального общего образования посредством формирования универсальных учебных действий как основы </a:t>
            </a:r>
            <a:r>
              <a:rPr lang="ru-RU" sz="2800" b="1" i="1">
                <a:latin typeface="Franklin Gothic Book" pitchFamily="34" charset="0"/>
              </a:rPr>
              <a:t>ведущей образовательной компетенции - умения учиться</a:t>
            </a:r>
            <a:r>
              <a:rPr lang="ru-RU" sz="2800">
                <a:latin typeface="Franklin Gothic Book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1616075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Основополагающими принципами</a:t>
            </a:r>
            <a:r>
              <a:rPr lang="ru-RU" dirty="0" smtClean="0"/>
              <a:t> комплекта являются: </a:t>
            </a:r>
            <a:endParaRPr lang="ru-RU" dirty="0"/>
          </a:p>
        </p:txBody>
      </p:sp>
      <p:sp>
        <p:nvSpPr>
          <p:cNvPr id="12291" name="Прямоугольник 3"/>
          <p:cNvSpPr>
            <a:spLocks noChangeArrowheads="1"/>
          </p:cNvSpPr>
          <p:nvPr/>
        </p:nvSpPr>
        <p:spPr bwMode="auto">
          <a:xfrm>
            <a:off x="228600" y="2438400"/>
            <a:ext cx="84582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i="1">
                <a:latin typeface="Franklin Gothic Book" pitchFamily="34" charset="0"/>
              </a:rPr>
              <a:t>гуманистический,</a:t>
            </a:r>
          </a:p>
          <a:p>
            <a:pPr>
              <a:buFont typeface="Arial" pitchFamily="34" charset="0"/>
              <a:buChar char="•"/>
            </a:pPr>
            <a:r>
              <a:rPr lang="ru-RU" sz="4000" i="1">
                <a:latin typeface="Franklin Gothic Book" pitchFamily="34" charset="0"/>
              </a:rPr>
              <a:t> принцип историзма,</a:t>
            </a:r>
          </a:p>
          <a:p>
            <a:pPr>
              <a:buFont typeface="Arial" pitchFamily="34" charset="0"/>
              <a:buChar char="•"/>
            </a:pPr>
            <a:r>
              <a:rPr lang="ru-RU" sz="4000" i="1">
                <a:latin typeface="Franklin Gothic Book" pitchFamily="34" charset="0"/>
              </a:rPr>
              <a:t> коммуникативный</a:t>
            </a:r>
          </a:p>
          <a:p>
            <a:pPr>
              <a:buFont typeface="Arial" pitchFamily="34" charset="0"/>
              <a:buChar char="•"/>
            </a:pPr>
            <a:r>
              <a:rPr lang="ru-RU" sz="4000" i="1">
                <a:latin typeface="Franklin Gothic Book" pitchFamily="34" charset="0"/>
              </a:rPr>
              <a:t>принцип творческой активности</a:t>
            </a:r>
            <a:r>
              <a:rPr lang="ru-RU" sz="4000">
                <a:latin typeface="Franklin Gothic Book" pitchFamily="34" charset="0"/>
              </a:rPr>
              <a:t>. </a:t>
            </a:r>
            <a:endParaRPr lang="ru-RU" sz="4000" b="1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2192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Методологической основой комплекса является </a:t>
            </a:r>
            <a:r>
              <a:rPr lang="ru-RU" dirty="0" err="1" smtClean="0"/>
              <a:t>системно-деятельностный</a:t>
            </a:r>
            <a:r>
              <a:rPr lang="ru-RU" dirty="0" smtClean="0"/>
              <a:t> подход.</a:t>
            </a:r>
            <a:endParaRPr lang="ru-RU" dirty="0"/>
          </a:p>
        </p:txBody>
      </p:sp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304800" y="1676400"/>
            <a:ext cx="86868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Franklin Gothic Book" pitchFamily="34" charset="0"/>
              </a:rPr>
              <a:t>В этой связи в учебниках УМК «Перспектива» включены задания, направленные на включение детей в деятельность, выстроены в систему, позволяющую строить процесс обучения как двусторонний:</a:t>
            </a:r>
          </a:p>
          <a:p>
            <a:r>
              <a:rPr lang="ru-RU" sz="2400">
                <a:latin typeface="Franklin Gothic Book" pitchFamily="34" charset="0"/>
              </a:rPr>
              <a:t>      -</a:t>
            </a:r>
            <a:r>
              <a:rPr lang="ru-RU" sz="2400" b="1">
                <a:latin typeface="Franklin Gothic Book" pitchFamily="34" charset="0"/>
              </a:rPr>
              <a:t> обучение как средство формирования универсальных учебных действий и    личностных качеств младших школьников</a:t>
            </a:r>
            <a:endParaRPr lang="ru-RU" sz="2400">
              <a:latin typeface="Franklin Gothic Book" pitchFamily="34" charset="0"/>
            </a:endParaRPr>
          </a:p>
          <a:p>
            <a:r>
              <a:rPr lang="ru-RU" sz="2400" b="1">
                <a:latin typeface="Franklin Gothic Book" pitchFamily="34" charset="0"/>
              </a:rPr>
              <a:t>обучение как цель — получение знаний в соответствии с требованиями к результатам освоения основной </a:t>
            </a:r>
            <a:r>
              <a:rPr lang="ru-RU" sz="2400" b="1">
                <a:latin typeface="Franklin Gothic Book" pitchFamily="34" charset="0"/>
                <a:hlinkClick r:id="rId2" tooltip="Образовательные программы"/>
              </a:rPr>
              <a:t>образовательной программы</a:t>
            </a:r>
            <a:r>
              <a:rPr lang="ru-RU" sz="2400" b="1">
                <a:latin typeface="Franklin Gothic Book" pitchFamily="34" charset="0"/>
              </a:rPr>
              <a:t> ФГОС.</a:t>
            </a:r>
            <a:endParaRPr lang="ru-RU" sz="2400">
              <a:latin typeface="Franklin Gothic Book" pitchFamily="34" charset="0"/>
            </a:endParaRPr>
          </a:p>
        </p:txBody>
      </p:sp>
      <p:pic>
        <p:nvPicPr>
          <p:cNvPr id="6146" name="Picture 2" descr="http://pandia.ru/text/78/051/images/image002_1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181600"/>
            <a:ext cx="8610600" cy="1414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304800" y="228600"/>
            <a:ext cx="85344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Franklin Gothic Book" pitchFamily="34" charset="0"/>
              </a:rPr>
              <a:t>Следующая </a:t>
            </a:r>
            <a:r>
              <a:rPr lang="ru-RU" sz="2800" b="1" i="1">
                <a:latin typeface="Franklin Gothic Book" pitchFamily="34" charset="0"/>
              </a:rPr>
              <a:t>особенность</a:t>
            </a:r>
            <a:r>
              <a:rPr lang="ru-RU" sz="2800">
                <a:latin typeface="Franklin Gothic Book" pitchFamily="34" charset="0"/>
              </a:rPr>
              <a:t> УМК «Перспектива» в контексте его соответствия требованиям ФГОС - это большие </a:t>
            </a:r>
            <a:r>
              <a:rPr lang="ru-RU" sz="2800" i="1">
                <a:latin typeface="Franklin Gothic Book" pitchFamily="34" charset="0"/>
              </a:rPr>
              <a:t>возможности для решения воспитательных задач</a:t>
            </a:r>
            <a:r>
              <a:rPr lang="ru-RU" sz="2800">
                <a:latin typeface="Franklin Gothic Book" pitchFamily="34" charset="0"/>
              </a:rPr>
              <a:t>. Реализация в УМК Концепции духовно-нравственного развития и воспитания личности гражданина России направлена на формирование ценностного мировоззрения, воспитание и становление нравственной позиции личности младшего школьника.</a:t>
            </a:r>
          </a:p>
        </p:txBody>
      </p:sp>
      <p:pic>
        <p:nvPicPr>
          <p:cNvPr id="5122" name="Picture 2" descr="http://st03.kakprosto.ru/tumb/680/images/article/2011/12/10/1_52553b0c04a5552553b0c04a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829050"/>
            <a:ext cx="4572000" cy="287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51</TotalTime>
  <Words>184</Words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Умк «Перспектива»</vt:lpstr>
      <vt:lpstr>Системно – деятельностный подход:</vt:lpstr>
      <vt:lpstr>Авторы:</vt:lpstr>
      <vt:lpstr>Слайд 4</vt:lpstr>
      <vt:lpstr>Слайд 5</vt:lpstr>
      <vt:lpstr> Главной целью системы учебников «Перспектива» является:</vt:lpstr>
      <vt:lpstr>Основополагающими принципами комплекта являются: </vt:lpstr>
      <vt:lpstr>Методологической основой комплекса является системно-деятельностный подход.</vt:lpstr>
      <vt:lpstr>Слайд 9</vt:lpstr>
      <vt:lpstr>Слайд 10</vt:lpstr>
      <vt:lpstr>Слайд 11</vt:lpstr>
      <vt:lpstr>Достижению указанных результатов способствует тематическое единство всех предметных линий комплекта, выраженных в следующих тезисах:</vt:lpstr>
      <vt:lpstr>Технология деятельностного подхода Этапы работы в технологии деятельностного подхода.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«Перспектива»</dc:title>
  <dc:creator>Master</dc:creator>
  <cp:lastModifiedBy>Zverdvd.org</cp:lastModifiedBy>
  <cp:revision>8</cp:revision>
  <dcterms:created xsi:type="dcterms:W3CDTF">2017-04-02T18:32:23Z</dcterms:created>
  <dcterms:modified xsi:type="dcterms:W3CDTF">2017-05-11T11:30:47Z</dcterms:modified>
</cp:coreProperties>
</file>