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0" r:id="rId1"/>
  </p:sldMasterIdLst>
  <p:sldIdLst>
    <p:sldId id="256" r:id="rId2"/>
    <p:sldId id="259" r:id="rId3"/>
    <p:sldId id="260" r:id="rId4"/>
    <p:sldId id="262" r:id="rId5"/>
    <p:sldId id="286" r:id="rId6"/>
    <p:sldId id="285" r:id="rId7"/>
    <p:sldId id="280" r:id="rId8"/>
    <p:sldId id="274" r:id="rId9"/>
    <p:sldId id="281" r:id="rId10"/>
    <p:sldId id="278" r:id="rId11"/>
    <p:sldId id="283" r:id="rId12"/>
    <p:sldId id="284" r:id="rId13"/>
    <p:sldId id="268" r:id="rId14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419BD"/>
    <a:srgbClr val="1E0943"/>
    <a:srgbClr val="C50B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5" autoAdjust="0"/>
    <p:restoredTop sz="94643" autoAdjust="0"/>
  </p:normalViewPr>
  <p:slideViewPr>
    <p:cSldViewPr>
      <p:cViewPr>
        <p:scale>
          <a:sx n="94" d="100"/>
          <a:sy n="94" d="100"/>
        </p:scale>
        <p:origin x="-125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B4C71EC6-210F-42DE-9C53-41977AD35B3D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1" r:id="rId1"/>
    <p:sldLayoutId id="2147483872" r:id="rId2"/>
    <p:sldLayoutId id="2147483873" r:id="rId3"/>
    <p:sldLayoutId id="2147483874" r:id="rId4"/>
    <p:sldLayoutId id="2147483875" r:id="rId5"/>
    <p:sldLayoutId id="2147483876" r:id="rId6"/>
    <p:sldLayoutId id="2147483877" r:id="rId7"/>
    <p:sldLayoutId id="2147483878" r:id="rId8"/>
    <p:sldLayoutId id="2147483879" r:id="rId9"/>
    <p:sldLayoutId id="2147483880" r:id="rId10"/>
    <p:sldLayoutId id="214748388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2132856"/>
            <a:ext cx="7488832" cy="2520280"/>
          </a:xfrm>
        </p:spPr>
        <p:txBody>
          <a:bodyPr>
            <a:normAutofit fontScale="90000"/>
            <a:scene3d>
              <a:camera prst="orthographicFront"/>
              <a:lightRig rig="threePt" dir="t"/>
            </a:scene3d>
            <a:sp3d extrusionH="57150">
              <a:bevelT w="38100" h="38100" prst="slope"/>
            </a:sp3d>
          </a:bodyPr>
          <a:lstStyle/>
          <a:p>
            <a:pPr algn="ctr"/>
            <a:r>
              <a:rPr lang="ru-RU" sz="3600" u="sng" dirty="0" smtClean="0">
                <a:solidFill>
                  <a:schemeClr val="bg1"/>
                </a:solidFill>
                <a:latin typeface="Comic Sans MS" pitchFamily="66" charset="0"/>
              </a:rPr>
              <a:t/>
            </a:r>
            <a:br>
              <a:rPr lang="ru-RU" sz="3600" u="sng" dirty="0" smtClean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sz="1200" u="sng" dirty="0" smtClean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ru-RU" sz="4400" dirty="0" smtClean="0">
                <a:solidFill>
                  <a:srgbClr val="C50B7A"/>
                </a:solidFill>
                <a:latin typeface="Comic Sans MS" pitchFamily="66" charset="0"/>
              </a:rPr>
              <a:t/>
            </a:r>
            <a:br>
              <a:rPr lang="ru-RU" sz="4400" dirty="0" smtClean="0">
                <a:solidFill>
                  <a:srgbClr val="C50B7A"/>
                </a:solidFill>
                <a:latin typeface="Comic Sans MS" pitchFamily="66" charset="0"/>
              </a:rPr>
            </a:br>
            <a:r>
              <a:rPr lang="ru-RU" sz="4400" dirty="0" smtClean="0">
                <a:solidFill>
                  <a:srgbClr val="C50B7A"/>
                </a:solidFill>
                <a:latin typeface="Comic Sans MS" pitchFamily="66" charset="0"/>
              </a:rPr>
              <a:t/>
            </a:r>
            <a:br>
              <a:rPr lang="ru-RU" sz="4400" dirty="0" smtClean="0">
                <a:solidFill>
                  <a:srgbClr val="C50B7A"/>
                </a:solidFill>
                <a:latin typeface="Comic Sans MS" pitchFamily="66" charset="0"/>
              </a:rPr>
            </a:br>
            <a:r>
              <a:rPr lang="ru-RU" sz="5400" b="1" i="1" dirty="0" smtClean="0">
                <a:ln w="3200">
                  <a:solidFill>
                    <a:schemeClr val="bg1">
                      <a:alpha val="25000"/>
                    </a:schemeClr>
                  </a:solidFill>
                  <a:prstDash val="solid"/>
                  <a:round/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«Предметно-развивающая среда кабинета начальных классов»</a:t>
            </a:r>
            <a:endParaRPr lang="ru-RU" sz="5400" b="1" i="1" dirty="0">
              <a:ln w="3200">
                <a:solidFill>
                  <a:schemeClr val="bg1">
                    <a:alpha val="25000"/>
                  </a:schemeClr>
                </a:solidFill>
                <a:prstDash val="solid"/>
                <a:round/>
              </a:ln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8812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Лиля\Desktop\Рисунок1.pn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5" r="884" b="13333"/>
          <a:stretch/>
        </p:blipFill>
        <p:spPr bwMode="auto">
          <a:xfrm>
            <a:off x="451504" y="332656"/>
            <a:ext cx="8368967" cy="2170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school32-nv.ru/sites/default/files/u156/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245846" y="2487685"/>
            <a:ext cx="4464496" cy="309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://www.maam.ru/upload/blogs/6e092428ab98a9c92051fa9659b04dee.jpg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505" y="2503374"/>
            <a:ext cx="4124728" cy="3091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41078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556792"/>
            <a:ext cx="8137525" cy="831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Цель: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r>
              <a:rPr lang="ru-RU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развитие творческих способностей учащихся, фантазии, креативного мышления и воображения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495425" y="620688"/>
            <a:ext cx="6192837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dirty="0">
                <a:solidFill>
                  <a:srgbClr val="0000FF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Творческая зона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68040" y="2852936"/>
            <a:ext cx="7936408" cy="2246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Компоненты:</a:t>
            </a:r>
            <a:endParaRPr lang="ru-RU" sz="2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ru-RU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Места, оборудованные для рисования, лепки и других видов творчества</a:t>
            </a:r>
          </a:p>
          <a:p>
            <a:pPr>
              <a:defRPr/>
            </a:pPr>
            <a:r>
              <a:rPr lang="ru-RU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Наборы для творчества</a:t>
            </a:r>
          </a:p>
          <a:p>
            <a:pPr>
              <a:defRPr/>
            </a:pPr>
            <a:r>
              <a:rPr lang="ru-RU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Стенды для выставки детских работ</a:t>
            </a:r>
          </a:p>
        </p:txBody>
      </p:sp>
    </p:spTree>
    <p:extLst>
      <p:ext uri="{BB962C8B-B14F-4D97-AF65-F5344CB8AC3E}">
        <p14:creationId xmlns:p14="http://schemas.microsoft.com/office/powerpoint/2010/main" val="11059129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4" name="Picture 6" descr="http://1fenshui.ru/wp-content/uploads/2012/03/7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9" y="2636912"/>
            <a:ext cx="5539074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http://www.maam.ru/upload/blogs/0542682faa2773ba166a09d1a3631096.jpg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5184576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7783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440160"/>
          </a:xfrm>
        </p:spPr>
        <p:txBody>
          <a:bodyPr>
            <a:normAutofit/>
          </a:bodyPr>
          <a:lstStyle/>
          <a:p>
            <a:pPr algn="ctr"/>
            <a:r>
              <a:rPr lang="ru-RU" sz="4400" b="1" i="1" dirty="0" smtClean="0">
                <a:ln w="3200">
                  <a:solidFill>
                    <a:schemeClr val="bg1">
                      <a:alpha val="25000"/>
                    </a:schemeClr>
                  </a:solidFill>
                  <a:prstDash val="solid"/>
                  <a:round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Бытовая зона</a:t>
            </a:r>
            <a:endParaRPr lang="ru-RU" sz="4400" b="1" i="1" dirty="0">
              <a:ln w="3200">
                <a:solidFill>
                  <a:schemeClr val="bg1">
                    <a:alpha val="25000"/>
                  </a:schemeClr>
                </a:solidFill>
                <a:prstDash val="solid"/>
                <a:round/>
              </a:ln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24744"/>
            <a:ext cx="5904656" cy="4464496"/>
          </a:xfrm>
        </p:spPr>
        <p:txBody>
          <a:bodyPr>
            <a:normAutofit/>
          </a:bodyPr>
          <a:lstStyle/>
          <a:p>
            <a:pPr marL="0" indent="457200">
              <a:buNone/>
            </a:pPr>
            <a:endParaRPr lang="ru-RU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раковину для мытья рук, </a:t>
            </a:r>
          </a:p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санитарно-гигиенические средства(жидкое мыло), </a:t>
            </a:r>
          </a:p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туалетная бумага, </a:t>
            </a:r>
          </a:p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полотенце, </a:t>
            </a:r>
          </a:p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предметы для влажной уборки кабинета(ведра, половые тряпки, веники, мусорные ведра и т.д.), </a:t>
            </a:r>
          </a:p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место для питья детей.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 descr="http://hochukrohu.ru/wp-content/uploads/2015/03/gosduma-otmenyaet-platnuyu-prodlenk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2" y="1357298"/>
            <a:ext cx="3481977" cy="225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8" descr="https://www.s.056.ua/section/newsIconCis2/upload/images/news/icon/_14732244911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3570" y="3857628"/>
            <a:ext cx="3142607" cy="2095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2798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83568" y="3356992"/>
            <a:ext cx="3708920" cy="152332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1124744"/>
            <a:ext cx="3780928" cy="142246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4403" y="332656"/>
            <a:ext cx="8784976" cy="221455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000" b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Оформление кабинета начальных классов: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683568" y="1066974"/>
            <a:ext cx="3833323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Д</a:t>
            </a:r>
            <a:r>
              <a:rPr lang="ru-RU" sz="2400" dirty="0" smtClean="0"/>
              <a:t>екоративные </a:t>
            </a:r>
            <a:r>
              <a:rPr lang="ru-RU" sz="2400" dirty="0"/>
              <a:t>элементы и методические материалы, но они не должны </a:t>
            </a:r>
            <a:r>
              <a:rPr lang="ru-RU" sz="2400" dirty="0" smtClean="0"/>
              <a:t>отвлекать ученика </a:t>
            </a:r>
            <a:r>
              <a:rPr lang="ru-RU" sz="2400" dirty="0"/>
              <a:t>от </a:t>
            </a:r>
            <a:r>
              <a:rPr lang="ru-RU" sz="2400" dirty="0" smtClean="0"/>
              <a:t>уроков</a:t>
            </a:r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/>
          </a:p>
          <a:p>
            <a:r>
              <a:rPr lang="ru-RU" sz="2400" dirty="0"/>
              <a:t>Я</a:t>
            </a:r>
            <a:r>
              <a:rPr lang="ru-RU" sz="2400" dirty="0" smtClean="0"/>
              <a:t>ркие </a:t>
            </a:r>
            <a:r>
              <a:rPr lang="ru-RU" sz="2400" dirty="0"/>
              <a:t>пастельные тона, не перегружающие зрение </a:t>
            </a:r>
            <a:r>
              <a:rPr lang="ru-RU" sz="2400" dirty="0" smtClean="0"/>
              <a:t>детей</a:t>
            </a:r>
            <a:endParaRPr lang="ru-RU" sz="2400" dirty="0"/>
          </a:p>
        </p:txBody>
      </p:sp>
      <p:pic>
        <p:nvPicPr>
          <p:cNvPr id="6" name="Рисунок 5" descr="3132114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516891" y="1020403"/>
            <a:ext cx="4164149" cy="376592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4150690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584176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ln w="9525">
                  <a:solidFill>
                    <a:schemeClr val="bg1">
                      <a:alpha val="25000"/>
                    </a:schemeClr>
                  </a:solidFill>
                  <a:prstDash val="solid"/>
                  <a:round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Предметно-развивающая среда</a:t>
            </a:r>
            <a:endParaRPr lang="ru-RU" sz="5400" b="1" dirty="0">
              <a:ln w="9525">
                <a:solidFill>
                  <a:schemeClr val="bg1">
                    <a:alpha val="25000"/>
                  </a:schemeClr>
                </a:solidFill>
                <a:prstDash val="solid"/>
                <a:round/>
              </a:ln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700808"/>
            <a:ext cx="7920880" cy="460851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состоит из следующих </a:t>
            </a:r>
            <a:r>
              <a:rPr lang="ru-RU" sz="32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зон</a:t>
            </a:r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457200" indent="-457200">
              <a:buAutoNum type="arabicPeriod"/>
            </a:pP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Интеллектуальная </a:t>
            </a:r>
          </a:p>
          <a:p>
            <a:pPr marL="457200" indent="-457200">
              <a:buAutoNum type="arabicPeriod"/>
            </a:pP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Игровая </a:t>
            </a:r>
          </a:p>
          <a:p>
            <a:pPr marL="457200" indent="-457200">
              <a:buAutoNum type="arabicPeriod"/>
            </a:pP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Двигательная </a:t>
            </a:r>
          </a:p>
          <a:p>
            <a:pPr marL="457200" indent="-457200">
              <a:buAutoNum type="arabicPeriod"/>
            </a:pP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Творческая</a:t>
            </a:r>
          </a:p>
          <a:p>
            <a:pPr marL="457200" indent="-457200">
              <a:buAutoNum type="arabicPeriod"/>
            </a:pP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Бытовая</a:t>
            </a:r>
          </a:p>
        </p:txBody>
      </p:sp>
    </p:spTree>
    <p:extLst>
      <p:ext uri="{BB962C8B-B14F-4D97-AF65-F5344CB8AC3E}">
        <p14:creationId xmlns:p14="http://schemas.microsoft.com/office/powerpoint/2010/main" val="3446487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5804" y="0"/>
            <a:ext cx="4528196" cy="32729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68" y="3286124"/>
            <a:ext cx="5572132" cy="35718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6" name="Рисунок 5" descr="DSC00806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0" y="0"/>
            <a:ext cx="4643438" cy="3429000"/>
          </a:xfrm>
          <a:prstGeom prst="rect">
            <a:avLst/>
          </a:prstGeom>
        </p:spPr>
      </p:pic>
      <p:pic>
        <p:nvPicPr>
          <p:cNvPr id="7" name="Рисунок 6" descr="IMG_1744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0" y="3429000"/>
            <a:ext cx="3929058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6239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https://arhivurokov.ru/multiurok/1/9/a/19a602b47345e8653ba09e9920d31b65345d5e72/img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8352928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38174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6866" y="548681"/>
            <a:ext cx="6798734" cy="1152128"/>
          </a:xfrm>
        </p:spPr>
        <p:txBody>
          <a:bodyPr/>
          <a:lstStyle/>
          <a:p>
            <a:r>
              <a:rPr lang="ru-RU" b="1" dirty="0" smtClean="0">
                <a:solidFill>
                  <a:srgbClr val="5419BD"/>
                </a:solidFill>
              </a:rPr>
              <a:t>Двигательная зона</a:t>
            </a:r>
            <a:endParaRPr lang="ru-RU" b="1" dirty="0">
              <a:solidFill>
                <a:srgbClr val="5419BD"/>
              </a:solidFill>
            </a:endParaRPr>
          </a:p>
        </p:txBody>
      </p:sp>
      <p:pic>
        <p:nvPicPr>
          <p:cNvPr id="8194" name="Picture 2" descr="http://mdou-skazka.narod.ru/images/p21_dvigatel-nayazonavgruppedyuymovochka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41165" y="1360907"/>
            <a:ext cx="3533121" cy="2793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://birmaga.ru/dostc/%D0%9E%D1%80%D0%B3%D0%B0%D0%BD%D0%B8%D0%B7%D0%B0%D1%86%D0%B8%D1%8F+%D0%B8+%D0%B8%D1%81%D0%BF%D0%BE%D0%BB%D1%8C%D0%B7%D0%BE%D0%B2%D0%B0%D0%BD%D0%B8%D0%B5+%D0%B2%D0%BE%D0%B7%D0%BC%D0%BE%D0%B6%D0%BD%D0%BE%D1%81%D1%82%D0%B5%D0%B9+%D0%BA%D0%B0%D0%B1%D0%B8%D0%BD%D0%B5%D1%82%D0%B0+%D0%BF%D0%B5%D0%B4%D0%B0%D0%B3%D0%BE%D0%B3%D0%B0-%D0%BF%D1%81%D0%B8%D1%85%D0%BE%D0%BB%D0%BE%D0%B3%D0%B0+%D0%BA%D0%B0%D0%BA+%D0%B8%D0%BD%D1%81%D1%82%D1%80%D1%83%D0%BC%D0%B5%D0%BD%D1%82+%D0%BF%D0%BE%D0%B2%D1%8B%D1%88%D0%B5%D0%BD%D0%B8%D1%8F+%D1%8D%D1%84%D1%84%D0%B5%D0%BA%D1%82%D0%B8%D0%B2%D0%BD%D0%BE%D1%81%D1%82%D0%B8+%D0%B4%D0%B5%D1%8F%D1%82%D0%B5%D0%BB%D1%8C%D0%BD%D0%BE%D1%81%D1%82%D0%B8+%D0%BF%D1%81%D0%B8%D1%85%D0%BE%D0%BB%D0%BE%D0%B3%D0%B8%D1%87%D0%B5%D1%81%D0%BA%D0%BE%D0%B9+%D1%81%D0%BB%D1%83%D0%B6%D0%B1%D1%8Bc/79116_html_146bde58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576233" y="1360907"/>
            <a:ext cx="3826686" cy="2788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http://education.simcat.ru/dou150/img/1361790171_11012013207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218" y="4005064"/>
            <a:ext cx="3535068" cy="2481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2" name="Picture 10" descr="http://bipravo.ru/photos/58d9d6a5b1945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574286" y="4005064"/>
            <a:ext cx="3828633" cy="2481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80140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771800" y="476672"/>
            <a:ext cx="5327650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600" b="1" dirty="0">
                <a:solidFill>
                  <a:srgbClr val="0000FF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Игровая зона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83567" y="1266825"/>
            <a:ext cx="820960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Цель: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создание условий для отвлечения учащихся от учебной деятельности, разряжение эмоционально-психологического состояния детей через игровую деятельность.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83567" y="3140968"/>
            <a:ext cx="8460433" cy="23082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Компоненты:</a:t>
            </a:r>
            <a:endParaRPr lang="ru-R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Набор настольных  игр, раскрасок, </a:t>
            </a:r>
            <a:r>
              <a:rPr lang="ru-RU" sz="24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пазлов</a:t>
            </a:r>
            <a:endParaRPr lang="ru-RU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Мягкие игрушки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Телевизор с DVD- приставкой и набором мультфильмов, сказок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Магнитофон и сборники детских песен</a:t>
            </a:r>
          </a:p>
        </p:txBody>
      </p:sp>
    </p:spTree>
    <p:extLst>
      <p:ext uri="{BB962C8B-B14F-4D97-AF65-F5344CB8AC3E}">
        <p14:creationId xmlns:p14="http://schemas.microsoft.com/office/powerpoint/2010/main" val="37948922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561860fc7071d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429124" y="0"/>
            <a:ext cx="4714876" cy="3536157"/>
          </a:xfrm>
          <a:prstGeom prst="rect">
            <a:avLst/>
          </a:prstGeom>
        </p:spPr>
      </p:pic>
      <p:pic>
        <p:nvPicPr>
          <p:cNvPr id="4" name="Содержимое 3" descr="561a7bf22acc3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-1" y="1"/>
            <a:ext cx="5871917" cy="3714752"/>
          </a:xfrm>
        </p:spPr>
      </p:pic>
      <p:pic>
        <p:nvPicPr>
          <p:cNvPr id="6" name="Рисунок 5" descr="2352075-a978a30cf186bdf4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29239" y="3134541"/>
            <a:ext cx="6001156" cy="3723460"/>
          </a:xfrm>
          <a:prstGeom prst="rect">
            <a:avLst/>
          </a:prstGeom>
        </p:spPr>
      </p:pic>
      <p:pic>
        <p:nvPicPr>
          <p:cNvPr id="7" name="Рисунок 6" descr="316991_html_a2e3879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166359" y="3134540"/>
            <a:ext cx="3957815" cy="37147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00113" y="549275"/>
            <a:ext cx="6048375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600" b="1" dirty="0">
                <a:solidFill>
                  <a:srgbClr val="0000FF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Интеллектуальная зона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11188" y="1700213"/>
            <a:ext cx="7993062" cy="9540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условий для интеллектуального развития учащихся.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11188" y="3159125"/>
            <a:ext cx="7705725" cy="1812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Компоненты:</a:t>
            </a: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Библиотека детской литературы</a:t>
            </a:r>
          </a:p>
          <a:p>
            <a:pPr>
              <a:defRPr/>
            </a:pP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Интеллектуально-развивающие игры и упражнения</a:t>
            </a:r>
          </a:p>
        </p:txBody>
      </p:sp>
    </p:spTree>
    <p:extLst>
      <p:ext uri="{BB962C8B-B14F-4D97-AF65-F5344CB8AC3E}">
        <p14:creationId xmlns:p14="http://schemas.microsoft.com/office/powerpoint/2010/main" val="8102335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350</TotalTime>
  <Words>181</Words>
  <Application>Microsoft Office PowerPoint</Application>
  <PresentationFormat>Экран (4:3)</PresentationFormat>
  <Paragraphs>41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NewsPrint</vt:lpstr>
      <vt:lpstr>    «Предметно-развивающая среда кабинета начальных классов»</vt:lpstr>
      <vt:lpstr>Презентация PowerPoint</vt:lpstr>
      <vt:lpstr>Предметно-развивающая среда</vt:lpstr>
      <vt:lpstr>Презентация PowerPoint</vt:lpstr>
      <vt:lpstr>Презентация PowerPoint</vt:lpstr>
      <vt:lpstr>Двигательная зона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Бытовая зона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 «Предметно-развивающая среда кабинета начальных классов.</dc:title>
  <dc:creator>Юлиана</dc:creator>
  <cp:lastModifiedBy>1</cp:lastModifiedBy>
  <cp:revision>49</cp:revision>
  <dcterms:created xsi:type="dcterms:W3CDTF">2015-10-25T09:06:40Z</dcterms:created>
  <dcterms:modified xsi:type="dcterms:W3CDTF">2017-05-11T13:46:18Z</dcterms:modified>
</cp:coreProperties>
</file>