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0" r:id="rId5"/>
    <p:sldId id="261" r:id="rId6"/>
    <p:sldId id="267" r:id="rId7"/>
    <p:sldId id="263" r:id="rId8"/>
    <p:sldId id="264" r:id="rId9"/>
    <p:sldId id="265" r:id="rId10"/>
    <p:sldId id="266" r:id="rId11"/>
    <p:sldId id="268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515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429904-B086-48B3-9167-F34115E21EEF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1D657B1-0DD8-4FC8-9202-50B18AD84077}">
      <dgm:prSet phldrT="[Текст]"/>
      <dgm:spPr/>
      <dgm:t>
        <a:bodyPr/>
        <a:lstStyle/>
        <a:p>
          <a:r>
            <a:rPr lang="ru-RU" dirty="0" smtClean="0"/>
            <a:t>Учебный процесс</a:t>
          </a:r>
          <a:endParaRPr lang="ru-RU" dirty="0"/>
        </a:p>
      </dgm:t>
    </dgm:pt>
    <dgm:pt modelId="{678038D4-52E8-4FCD-BBA6-9A22B599CBD5}" type="parTrans" cxnId="{26EBFD4B-5A32-426C-9A22-4A2B206E118D}">
      <dgm:prSet/>
      <dgm:spPr/>
      <dgm:t>
        <a:bodyPr/>
        <a:lstStyle/>
        <a:p>
          <a:endParaRPr lang="ru-RU"/>
        </a:p>
      </dgm:t>
    </dgm:pt>
    <dgm:pt modelId="{A154B9EB-2552-4213-8085-D8DF809A2923}" type="sibTrans" cxnId="{26EBFD4B-5A32-426C-9A22-4A2B206E118D}">
      <dgm:prSet/>
      <dgm:spPr/>
      <dgm:t>
        <a:bodyPr/>
        <a:lstStyle/>
        <a:p>
          <a:endParaRPr lang="ru-RU"/>
        </a:p>
      </dgm:t>
    </dgm:pt>
    <dgm:pt modelId="{D0033E51-01CD-4A66-AEE0-C5B7DF149B90}">
      <dgm:prSet phldrT="[Текст]"/>
      <dgm:spPr/>
      <dgm:t>
        <a:bodyPr/>
        <a:lstStyle/>
        <a:p>
          <a:r>
            <a:rPr lang="ru-RU" dirty="0" smtClean="0"/>
            <a:t>Образовательные и воспитательные задачи</a:t>
          </a:r>
          <a:endParaRPr lang="ru-RU" dirty="0"/>
        </a:p>
      </dgm:t>
    </dgm:pt>
    <dgm:pt modelId="{5098818C-42DF-4EAF-8306-3E7823D9D5C9}" type="parTrans" cxnId="{F78EF20C-383F-45E0-B7B2-EF1BD0DFDF8C}">
      <dgm:prSet/>
      <dgm:spPr/>
      <dgm:t>
        <a:bodyPr/>
        <a:lstStyle/>
        <a:p>
          <a:endParaRPr lang="ru-RU"/>
        </a:p>
      </dgm:t>
    </dgm:pt>
    <dgm:pt modelId="{9E2C5BD9-6882-4D82-B874-396DB465040B}" type="sibTrans" cxnId="{F78EF20C-383F-45E0-B7B2-EF1BD0DFDF8C}">
      <dgm:prSet/>
      <dgm:spPr/>
      <dgm:t>
        <a:bodyPr/>
        <a:lstStyle/>
        <a:p>
          <a:endParaRPr lang="ru-RU"/>
        </a:p>
      </dgm:t>
    </dgm:pt>
    <dgm:pt modelId="{3A87103A-E32C-4932-845D-17198F70D1FD}">
      <dgm:prSet phldrT="[Текст]"/>
      <dgm:spPr/>
      <dgm:t>
        <a:bodyPr/>
        <a:lstStyle/>
        <a:p>
          <a:r>
            <a:rPr lang="ru-RU" dirty="0" smtClean="0"/>
            <a:t>Сохранить здоровье учащегося</a:t>
          </a:r>
          <a:endParaRPr lang="ru-RU" dirty="0"/>
        </a:p>
      </dgm:t>
    </dgm:pt>
    <dgm:pt modelId="{A7592005-8688-4C5E-A274-A38E90AE6776}" type="parTrans" cxnId="{6935D6A6-0FA0-4334-B3E8-4964F8A8C4F1}">
      <dgm:prSet/>
      <dgm:spPr/>
      <dgm:t>
        <a:bodyPr/>
        <a:lstStyle/>
        <a:p>
          <a:endParaRPr lang="ru-RU"/>
        </a:p>
      </dgm:t>
    </dgm:pt>
    <dgm:pt modelId="{F0B1C332-BB60-4B35-B016-22343DD8888A}" type="sibTrans" cxnId="{6935D6A6-0FA0-4334-B3E8-4964F8A8C4F1}">
      <dgm:prSet/>
      <dgm:spPr/>
      <dgm:t>
        <a:bodyPr/>
        <a:lstStyle/>
        <a:p>
          <a:endParaRPr lang="ru-RU"/>
        </a:p>
      </dgm:t>
    </dgm:pt>
    <dgm:pt modelId="{B207DCA1-3CFD-4B3D-B050-2C4C6C90427D}" type="pres">
      <dgm:prSet presAssocID="{B0429904-B086-48B3-9167-F34115E21EE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C55CFDF-2A1B-43D3-85F5-ADAD400FB250}" type="pres">
      <dgm:prSet presAssocID="{71D657B1-0DD8-4FC8-9202-50B18AD84077}" presName="hierRoot1" presStyleCnt="0"/>
      <dgm:spPr/>
    </dgm:pt>
    <dgm:pt modelId="{C5693B23-3FDA-4ED1-A9F7-D5D61736CC60}" type="pres">
      <dgm:prSet presAssocID="{71D657B1-0DD8-4FC8-9202-50B18AD84077}" presName="composite" presStyleCnt="0"/>
      <dgm:spPr/>
    </dgm:pt>
    <dgm:pt modelId="{85597665-E6B5-4AE3-8B30-D8FFA6241ED3}" type="pres">
      <dgm:prSet presAssocID="{71D657B1-0DD8-4FC8-9202-50B18AD84077}" presName="background" presStyleLbl="node0" presStyleIdx="0" presStyleCnt="1"/>
      <dgm:spPr/>
    </dgm:pt>
    <dgm:pt modelId="{601766BF-7037-410B-BA04-0A80E604D165}" type="pres">
      <dgm:prSet presAssocID="{71D657B1-0DD8-4FC8-9202-50B18AD84077}" presName="text" presStyleLbl="fgAcc0" presStyleIdx="0" presStyleCnt="1" custLinFactNeighborX="2375" custLinFactNeighborY="-128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BA67F1-D0E1-4E06-8EA6-EC03EC51F50C}" type="pres">
      <dgm:prSet presAssocID="{71D657B1-0DD8-4FC8-9202-50B18AD84077}" presName="hierChild2" presStyleCnt="0"/>
      <dgm:spPr/>
    </dgm:pt>
    <dgm:pt modelId="{E17ACFD2-A987-4969-91C7-C73684D50DAD}" type="pres">
      <dgm:prSet presAssocID="{5098818C-42DF-4EAF-8306-3E7823D9D5C9}" presName="Name10" presStyleLbl="parChTrans1D2" presStyleIdx="0" presStyleCnt="2"/>
      <dgm:spPr/>
      <dgm:t>
        <a:bodyPr/>
        <a:lstStyle/>
        <a:p>
          <a:endParaRPr lang="ru-RU"/>
        </a:p>
      </dgm:t>
    </dgm:pt>
    <dgm:pt modelId="{81B8B215-5C54-430C-9AA6-88E3D822E333}" type="pres">
      <dgm:prSet presAssocID="{D0033E51-01CD-4A66-AEE0-C5B7DF149B90}" presName="hierRoot2" presStyleCnt="0"/>
      <dgm:spPr/>
    </dgm:pt>
    <dgm:pt modelId="{CAE27068-F0F7-4949-BCF5-E8E59C5BE1ED}" type="pres">
      <dgm:prSet presAssocID="{D0033E51-01CD-4A66-AEE0-C5B7DF149B90}" presName="composite2" presStyleCnt="0"/>
      <dgm:spPr/>
    </dgm:pt>
    <dgm:pt modelId="{0225669E-00F4-4A54-B377-ED62B8A8D85B}" type="pres">
      <dgm:prSet presAssocID="{D0033E51-01CD-4A66-AEE0-C5B7DF149B90}" presName="background2" presStyleLbl="node2" presStyleIdx="0" presStyleCnt="2"/>
      <dgm:spPr/>
    </dgm:pt>
    <dgm:pt modelId="{71A3071D-6967-49B1-BD83-0C2F22C2E23F}" type="pres">
      <dgm:prSet presAssocID="{D0033E51-01CD-4A66-AEE0-C5B7DF149B90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824A40B-CAB6-404D-A598-F439C64DA17B}" type="pres">
      <dgm:prSet presAssocID="{D0033E51-01CD-4A66-AEE0-C5B7DF149B90}" presName="hierChild3" presStyleCnt="0"/>
      <dgm:spPr/>
    </dgm:pt>
    <dgm:pt modelId="{2A36E83A-4A09-4B96-B5B5-40FFA4616090}" type="pres">
      <dgm:prSet presAssocID="{A7592005-8688-4C5E-A274-A38E90AE6776}" presName="Name10" presStyleLbl="parChTrans1D2" presStyleIdx="1" presStyleCnt="2"/>
      <dgm:spPr/>
      <dgm:t>
        <a:bodyPr/>
        <a:lstStyle/>
        <a:p>
          <a:endParaRPr lang="ru-RU"/>
        </a:p>
      </dgm:t>
    </dgm:pt>
    <dgm:pt modelId="{C35FD4FD-477C-463D-8C35-8C119211A142}" type="pres">
      <dgm:prSet presAssocID="{3A87103A-E32C-4932-845D-17198F70D1FD}" presName="hierRoot2" presStyleCnt="0"/>
      <dgm:spPr/>
    </dgm:pt>
    <dgm:pt modelId="{9C4ECD73-9D2C-424C-BF0B-C5F47123C4D6}" type="pres">
      <dgm:prSet presAssocID="{3A87103A-E32C-4932-845D-17198F70D1FD}" presName="composite2" presStyleCnt="0"/>
      <dgm:spPr/>
    </dgm:pt>
    <dgm:pt modelId="{CBE92185-38F2-4176-851F-8A0AE0E9CFBE}" type="pres">
      <dgm:prSet presAssocID="{3A87103A-E32C-4932-845D-17198F70D1FD}" presName="background2" presStyleLbl="node2" presStyleIdx="1" presStyleCnt="2"/>
      <dgm:spPr/>
    </dgm:pt>
    <dgm:pt modelId="{114E96B3-CBD4-4A5A-9112-C3A2BE7826D6}" type="pres">
      <dgm:prSet presAssocID="{3A87103A-E32C-4932-845D-17198F70D1FD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B7B2345-8B74-48F7-B896-0A25E247EDD3}" type="pres">
      <dgm:prSet presAssocID="{3A87103A-E32C-4932-845D-17198F70D1FD}" presName="hierChild3" presStyleCnt="0"/>
      <dgm:spPr/>
    </dgm:pt>
  </dgm:ptLst>
  <dgm:cxnLst>
    <dgm:cxn modelId="{295C4B89-CE18-457E-8011-A30EB6ACBE4A}" type="presOf" srcId="{B0429904-B086-48B3-9167-F34115E21EEF}" destId="{B207DCA1-3CFD-4B3D-B050-2C4C6C90427D}" srcOrd="0" destOrd="0" presId="urn:microsoft.com/office/officeart/2005/8/layout/hierarchy1"/>
    <dgm:cxn modelId="{BEE26AC5-9476-4D3F-B844-2C0779D92E07}" type="presOf" srcId="{A7592005-8688-4C5E-A274-A38E90AE6776}" destId="{2A36E83A-4A09-4B96-B5B5-40FFA4616090}" srcOrd="0" destOrd="0" presId="urn:microsoft.com/office/officeart/2005/8/layout/hierarchy1"/>
    <dgm:cxn modelId="{F78EF20C-383F-45E0-B7B2-EF1BD0DFDF8C}" srcId="{71D657B1-0DD8-4FC8-9202-50B18AD84077}" destId="{D0033E51-01CD-4A66-AEE0-C5B7DF149B90}" srcOrd="0" destOrd="0" parTransId="{5098818C-42DF-4EAF-8306-3E7823D9D5C9}" sibTransId="{9E2C5BD9-6882-4D82-B874-396DB465040B}"/>
    <dgm:cxn modelId="{EAE3B45E-0E3C-4E65-A618-64462B2770F2}" type="presOf" srcId="{3A87103A-E32C-4932-845D-17198F70D1FD}" destId="{114E96B3-CBD4-4A5A-9112-C3A2BE7826D6}" srcOrd="0" destOrd="0" presId="urn:microsoft.com/office/officeart/2005/8/layout/hierarchy1"/>
    <dgm:cxn modelId="{BCEA94A8-52CE-457C-B6CD-85B3D127D5F5}" type="presOf" srcId="{D0033E51-01CD-4A66-AEE0-C5B7DF149B90}" destId="{71A3071D-6967-49B1-BD83-0C2F22C2E23F}" srcOrd="0" destOrd="0" presId="urn:microsoft.com/office/officeart/2005/8/layout/hierarchy1"/>
    <dgm:cxn modelId="{72158201-7048-4F43-8683-5D658C360B7D}" type="presOf" srcId="{71D657B1-0DD8-4FC8-9202-50B18AD84077}" destId="{601766BF-7037-410B-BA04-0A80E604D165}" srcOrd="0" destOrd="0" presId="urn:microsoft.com/office/officeart/2005/8/layout/hierarchy1"/>
    <dgm:cxn modelId="{6935D6A6-0FA0-4334-B3E8-4964F8A8C4F1}" srcId="{71D657B1-0DD8-4FC8-9202-50B18AD84077}" destId="{3A87103A-E32C-4932-845D-17198F70D1FD}" srcOrd="1" destOrd="0" parTransId="{A7592005-8688-4C5E-A274-A38E90AE6776}" sibTransId="{F0B1C332-BB60-4B35-B016-22343DD8888A}"/>
    <dgm:cxn modelId="{9F85E2CB-C0C6-46E5-A68F-300FE2191195}" type="presOf" srcId="{5098818C-42DF-4EAF-8306-3E7823D9D5C9}" destId="{E17ACFD2-A987-4969-91C7-C73684D50DAD}" srcOrd="0" destOrd="0" presId="urn:microsoft.com/office/officeart/2005/8/layout/hierarchy1"/>
    <dgm:cxn modelId="{26EBFD4B-5A32-426C-9A22-4A2B206E118D}" srcId="{B0429904-B086-48B3-9167-F34115E21EEF}" destId="{71D657B1-0DD8-4FC8-9202-50B18AD84077}" srcOrd="0" destOrd="0" parTransId="{678038D4-52E8-4FCD-BBA6-9A22B599CBD5}" sibTransId="{A154B9EB-2552-4213-8085-D8DF809A2923}"/>
    <dgm:cxn modelId="{5134C562-4C96-4619-9C08-9FA80A7EC9A8}" type="presParOf" srcId="{B207DCA1-3CFD-4B3D-B050-2C4C6C90427D}" destId="{4C55CFDF-2A1B-43D3-85F5-ADAD400FB250}" srcOrd="0" destOrd="0" presId="urn:microsoft.com/office/officeart/2005/8/layout/hierarchy1"/>
    <dgm:cxn modelId="{222BC5CE-796B-4BE5-8DF1-472845E261D3}" type="presParOf" srcId="{4C55CFDF-2A1B-43D3-85F5-ADAD400FB250}" destId="{C5693B23-3FDA-4ED1-A9F7-D5D61736CC60}" srcOrd="0" destOrd="0" presId="urn:microsoft.com/office/officeart/2005/8/layout/hierarchy1"/>
    <dgm:cxn modelId="{4C34D09D-430F-4785-8D56-5B02576E30B6}" type="presParOf" srcId="{C5693B23-3FDA-4ED1-A9F7-D5D61736CC60}" destId="{85597665-E6B5-4AE3-8B30-D8FFA6241ED3}" srcOrd="0" destOrd="0" presId="urn:microsoft.com/office/officeart/2005/8/layout/hierarchy1"/>
    <dgm:cxn modelId="{F28DA9C8-0F36-4F20-AE45-43D2E946F5C4}" type="presParOf" srcId="{C5693B23-3FDA-4ED1-A9F7-D5D61736CC60}" destId="{601766BF-7037-410B-BA04-0A80E604D165}" srcOrd="1" destOrd="0" presId="urn:microsoft.com/office/officeart/2005/8/layout/hierarchy1"/>
    <dgm:cxn modelId="{EF289C05-FC9D-42A1-A901-E8363FEA3F65}" type="presParOf" srcId="{4C55CFDF-2A1B-43D3-85F5-ADAD400FB250}" destId="{0EBA67F1-D0E1-4E06-8EA6-EC03EC51F50C}" srcOrd="1" destOrd="0" presId="urn:microsoft.com/office/officeart/2005/8/layout/hierarchy1"/>
    <dgm:cxn modelId="{E6712197-5EDC-4AA4-A60F-C507F4547040}" type="presParOf" srcId="{0EBA67F1-D0E1-4E06-8EA6-EC03EC51F50C}" destId="{E17ACFD2-A987-4969-91C7-C73684D50DAD}" srcOrd="0" destOrd="0" presId="urn:microsoft.com/office/officeart/2005/8/layout/hierarchy1"/>
    <dgm:cxn modelId="{A7BB4AA8-3394-4F66-B863-1D25CBAEAC00}" type="presParOf" srcId="{0EBA67F1-D0E1-4E06-8EA6-EC03EC51F50C}" destId="{81B8B215-5C54-430C-9AA6-88E3D822E333}" srcOrd="1" destOrd="0" presId="urn:microsoft.com/office/officeart/2005/8/layout/hierarchy1"/>
    <dgm:cxn modelId="{53F3ABE8-501E-4EBA-8D43-20A36EA10026}" type="presParOf" srcId="{81B8B215-5C54-430C-9AA6-88E3D822E333}" destId="{CAE27068-F0F7-4949-BCF5-E8E59C5BE1ED}" srcOrd="0" destOrd="0" presId="urn:microsoft.com/office/officeart/2005/8/layout/hierarchy1"/>
    <dgm:cxn modelId="{801E8673-7484-4D83-9E86-E853F727F624}" type="presParOf" srcId="{CAE27068-F0F7-4949-BCF5-E8E59C5BE1ED}" destId="{0225669E-00F4-4A54-B377-ED62B8A8D85B}" srcOrd="0" destOrd="0" presId="urn:microsoft.com/office/officeart/2005/8/layout/hierarchy1"/>
    <dgm:cxn modelId="{54E463D7-A3C6-4649-BCD6-4AEC9C489439}" type="presParOf" srcId="{CAE27068-F0F7-4949-BCF5-E8E59C5BE1ED}" destId="{71A3071D-6967-49B1-BD83-0C2F22C2E23F}" srcOrd="1" destOrd="0" presId="urn:microsoft.com/office/officeart/2005/8/layout/hierarchy1"/>
    <dgm:cxn modelId="{9BCB4BB6-972D-4723-91BC-66E36E8CCD18}" type="presParOf" srcId="{81B8B215-5C54-430C-9AA6-88E3D822E333}" destId="{D824A40B-CAB6-404D-A598-F439C64DA17B}" srcOrd="1" destOrd="0" presId="urn:microsoft.com/office/officeart/2005/8/layout/hierarchy1"/>
    <dgm:cxn modelId="{733FDD68-06A3-48E3-868F-F5467C8FCB42}" type="presParOf" srcId="{0EBA67F1-D0E1-4E06-8EA6-EC03EC51F50C}" destId="{2A36E83A-4A09-4B96-B5B5-40FFA4616090}" srcOrd="2" destOrd="0" presId="urn:microsoft.com/office/officeart/2005/8/layout/hierarchy1"/>
    <dgm:cxn modelId="{261024BD-2836-4BD6-9C9E-0A5511DD9086}" type="presParOf" srcId="{0EBA67F1-D0E1-4E06-8EA6-EC03EC51F50C}" destId="{C35FD4FD-477C-463D-8C35-8C119211A142}" srcOrd="3" destOrd="0" presId="urn:microsoft.com/office/officeart/2005/8/layout/hierarchy1"/>
    <dgm:cxn modelId="{C0B994CE-14ED-4CD7-861A-29E7B80A9F35}" type="presParOf" srcId="{C35FD4FD-477C-463D-8C35-8C119211A142}" destId="{9C4ECD73-9D2C-424C-BF0B-C5F47123C4D6}" srcOrd="0" destOrd="0" presId="urn:microsoft.com/office/officeart/2005/8/layout/hierarchy1"/>
    <dgm:cxn modelId="{ECDDCAC5-9232-4313-9013-887B24C71FA0}" type="presParOf" srcId="{9C4ECD73-9D2C-424C-BF0B-C5F47123C4D6}" destId="{CBE92185-38F2-4176-851F-8A0AE0E9CFBE}" srcOrd="0" destOrd="0" presId="urn:microsoft.com/office/officeart/2005/8/layout/hierarchy1"/>
    <dgm:cxn modelId="{E4AB99AA-5E5C-4777-B0AC-003829BDD99B}" type="presParOf" srcId="{9C4ECD73-9D2C-424C-BF0B-C5F47123C4D6}" destId="{114E96B3-CBD4-4A5A-9112-C3A2BE7826D6}" srcOrd="1" destOrd="0" presId="urn:microsoft.com/office/officeart/2005/8/layout/hierarchy1"/>
    <dgm:cxn modelId="{802EA969-7946-4F68-8659-F91B3E904FDC}" type="presParOf" srcId="{C35FD4FD-477C-463D-8C35-8C119211A142}" destId="{3B7B2345-8B74-48F7-B896-0A25E247EDD3}" srcOrd="1" destOrd="0" presId="urn:microsoft.com/office/officeart/2005/8/layout/hierarchy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447BB-6513-4036-ADDB-7A24E99EE1B9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05CA663-EF5A-4CEA-B16C-38C3727ED9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447BB-6513-4036-ADDB-7A24E99EE1B9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CA663-EF5A-4CEA-B16C-38C3727ED9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447BB-6513-4036-ADDB-7A24E99EE1B9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CA663-EF5A-4CEA-B16C-38C3727ED9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447BB-6513-4036-ADDB-7A24E99EE1B9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CA663-EF5A-4CEA-B16C-38C3727ED9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447BB-6513-4036-ADDB-7A24E99EE1B9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05CA663-EF5A-4CEA-B16C-38C3727ED9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447BB-6513-4036-ADDB-7A24E99EE1B9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CA663-EF5A-4CEA-B16C-38C3727ED9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447BB-6513-4036-ADDB-7A24E99EE1B9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CA663-EF5A-4CEA-B16C-38C3727ED9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447BB-6513-4036-ADDB-7A24E99EE1B9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CA663-EF5A-4CEA-B16C-38C3727ED9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447BB-6513-4036-ADDB-7A24E99EE1B9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CA663-EF5A-4CEA-B16C-38C3727ED9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447BB-6513-4036-ADDB-7A24E99EE1B9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CA663-EF5A-4CEA-B16C-38C3727ED9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447BB-6513-4036-ADDB-7A24E99EE1B9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05CA663-EF5A-4CEA-B16C-38C3727ED9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CB447BB-6513-4036-ADDB-7A24E99EE1B9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05CA663-EF5A-4CEA-B16C-38C3727ED9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3071810"/>
            <a:ext cx="8286808" cy="321471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4800" spc="-150" dirty="0" smtClean="0">
                <a:solidFill>
                  <a:schemeClr val="tx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Предметно- развивающая среда образовательной организации обеспечивающая </a:t>
            </a:r>
            <a:r>
              <a:rPr lang="ru-RU" sz="4800" spc="-150" smtClean="0">
                <a:solidFill>
                  <a:schemeClr val="tx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требования </a:t>
            </a:r>
            <a:r>
              <a:rPr lang="ru-RU" sz="4800" spc="-150" smtClean="0">
                <a:solidFill>
                  <a:schemeClr val="tx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ФГОС</a:t>
            </a:r>
            <a:endParaRPr lang="ru-RU" sz="3200" spc="-150" dirty="0">
              <a:solidFill>
                <a:schemeClr val="tx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7772400" cy="1362456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Природная зона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:\Новая папка\IMG_20140818_0859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285860"/>
            <a:ext cx="7215238" cy="54114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86058"/>
            <a:ext cx="8072494" cy="1362456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Здоровье</a:t>
            </a:r>
            <a:r>
              <a:rPr lang="ru-RU" dirty="0" smtClean="0">
                <a:solidFill>
                  <a:schemeClr val="tx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важнейшее условие успешной реализации личности. </a:t>
            </a:r>
            <a:endParaRPr lang="ru-RU" dirty="0">
              <a:solidFill>
                <a:schemeClr val="tx1">
                  <a:lumMod val="6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571612"/>
            <a:ext cx="8358246" cy="1362456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Предметно -развивающая среда организуется на основе следующих принципов: 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3000372"/>
            <a:ext cx="8501122" cy="300039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800" dirty="0" smtClean="0"/>
              <a:t>принцип открытости;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800" dirty="0" smtClean="0"/>
              <a:t>принцип гибкого зонирования; 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800" dirty="0" smtClean="0"/>
              <a:t>принцип стабильности-динамичности   </a:t>
            </a:r>
          </a:p>
          <a:p>
            <a:pPr>
              <a:lnSpc>
                <a:spcPct val="150000"/>
              </a:lnSpc>
            </a:pPr>
            <a:r>
              <a:rPr lang="ru-RU" sz="2800" dirty="0" smtClean="0"/>
              <a:t> развивающей  среды.</a:t>
            </a:r>
          </a:p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28596" y="1500174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8159908" cy="1643074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Проблемы перед образовательным учреждением: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3000372"/>
            <a:ext cx="7772400" cy="3653294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800" dirty="0" smtClean="0"/>
              <a:t>обеспечение современного качества образования;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dirty="0" smtClean="0"/>
              <a:t>повышение ответственности педагогических коллективов за полноценное развитие и эмоциональное благополучие каждого ребенка. 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40" y="1142984"/>
            <a:ext cx="8572560" cy="136245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Важными аспектами при создании предметно-развивающей среды 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для детей младшего школьного возраста является: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3000372"/>
            <a:ext cx="8143932" cy="271462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1</a:t>
            </a:r>
            <a:r>
              <a:rPr lang="ru-RU" sz="2400" dirty="0" smtClean="0"/>
              <a:t>.  расположение  школы;</a:t>
            </a:r>
            <a:br>
              <a:rPr lang="ru-RU" sz="2400" dirty="0" smtClean="0"/>
            </a:br>
            <a:r>
              <a:rPr lang="ru-RU" sz="2400" dirty="0" smtClean="0"/>
              <a:t>2. архитектурно-планировочная структура здания;</a:t>
            </a:r>
            <a:br>
              <a:rPr lang="ru-RU" sz="2400" dirty="0" smtClean="0"/>
            </a:br>
            <a:r>
              <a:rPr lang="ru-RU" sz="2400" dirty="0" smtClean="0"/>
              <a:t>3. влияние цвета на психофизиологическое состояние человека; </a:t>
            </a:r>
            <a:br>
              <a:rPr lang="ru-RU" sz="2400" dirty="0" smtClean="0"/>
            </a:br>
            <a:r>
              <a:rPr lang="ru-RU" sz="2400" dirty="0" smtClean="0"/>
              <a:t>4. санитарно-гигиенические нормы и требования. </a:t>
            </a:r>
            <a:endParaRPr lang="ru-RU" sz="2400" dirty="0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000240"/>
            <a:ext cx="8072494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 основе разработки создания предметно-развивающей среды реализуются принципы комплексного подхода:</a:t>
            </a:r>
            <a:r>
              <a:rPr lang="ru-RU" sz="5400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3000372"/>
            <a:ext cx="7772400" cy="3286148"/>
          </a:xfrm>
        </p:spPr>
        <p:txBody>
          <a:bodyPr/>
          <a:lstStyle/>
          <a:p>
            <a:r>
              <a:rPr lang="ru-RU" dirty="0" smtClean="0"/>
              <a:t>1. </a:t>
            </a:r>
            <a:r>
              <a:rPr lang="ru-RU" sz="2800" dirty="0" smtClean="0"/>
              <a:t>многофункциональность помещений; </a:t>
            </a:r>
            <a:br>
              <a:rPr lang="ru-RU" sz="2800" dirty="0" smtClean="0"/>
            </a:br>
            <a:r>
              <a:rPr lang="ru-RU" sz="2800" dirty="0" smtClean="0"/>
              <a:t>2. рациональность использования пространства; </a:t>
            </a:r>
            <a:br>
              <a:rPr lang="ru-RU" sz="2800" dirty="0" smtClean="0"/>
            </a:br>
            <a:r>
              <a:rPr lang="ru-RU" sz="2800" dirty="0" smtClean="0"/>
              <a:t>3. взаимосвязь цветовой отделки и освещения; </a:t>
            </a:r>
            <a:br>
              <a:rPr lang="ru-RU" sz="2800" dirty="0" smtClean="0"/>
            </a:br>
            <a:r>
              <a:rPr lang="ru-RU" sz="2800" dirty="0" smtClean="0"/>
              <a:t>4. целесообразность озеленения интерьера. </a:t>
            </a:r>
            <a:endParaRPr lang="ru-RU" sz="2800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:\Новая папка\5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227" y="0"/>
            <a:ext cx="4429156" cy="33222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3" name="Picture 3" descr="H:\Новая папка\IMG_20140818_0913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3143248"/>
            <a:ext cx="4667251" cy="35004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715436" cy="2036274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Образовательная среда начальной школы — это: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2786058"/>
            <a:ext cx="8429684" cy="365329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600" dirty="0" smtClean="0"/>
              <a:t>современная удобная мебель;</a:t>
            </a:r>
          </a:p>
          <a:p>
            <a:pPr>
              <a:buFont typeface="Wingdings" pitchFamily="2" charset="2"/>
              <a:buChar char="Ø"/>
            </a:pPr>
            <a:r>
              <a:rPr lang="ru-RU" sz="2600" dirty="0" smtClean="0"/>
              <a:t>магнитные плакаты;</a:t>
            </a:r>
          </a:p>
          <a:p>
            <a:pPr>
              <a:buFont typeface="Wingdings" pitchFamily="2" charset="2"/>
              <a:buChar char="Ø"/>
            </a:pPr>
            <a:r>
              <a:rPr lang="ru-RU" sz="2600" dirty="0" smtClean="0"/>
              <a:t>деревянные раздаточные дидактические материалы;</a:t>
            </a:r>
          </a:p>
          <a:p>
            <a:pPr>
              <a:buFont typeface="Wingdings" pitchFamily="2" charset="2"/>
              <a:buChar char="Ø"/>
            </a:pPr>
            <a:r>
              <a:rPr lang="ru-RU" sz="2600" dirty="0" smtClean="0"/>
              <a:t>игровые пособия;</a:t>
            </a:r>
          </a:p>
          <a:p>
            <a:pPr>
              <a:buFont typeface="Wingdings" pitchFamily="2" charset="2"/>
              <a:buChar char="Ø"/>
            </a:pPr>
            <a:r>
              <a:rPr lang="ru-RU" sz="2600" dirty="0" smtClean="0"/>
              <a:t> </a:t>
            </a:r>
            <a:r>
              <a:rPr lang="ru-RU" sz="2600" dirty="0" err="1" smtClean="0"/>
              <a:t>програмные</a:t>
            </a:r>
            <a:r>
              <a:rPr lang="ru-RU" sz="2600" dirty="0" smtClean="0"/>
              <a:t> продукты;</a:t>
            </a:r>
          </a:p>
          <a:p>
            <a:pPr>
              <a:buFont typeface="Wingdings" pitchFamily="2" charset="2"/>
              <a:buChar char="Ø"/>
            </a:pPr>
            <a:r>
              <a:rPr lang="ru-RU" sz="2600" dirty="0" smtClean="0"/>
              <a:t> конструкторы и многое другое.</a:t>
            </a:r>
            <a:endParaRPr lang="ru-RU" sz="2600" dirty="0"/>
          </a:p>
        </p:txBody>
      </p:sp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772400" cy="1362456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Учебная зона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:\Новая папка\IMG_20140818_0856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446570"/>
            <a:ext cx="7215238" cy="54114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7772400" cy="1362456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Игровая зона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:\Новая папка\разное 1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500174"/>
            <a:ext cx="7143768" cy="5357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103</TotalTime>
  <Words>95</Words>
  <Application>Microsoft Office PowerPoint</Application>
  <PresentationFormat>Экран (4:3)</PresentationFormat>
  <Paragraphs>27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Справедливость</vt:lpstr>
      <vt:lpstr> Предметно- развивающая среда образовательной организации обеспечивающая требования ФГОС</vt:lpstr>
      <vt:lpstr>Слайд 2</vt:lpstr>
      <vt:lpstr>Проблемы перед образовательным учреждением:</vt:lpstr>
      <vt:lpstr>   Важными аспектами при создании предметно-развивающей среды  для детей младшего школьного возраста является: </vt:lpstr>
      <vt:lpstr> В основе разработки создания предметно-развивающей среды реализуются принципы комплексного подхода:  </vt:lpstr>
      <vt:lpstr>Слайд 6</vt:lpstr>
      <vt:lpstr>Образовательная среда начальной школы — это: </vt:lpstr>
      <vt:lpstr>Учебная зона</vt:lpstr>
      <vt:lpstr>Игровая зона</vt:lpstr>
      <vt:lpstr>Природная зона</vt:lpstr>
      <vt:lpstr>Здоровье – важнейшее условие успешной реализации личности. </vt:lpstr>
      <vt:lpstr>Предметно -развивающая среда организуется на основе следующих принципов: 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Предметно- развивающая среда образовательной организации обеспечивающая требования ФГОС.</dc:title>
  <dc:creator>Admin</dc:creator>
  <cp:lastModifiedBy>Елизавета</cp:lastModifiedBy>
  <cp:revision>16</cp:revision>
  <dcterms:created xsi:type="dcterms:W3CDTF">2014-08-19T06:21:39Z</dcterms:created>
  <dcterms:modified xsi:type="dcterms:W3CDTF">2017-05-11T11:46:12Z</dcterms:modified>
</cp:coreProperties>
</file>