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8"/>
  </p:notesMasterIdLst>
  <p:sldIdLst>
    <p:sldId id="261" r:id="rId2"/>
    <p:sldId id="272" r:id="rId3"/>
    <p:sldId id="265" r:id="rId4"/>
    <p:sldId id="273" r:id="rId5"/>
    <p:sldId id="277" r:id="rId6"/>
    <p:sldId id="276" r:id="rId7"/>
    <p:sldId id="278" r:id="rId8"/>
    <p:sldId id="283" r:id="rId9"/>
    <p:sldId id="268" r:id="rId10"/>
    <p:sldId id="269" r:id="rId11"/>
    <p:sldId id="279" r:id="rId12"/>
    <p:sldId id="280" r:id="rId13"/>
    <p:sldId id="281" r:id="rId14"/>
    <p:sldId id="270" r:id="rId15"/>
    <p:sldId id="28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63000"/>
                    <a:satMod val="165000"/>
                  </a:schemeClr>
                </a:gs>
                <a:gs pos="30000">
                  <a:schemeClr val="accent2">
                    <a:shade val="58000"/>
                    <a:satMod val="165000"/>
                  </a:schemeClr>
                </a:gs>
                <a:gs pos="75000">
                  <a:schemeClr val="accent2">
                    <a:shade val="30000"/>
                    <a:satMod val="175000"/>
                  </a:schemeClr>
                </a:gs>
                <a:gs pos="100000">
                  <a:schemeClr val="accent2">
                    <a:shade val="15000"/>
                    <a:satMod val="175000"/>
                  </a:schemeClr>
                </a:gs>
              </a:gsLst>
              <a:path path="circle">
                <a:fillToRect l="5000" t="100000" r="120000" b="10000"/>
              </a:path>
            </a:gradFill>
            <a:ln w="12700" cap="flat" cmpd="sng" algn="ctr">
              <a:solidFill>
                <a:schemeClr val="accent2">
                  <a:shade val="70000"/>
                  <a:satMod val="150000"/>
                </a:schemeClr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c:spPr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март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75</c:v>
                </c:pt>
                <c:pt idx="1">
                  <c:v>150</c:v>
                </c:pt>
              </c:numCache>
            </c:numRef>
          </c:val>
        </c:ser>
        <c:axId val="85141760"/>
        <c:axId val="85172224"/>
      </c:barChart>
      <c:catAx>
        <c:axId val="85141760"/>
        <c:scaling>
          <c:orientation val="minMax"/>
        </c:scaling>
        <c:axPos val="b"/>
        <c:tickLblPos val="nextTo"/>
        <c:crossAx val="85172224"/>
        <c:crosses val="autoZero"/>
        <c:auto val="1"/>
        <c:lblAlgn val="ctr"/>
        <c:lblOffset val="100"/>
      </c:catAx>
      <c:valAx>
        <c:axId val="85172224"/>
        <c:scaling>
          <c:orientation val="minMax"/>
        </c:scaling>
        <c:axPos val="l"/>
        <c:majorGridlines/>
        <c:numFmt formatCode="General" sourceLinked="1"/>
        <c:tickLblPos val="nextTo"/>
        <c:crossAx val="851417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5159802310350354"/>
          <c:y val="9.9268140168019811E-2"/>
          <c:w val="0.74461949746037881"/>
          <c:h val="0.6949434300849938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63000"/>
                    <a:satMod val="165000"/>
                  </a:schemeClr>
                </a:gs>
                <a:gs pos="30000">
                  <a:schemeClr val="accent4">
                    <a:shade val="58000"/>
                    <a:satMod val="165000"/>
                  </a:schemeClr>
                </a:gs>
                <a:gs pos="75000">
                  <a:schemeClr val="accent4">
                    <a:shade val="30000"/>
                    <a:satMod val="175000"/>
                  </a:schemeClr>
                </a:gs>
                <a:gs pos="100000">
                  <a:schemeClr val="accent4">
                    <a:shade val="15000"/>
                    <a:satMod val="175000"/>
                  </a:schemeClr>
                </a:gs>
              </a:gsLst>
              <a:path path="circle">
                <a:fillToRect l="5000" t="100000" r="120000" b="10000"/>
              </a:path>
            </a:gradFill>
            <a:ln w="12700" cap="flat" cmpd="sng" algn="ctr">
              <a:solidFill>
                <a:schemeClr val="accent4">
                  <a:shade val="70000"/>
                  <a:satMod val="150000"/>
                </a:schemeClr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c:spPr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март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10</c:v>
                </c:pt>
              </c:numCache>
            </c:numRef>
          </c:val>
        </c:ser>
        <c:axId val="83708544"/>
        <c:axId val="85860736"/>
      </c:barChart>
      <c:catAx>
        <c:axId val="83708544"/>
        <c:scaling>
          <c:orientation val="minMax"/>
        </c:scaling>
        <c:axPos val="b"/>
        <c:tickLblPos val="nextTo"/>
        <c:crossAx val="85860736"/>
        <c:crosses val="autoZero"/>
        <c:auto val="1"/>
        <c:lblAlgn val="ctr"/>
        <c:lblOffset val="100"/>
      </c:catAx>
      <c:valAx>
        <c:axId val="85860736"/>
        <c:scaling>
          <c:orientation val="minMax"/>
        </c:scaling>
        <c:axPos val="l"/>
        <c:majorGridlines/>
        <c:numFmt formatCode="General" sourceLinked="1"/>
        <c:tickLblPos val="nextTo"/>
        <c:crossAx val="837085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571ED-7813-43F0-86E7-AA072F0489E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8C8DA-6A30-4E7C-9C58-65CC4E4CB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8C8DA-6A30-4E7C-9C58-65CC4E4CB70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476672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«Прогимназия города Благовещенска»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916832"/>
            <a:ext cx="60304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Развитие речевой активности детей раннего возраста по средствам </a:t>
            </a:r>
            <a:r>
              <a:rPr lang="ru-RU" sz="36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фланелеграфа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defRPr/>
            </a:pPr>
            <a:endParaRPr lang="ru-RU" sz="1600" b="1" dirty="0" smtClean="0">
              <a:latin typeface="Cambria" pitchFamily="18" charset="0"/>
            </a:endParaRPr>
          </a:p>
          <a:p>
            <a:pPr algn="r">
              <a:defRPr/>
            </a:pPr>
            <a:endParaRPr lang="ru-RU" sz="1600" b="1" dirty="0" smtClean="0">
              <a:latin typeface="Cambria" pitchFamily="18" charset="0"/>
            </a:endParaRPr>
          </a:p>
          <a:p>
            <a:pPr algn="r">
              <a:defRPr/>
            </a:pPr>
            <a:endParaRPr lang="ru-RU" sz="1600" b="1" dirty="0" smtClean="0">
              <a:latin typeface="Cambria" pitchFamily="18" charset="0"/>
            </a:endParaRPr>
          </a:p>
          <a:p>
            <a:pPr algn="r">
              <a:defRPr/>
            </a:pPr>
            <a:endParaRPr lang="ru-RU" sz="1600" b="1" dirty="0" smtClean="0">
              <a:latin typeface="Cambria" pitchFamily="18" charset="0"/>
            </a:endParaRPr>
          </a:p>
          <a:p>
            <a:pPr algn="r">
              <a:defRPr/>
            </a:pPr>
            <a:endParaRPr lang="ru-RU" sz="1600" b="1" dirty="0" smtClean="0">
              <a:latin typeface="Cambria" pitchFamily="18" charset="0"/>
            </a:endParaRPr>
          </a:p>
          <a:p>
            <a:pPr algn="r">
              <a:defRPr/>
            </a:pPr>
            <a:r>
              <a:rPr lang="ru-RU" sz="1600" b="1" dirty="0" smtClean="0">
                <a:latin typeface="Cambria" pitchFamily="18" charset="0"/>
              </a:rPr>
              <a:t>Подготовила : воспитатель  Сайкина </a:t>
            </a:r>
          </a:p>
          <a:p>
            <a:pPr algn="r">
              <a:defRPr/>
            </a:pPr>
            <a:r>
              <a:rPr lang="ru-RU" sz="1600" b="1" dirty="0" smtClean="0">
                <a:latin typeface="Cambria" pitchFamily="18" charset="0"/>
              </a:rPr>
              <a:t>Юлия  Александровна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-127124"/>
            <a:ext cx="813690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составлении плана руководствовалась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следующими принципами: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познавательной активности.  Достигаю его эмоциональностью,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этим поддерживается внимание детей.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наглядности.  Использую наглядные средства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(игрушки,     картинки, пособия).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поэтапности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Меняю части 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образовательной деятельности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95536" y="57041"/>
            <a:ext cx="8136904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составлении плана руководствовалась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следующими принципами: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вариативности. Помогаю закреплять и расширять знания детей.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Интеграция работы с различными направлениями воспитательной работы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видами деятельности детей, развитие речи, коммуникативные способности,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различные игры.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Активное включение детей в повседневную деятельность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целью закрепления навыков использовала дидактические игры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83568" y="121880"/>
            <a:ext cx="756084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Перспективное планирование развития речевой активности детей раннего возраста посредством использования устного народного творчества с использованием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фланелеграфа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Сентябрь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	1. Приобщать детей к устному народному творчеству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2. Познакомить детей с колыбельными песнями, их содержанием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3. Стимулировать желание детей исполнять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заклички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6" y="980728"/>
          <a:ext cx="7200800" cy="4968552"/>
        </p:xfrm>
        <a:graphic>
          <a:graphicData uri="http://schemas.openxmlformats.org/drawingml/2006/table">
            <a:tbl>
              <a:tblPr/>
              <a:tblGrid>
                <a:gridCol w="2012340"/>
                <a:gridCol w="3211975"/>
                <a:gridCol w="1976485"/>
              </a:tblGrid>
              <a:tr h="8768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Художественный материал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Значение для умственного, нравственного, эстетического развития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Практические задачи работы с произведением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Потешка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«Огуречик, огуречик…»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Развитие внимания, обогащение словарного запаса.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Воспитание осторожного поведения.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Освоение ласкового обращения (огуречик, хвостик, мышка).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Слушание потешки.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Использование в игре (там мышка живет – дети убегают).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1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Пестушка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«Ладушки, ладушки…»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Развитие моторики (пальчиковая игра).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Воспитание теплых чувств к родственникам.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Воспитание эстетического удовольствия от приема пищи.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Использование в подготовке к обеду, завтраку, ужину.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2.Использование как пальчиковой игры.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Повторение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пестушки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83567" y="-63055"/>
            <a:ext cx="7704857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работы: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      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пополнились знания  фольклорными произведениями: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поговорками, русскими народными сказками,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песнями, считалочками;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Сформировано умение слушать и запоминать новые произведения,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следить за развитием действия;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Пополнился словарный запас детей;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27584" y="548680"/>
            <a:ext cx="759810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работы: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       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родителей сформировано понимание необходимости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использования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устного народного творчества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повысился общий культурный уровень.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C:\Users\User\Pictures\ф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76872"/>
            <a:ext cx="6096000" cy="405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7715303" cy="52864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Pour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</a:t>
            </a: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внимание!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859216" cy="59252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«Осваивая родной язык, ребёнок усваивает не одни только слова, но и бесконечное множество понятий, воззрений и предметы, множество мыслей, чувств, художественных образов, логику и философию языка – и усваивает легко и скоро, в два – три года столько, что и половины того не может усвоить в двадцать лет прилежного и методического учения. Таков этот великий народный педагог – родное слово»  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(К.Д. Ушинский.)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>
                <a:solidFill>
                  <a:schemeClr val="accent1"/>
                </a:solidFill>
              </a:rPr>
              <a:t>Русское народное творчество способствует</a:t>
            </a:r>
            <a:r>
              <a:rPr lang="ru-RU" b="1" dirty="0" smtClean="0">
                <a:solidFill>
                  <a:schemeClr val="accent1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Развитию образности речи детей. </a:t>
            </a:r>
          </a:p>
          <a:p>
            <a:pPr lvl="0"/>
            <a:r>
              <a:rPr lang="ru-RU" dirty="0" smtClean="0"/>
              <a:t>Развитию связной речи. </a:t>
            </a:r>
          </a:p>
          <a:p>
            <a:pPr lvl="0"/>
            <a:r>
              <a:rPr lang="ru-RU" dirty="0" smtClean="0"/>
              <a:t>Формированию словаря. </a:t>
            </a:r>
          </a:p>
          <a:p>
            <a:pPr lvl="0"/>
            <a:r>
              <a:rPr lang="ru-RU" dirty="0" smtClean="0"/>
              <a:t>Развитию речевой среды. </a:t>
            </a:r>
          </a:p>
          <a:p>
            <a:pPr lvl="0"/>
            <a:r>
              <a:rPr lang="ru-RU" dirty="0" smtClean="0"/>
              <a:t>Развитию умения вслушиваться в речь, улавливать её ритм, слышать отдельные звукосочетания и проникать в их смысл. </a:t>
            </a:r>
          </a:p>
          <a:p>
            <a:pPr lvl="0"/>
            <a:r>
              <a:rPr lang="ru-RU" dirty="0" smtClean="0"/>
              <a:t>Развитию фонематического слуха. </a:t>
            </a:r>
          </a:p>
          <a:p>
            <a:pPr lvl="0"/>
            <a:r>
              <a:rPr lang="ru-RU" dirty="0" smtClean="0"/>
              <a:t>Формированию творчества у детей. </a:t>
            </a:r>
          </a:p>
          <a:p>
            <a:pPr lvl="0"/>
            <a:r>
              <a:rPr lang="ru-RU" dirty="0" smtClean="0"/>
              <a:t>Формированию самостоятельности мысли. </a:t>
            </a:r>
          </a:p>
          <a:p>
            <a:pPr lvl="0"/>
            <a:r>
              <a:rPr lang="ru-RU" dirty="0" smtClean="0"/>
              <a:t>Нравственному развитию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фланель\IMG_20170321_181440.jpg"/>
          <p:cNvPicPr>
            <a:picLocks noChangeAspect="1" noChangeArrowheads="1"/>
          </p:cNvPicPr>
          <p:nvPr/>
        </p:nvPicPr>
        <p:blipFill>
          <a:blip r:embed="rId2" cstate="print"/>
          <a:srcRect b="25729"/>
          <a:stretch>
            <a:fillRect/>
          </a:stretch>
        </p:blipFill>
        <p:spPr bwMode="auto">
          <a:xfrm>
            <a:off x="755576" y="188640"/>
            <a:ext cx="3305966" cy="4365104"/>
          </a:xfrm>
          <a:prstGeom prst="rect">
            <a:avLst/>
          </a:prstGeom>
          <a:noFill/>
        </p:spPr>
      </p:pic>
      <p:pic>
        <p:nvPicPr>
          <p:cNvPr id="2051" name="Picture 3" descr="G:\фланель\20170321_183810.jpg"/>
          <p:cNvPicPr>
            <a:picLocks noChangeAspect="1" noChangeArrowheads="1"/>
          </p:cNvPicPr>
          <p:nvPr/>
        </p:nvPicPr>
        <p:blipFill>
          <a:blip r:embed="rId3" cstate="print"/>
          <a:srcRect l="7703" r="22389" b="10445"/>
          <a:stretch>
            <a:fillRect/>
          </a:stretch>
        </p:blipFill>
        <p:spPr bwMode="auto">
          <a:xfrm>
            <a:off x="4355976" y="332656"/>
            <a:ext cx="4097108" cy="2952328"/>
          </a:xfrm>
          <a:prstGeom prst="rect">
            <a:avLst/>
          </a:prstGeom>
          <a:noFill/>
        </p:spPr>
      </p:pic>
      <p:pic>
        <p:nvPicPr>
          <p:cNvPr id="2052" name="Picture 4" descr="G:\фланель\20170321_184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77072"/>
            <a:ext cx="4224469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Мониторинг (запас слов</a:t>
            </a:r>
            <a:r>
              <a:rPr lang="ru-RU" sz="1800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)                           </a:t>
            </a:r>
            <a:r>
              <a:rPr lang="ru-RU" sz="1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мониторинг (запоминание)</a:t>
            </a:r>
            <a:endParaRPr lang="ru-RU" sz="1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57158" y="1928802"/>
          <a:ext cx="3357586" cy="260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4572000" y="1785926"/>
          <a:ext cx="3071834" cy="2633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Сайкина\20170321_1842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5120569" cy="2880320"/>
          </a:xfrm>
          <a:prstGeom prst="rect">
            <a:avLst/>
          </a:prstGeom>
          <a:noFill/>
        </p:spPr>
      </p:pic>
      <p:pic>
        <p:nvPicPr>
          <p:cNvPr id="1027" name="Picture 3" descr="C:\Users\User\Desktop\Сайкина\20170321_1846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4752528" cy="2673297"/>
          </a:xfrm>
          <a:prstGeom prst="rect">
            <a:avLst/>
          </a:prstGeom>
          <a:noFill/>
        </p:spPr>
      </p:pic>
      <p:pic>
        <p:nvPicPr>
          <p:cNvPr id="1028" name="Picture 4" descr="C:\Users\User\Desktop\Сайкина\20170321_184535.jpg"/>
          <p:cNvPicPr>
            <a:picLocks noChangeAspect="1" noChangeArrowheads="1"/>
          </p:cNvPicPr>
          <p:nvPr/>
        </p:nvPicPr>
        <p:blipFill>
          <a:blip r:embed="rId4" cstate="print"/>
          <a:srcRect l="3210" r="26375"/>
          <a:stretch>
            <a:fillRect/>
          </a:stretch>
        </p:blipFill>
        <p:spPr bwMode="auto">
          <a:xfrm>
            <a:off x="4211960" y="1700808"/>
            <a:ext cx="4932040" cy="3939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Сайкина\20170321_184535.jpg"/>
          <p:cNvPicPr>
            <a:picLocks noChangeAspect="1" noChangeArrowheads="1"/>
          </p:cNvPicPr>
          <p:nvPr/>
        </p:nvPicPr>
        <p:blipFill>
          <a:blip r:embed="rId2" cstate="print"/>
          <a:srcRect l="3210" r="26375"/>
          <a:stretch>
            <a:fillRect/>
          </a:stretch>
        </p:blipFill>
        <p:spPr bwMode="auto">
          <a:xfrm>
            <a:off x="611560" y="260648"/>
            <a:ext cx="6984776" cy="5579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User\Pictures\ф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5544616" cy="4158463"/>
          </a:xfrm>
          <a:prstGeom prst="rect">
            <a:avLst/>
          </a:prstGeom>
          <a:noFill/>
        </p:spPr>
      </p:pic>
      <p:pic>
        <p:nvPicPr>
          <p:cNvPr id="3" name="Picture 2" descr="C:\Users\User\Pictures\ф4.jpg"/>
          <p:cNvPicPr>
            <a:picLocks noChangeAspect="1" noChangeArrowheads="1"/>
          </p:cNvPicPr>
          <p:nvPr/>
        </p:nvPicPr>
        <p:blipFill>
          <a:blip r:embed="rId3" cstate="print"/>
          <a:srcRect l="6801" t="8001" r="11785" b="8001"/>
          <a:stretch>
            <a:fillRect/>
          </a:stretch>
        </p:blipFill>
        <p:spPr bwMode="auto">
          <a:xfrm>
            <a:off x="5076056" y="3212976"/>
            <a:ext cx="3528392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69332"/>
            <a:ext cx="864396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Образовательная деятельность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использованием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фланелеграфа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направлена: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речи, памяти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творческих способностей и воображения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формирование пространственных понятий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формирование у детей понимания пространственных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отношений между предметами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характеризующих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местоположения предмета в пространстве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обучает ориентировке в правом и левом направлении пространства, относительно самого себя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 ориентировку в пространстве в зеркальном отображении.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формирование умения определять верхний, нижний край плоскости,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левую и правую стороны, находить середину в плоскости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 знакомство со схемой тела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207</TotalTime>
  <Words>456</Words>
  <Application>Microsoft Office PowerPoint</Application>
  <PresentationFormat>Экран (4:3)</PresentationFormat>
  <Paragraphs>92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Слайд 1</vt:lpstr>
      <vt:lpstr>Слайд 2</vt:lpstr>
      <vt:lpstr>   Русское народное творчество способствует: </vt:lpstr>
      <vt:lpstr>Слайд 4</vt:lpstr>
      <vt:lpstr>Мониторинг (запас слов)                           мониторинг (запоминание)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речевой активности детей раннего возраста по средствам фланелеграфа</dc:title>
  <dc:creator>User</dc:creator>
  <cp:lastModifiedBy>User</cp:lastModifiedBy>
  <cp:revision>28</cp:revision>
  <dcterms:created xsi:type="dcterms:W3CDTF">2017-03-19T03:31:09Z</dcterms:created>
  <dcterms:modified xsi:type="dcterms:W3CDTF">2017-05-11T10:22:58Z</dcterms:modified>
</cp:coreProperties>
</file>