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72" r:id="rId3"/>
    <p:sldId id="273" r:id="rId4"/>
    <p:sldId id="275" r:id="rId5"/>
    <p:sldId id="276" r:id="rId6"/>
    <p:sldId id="256" r:id="rId7"/>
    <p:sldId id="259" r:id="rId8"/>
    <p:sldId id="271" r:id="rId9"/>
    <p:sldId id="270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B9891-AD0F-4064-BAD4-37C28565AA23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90D63-55BA-4788-8E5F-C8A3C8B249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55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90D63-55BA-4788-8E5F-C8A3C8B2498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75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56BE7-478E-4901-8B4A-E98BAFCAA899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385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142852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Отгадайте загадки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071546"/>
            <a:ext cx="5357850" cy="3071834"/>
          </a:xfrm>
          <a:prstGeom prst="rect">
            <a:avLst/>
          </a:prstGeom>
          <a:noFill/>
        </p:spPr>
        <p:txBody>
          <a:bodyPr wrap="square" rtlCol="0">
            <a:prstTxWarp prst="textCascadeUp">
              <a:avLst>
                <a:gd name="adj" fmla="val 66027"/>
              </a:avLst>
            </a:prstTxWarp>
            <a:spAutoFit/>
          </a:bodyPr>
          <a:lstStyle/>
          <a:p>
            <a:r>
              <a:rPr lang="ru-RU" sz="2800" dirty="0"/>
              <a:t>Эта буква широка</a:t>
            </a:r>
          </a:p>
          <a:p>
            <a:r>
              <a:rPr lang="ru-RU" sz="2800" dirty="0"/>
              <a:t>   И похожа на жука.</a:t>
            </a:r>
          </a:p>
          <a:p>
            <a:r>
              <a:rPr lang="ru-RU" sz="2800" dirty="0"/>
              <a:t>   И при этом точно жук</a:t>
            </a:r>
          </a:p>
          <a:p>
            <a:r>
              <a:rPr lang="ru-RU" sz="2800" dirty="0"/>
              <a:t>   Издаёт жужжащий звук.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3207" y="4037636"/>
            <a:ext cx="4929222" cy="1285884"/>
          </a:xfrm>
          <a:prstGeom prst="rect">
            <a:avLst/>
          </a:prstGeom>
          <a:noFill/>
        </p:spPr>
        <p:txBody>
          <a:bodyPr wrap="square" rtlCol="0">
            <a:prstTxWarp prst="textFadeLeft">
              <a:avLst>
                <a:gd name="adj" fmla="val 25961"/>
              </a:avLst>
            </a:prstTxWarp>
            <a:spAutoFit/>
          </a:bodyPr>
          <a:lstStyle/>
          <a:p>
            <a:r>
              <a:rPr lang="ru-RU" sz="3600" dirty="0"/>
              <a:t>Для шипенья хороша</a:t>
            </a:r>
          </a:p>
          <a:p>
            <a:r>
              <a:rPr lang="ru-RU" sz="3600" dirty="0"/>
              <a:t> В алфавите </a:t>
            </a:r>
            <a:r>
              <a:rPr lang="ru-RU" sz="3600" dirty="0" smtClean="0"/>
              <a:t>буква… 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07940">
            <a:off x="5833907" y="1392803"/>
            <a:ext cx="2299682" cy="25156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4365104"/>
            <a:ext cx="1593749" cy="1916832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2276872"/>
            <a:ext cx="78488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/>
            <a:r>
              <a:rPr lang="ru-RU" sz="4400" u="sng" dirty="0" smtClean="0">
                <a:latin typeface="Times New Roman" panose="02020603050405020304" pitchFamily="18" charset="0"/>
              </a:rPr>
              <a:t>Жи</a:t>
            </a:r>
            <a:r>
              <a:rPr lang="ru-RU" sz="4400" dirty="0" smtClean="0">
                <a:latin typeface="Times New Roman" panose="02020603050405020304" pitchFamily="18" charset="0"/>
              </a:rPr>
              <a:t>знь, </a:t>
            </a:r>
            <a:r>
              <a:rPr lang="ru-RU" sz="4400" u="sng" dirty="0" smtClean="0">
                <a:latin typeface="Times New Roman" panose="02020603050405020304" pitchFamily="18" charset="0"/>
              </a:rPr>
              <a:t>ши</a:t>
            </a:r>
            <a:r>
              <a:rPr lang="ru-RU" sz="4400" dirty="0" smtClean="0">
                <a:latin typeface="Times New Roman" panose="02020603050405020304" pitchFamily="18" charset="0"/>
              </a:rPr>
              <a:t>на, у</a:t>
            </a:r>
            <a:r>
              <a:rPr lang="ru-RU" sz="4400" u="sng" dirty="0" smtClean="0">
                <a:latin typeface="Times New Roman" panose="02020603050405020304" pitchFamily="18" charset="0"/>
              </a:rPr>
              <a:t>жи</a:t>
            </a:r>
            <a:r>
              <a:rPr lang="ru-RU" sz="4400" dirty="0" smtClean="0">
                <a:latin typeface="Times New Roman" panose="02020603050405020304" pitchFamily="18" charset="0"/>
              </a:rPr>
              <a:t>н</a:t>
            </a:r>
            <a:r>
              <a:rPr lang="ru-RU" sz="4400" dirty="0">
                <a:latin typeface="Times New Roman" panose="02020603050405020304" pitchFamily="18" charset="0"/>
              </a:rPr>
              <a:t>, </a:t>
            </a:r>
            <a:r>
              <a:rPr lang="ru-RU" sz="4400" u="sng" dirty="0" smtClean="0">
                <a:latin typeface="Times New Roman" panose="02020603050405020304" pitchFamily="18" charset="0"/>
              </a:rPr>
              <a:t>жи</a:t>
            </a:r>
            <a:r>
              <a:rPr lang="ru-RU" sz="4400" dirty="0" smtClean="0">
                <a:latin typeface="Times New Roman" panose="02020603050405020304" pitchFamily="18" charset="0"/>
              </a:rPr>
              <a:t>р, горо</a:t>
            </a:r>
            <a:r>
              <a:rPr lang="ru-RU" sz="4400" u="sng" dirty="0" smtClean="0">
                <a:latin typeface="Times New Roman" panose="02020603050405020304" pitchFamily="18" charset="0"/>
              </a:rPr>
              <a:t>ши</a:t>
            </a:r>
            <a:r>
              <a:rPr lang="ru-RU" sz="4400" dirty="0" smtClean="0">
                <a:latin typeface="Times New Roman" panose="02020603050405020304" pitchFamily="18" charset="0"/>
              </a:rPr>
              <a:t>на, </a:t>
            </a:r>
            <a:r>
              <a:rPr lang="ru-RU" sz="4400" u="sng" dirty="0" smtClean="0">
                <a:latin typeface="Times New Roman" panose="02020603050405020304" pitchFamily="18" charset="0"/>
              </a:rPr>
              <a:t>ши</a:t>
            </a:r>
            <a:r>
              <a:rPr lang="ru-RU" sz="4400" dirty="0" smtClean="0">
                <a:latin typeface="Times New Roman" panose="02020603050405020304" pitchFamily="18" charset="0"/>
              </a:rPr>
              <a:t>ло, </a:t>
            </a:r>
            <a:r>
              <a:rPr lang="ru-RU" sz="4400" u="sng" dirty="0" smtClean="0">
                <a:latin typeface="Times New Roman" panose="02020603050405020304" pitchFamily="18" charset="0"/>
              </a:rPr>
              <a:t>ши</a:t>
            </a:r>
            <a:r>
              <a:rPr lang="ru-RU" sz="4400" dirty="0" smtClean="0">
                <a:latin typeface="Times New Roman" panose="02020603050405020304" pitchFamily="18" charset="0"/>
              </a:rPr>
              <a:t>пы, сне</a:t>
            </a:r>
            <a:r>
              <a:rPr lang="ru-RU" sz="4400" u="sng" dirty="0" smtClean="0">
                <a:latin typeface="Times New Roman" panose="02020603050405020304" pitchFamily="18" charset="0"/>
              </a:rPr>
              <a:t>жи</a:t>
            </a:r>
            <a:r>
              <a:rPr lang="ru-RU" sz="4400" dirty="0" smtClean="0">
                <a:latin typeface="Times New Roman" panose="02020603050405020304" pitchFamily="18" charset="0"/>
              </a:rPr>
              <a:t>нка</a:t>
            </a:r>
            <a:r>
              <a:rPr lang="ru-RU" sz="4400" dirty="0">
                <a:latin typeface="Times New Roman" panose="02020603050405020304" pitchFamily="18" charset="0"/>
              </a:rPr>
              <a:t>, </a:t>
            </a:r>
            <a:r>
              <a:rPr lang="ru-RU" sz="4400" dirty="0" smtClean="0">
                <a:latin typeface="Times New Roman" panose="02020603050405020304" pitchFamily="18" charset="0"/>
              </a:rPr>
              <a:t>кув</a:t>
            </a:r>
            <a:r>
              <a:rPr lang="ru-RU" sz="4400" u="sng" dirty="0" smtClean="0">
                <a:latin typeface="Times New Roman" panose="02020603050405020304" pitchFamily="18" charset="0"/>
              </a:rPr>
              <a:t>ши</a:t>
            </a:r>
            <a:r>
              <a:rPr lang="ru-RU" sz="4400" dirty="0" smtClean="0">
                <a:latin typeface="Times New Roman" panose="02020603050405020304" pitchFamily="18" charset="0"/>
              </a:rPr>
              <a:t>н</a:t>
            </a:r>
            <a:r>
              <a:rPr lang="ru-RU" sz="4400" dirty="0">
                <a:latin typeface="Times New Roman" panose="02020603050405020304" pitchFamily="18" charset="0"/>
              </a:rPr>
              <a:t>, </a:t>
            </a:r>
            <a:r>
              <a:rPr lang="ru-RU" sz="4400">
                <a:latin typeface="Times New Roman" panose="02020603050405020304" pitchFamily="18" charset="0"/>
              </a:rPr>
              <a:t>ма</a:t>
            </a:r>
            <a:r>
              <a:rPr lang="ru-RU" sz="4400" u="sng">
                <a:latin typeface="Times New Roman" panose="02020603050405020304" pitchFamily="18" charset="0"/>
              </a:rPr>
              <a:t>ши</a:t>
            </a:r>
            <a:r>
              <a:rPr lang="ru-RU" sz="4400">
                <a:latin typeface="Times New Roman" panose="02020603050405020304" pitchFamily="18" charset="0"/>
              </a:rPr>
              <a:t>на</a:t>
            </a:r>
            <a:r>
              <a:rPr lang="ru-RU" sz="4400" smtClean="0">
                <a:latin typeface="Times New Roman" panose="02020603050405020304" pitchFamily="18" charset="0"/>
              </a:rPr>
              <a:t>.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32656"/>
            <a:ext cx="2847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0340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691680" y="2276872"/>
            <a:ext cx="144016" cy="1808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419872" y="2276872"/>
            <a:ext cx="144016" cy="1808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4535996" y="2276872"/>
            <a:ext cx="144016" cy="1808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907704" y="2996952"/>
            <a:ext cx="144016" cy="1808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285459" y="3000930"/>
            <a:ext cx="144016" cy="1808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6432600" y="2996952"/>
            <a:ext cx="144016" cy="1808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2286000" y="3716916"/>
            <a:ext cx="144016" cy="1808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4989238" y="3661279"/>
            <a:ext cx="144016" cy="1808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6876256" y="3626471"/>
            <a:ext cx="144016" cy="1808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38493" flipV="1">
            <a:off x="6372225" y="4508500"/>
            <a:ext cx="1944688" cy="511175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643834" y="59293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15921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46841 -0.06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00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841 -0.06875 C -0.46563 -0.07199 -0.46285 -0.07523 -0.45816 -0.08241 C -0.45347 -0.08959 -0.44636 -0.10301 -0.44011 -0.11158 C -0.43386 -0.12014 -0.42795 -0.12778 -0.42101 -0.1338 C -0.41406 -0.13982 -0.40486 -0.14491 -0.39809 -0.14769 C -0.39132 -0.15047 -0.3882 -0.15301 -0.37986 -0.1507 C -0.37153 -0.14838 -0.35486 -0.14213 -0.34792 -0.1338 C -0.34115 -0.12547 -0.34045 -0.11181 -0.33889 -0.10116 C -0.33733 -0.09051 -0.33785 -0.0838 -0.33889 -0.07037 C -0.33993 -0.05695 -0.34236 -0.03635 -0.34531 -0.02084 C -0.34827 -0.00533 -0.35139 0.0074 -0.35677 0.02361 C -0.36233 0.03981 -0.36927 0.05694 -0.37743 0.07662 C -0.38559 0.09629 -0.39601 0.12315 -0.40556 0.14143 C -0.41511 0.15972 -0.42327 0.1743 -0.43507 0.18588 C -0.44688 0.19745 -0.46285 0.2074 -0.47604 0.21157 C -0.48924 0.21574 -0.50417 0.21805 -0.51459 0.21157 C -0.525 0.20509 -0.53716 0.17338 -0.53889 0.17222 C -0.54063 0.17106 -0.53056 0.19722 -0.52483 0.20486 C -0.5191 0.2125 -0.51476 0.21736 -0.50434 0.21852 C -0.49393 0.21967 -0.47431 0.21736 -0.46198 0.21157 C -0.44966 0.20578 -0.44011 0.19375 -0.42986 0.18426 C -0.41962 0.17477 -0.41146 0.16643 -0.40035 0.15509 C -0.38924 0.14375 -0.37674 0.13194 -0.3632 0.11597 C -0.34966 0.1 -0.33351 0.07893 -0.31962 0.05949 C -0.30573 0.04004 -0.29184 0.01944 -0.27986 -0.00047 C -0.26788 -0.02037 -0.25729 -0.04005 -0.24792 -0.06019 C -0.23854 -0.08033 -0.22934 -0.10417 -0.22344 -0.12176 C -0.21754 -0.13935 -0.2132 -0.16158 -0.21198 -0.16621 C -0.21077 -0.17084 -0.21181 -0.16505 -0.2158 -0.14908 C -0.21979 -0.1331 -0.22952 -0.09514 -0.23629 -0.07037 C -0.24306 -0.0456 -0.24948 -0.02547 -0.25677 -0.00047 C -0.26406 0.02453 -0.27066 0.04791 -0.27986 0.07986 C -0.28906 0.1118 -0.30434 0.16527 -0.31198 0.19097 C -0.31962 0.21666 -0.32761 0.23796 -0.32604 0.23379 C -0.32448 0.22963 -0.31111 0.18541 -0.30295 0.16551 C -0.29479 0.1456 -0.2875 0.13171 -0.27743 0.11412 C -0.26736 0.09652 -0.25573 0.07963 -0.24271 0.05949 C -0.22969 0.03935 -0.21511 0.01389 -0.19913 -0.00718 C -0.18316 -0.02824 -0.16233 -0.04838 -0.14653 -0.06713 C -0.13091 -0.08588 -0.1158 -0.10787 -0.10452 -0.12014 C -0.09323 -0.13241 -0.08716 -0.13658 -0.07865 -0.14051 C -0.07031 -0.14445 -0.06216 -0.14607 -0.05434 -0.14398 C -0.04653 -0.1419 -0.03698 -0.13611 -0.03143 -0.12848 C -0.0257 -0.12084 -0.02205 -0.1007 -0.02118 -0.09792 C -0.02031 -0.09514 -0.02396 -0.10648 -0.02622 -0.11158 C -0.0283 -0.11667 -0.02882 -0.12315 -0.03368 -0.12848 C -0.03872 -0.1338 -0.05052 -0.14167 -0.05695 -0.14398 C -0.0632 -0.1463 -0.06511 -0.14491 -0.0724 -0.14236 C -0.07952 -0.13982 -0.0915 -0.13588 -0.09931 -0.12848 C -0.10712 -0.12107 -0.11198 -0.11019 -0.11962 -0.09792 C -0.12743 -0.08565 -0.13698 -0.07199 -0.14549 -0.0551 C -0.15382 -0.0382 -0.16372 -0.01898 -0.17101 0.00301 C -0.17865 0.025 -0.18611 0.05555 -0.19011 0.07662 C -0.1941 0.09768 -0.19497 0.11296 -0.19531 0.12963 C -0.19566 0.14629 -0.19705 0.16342 -0.19271 0.17731 C -0.18837 0.1912 -0.17986 0.20764 -0.16979 0.21319 C -0.15955 0.21875 -0.14288 0.2162 -0.13125 0.20995 C -0.11979 0.2037 -0.10938 0.18727 -0.10035 0.17569 C -0.0915 0.16412 -0.08281 0.1493 -0.07761 0.13981 C -0.0724 0.13032 -0.07101 0.12477 -0.06979 0.11921 " pathEditMode="relative" rAng="0" ptsTypes="aaaaaaaaaaaaaaaaaaaaaaaaaaaaaaaaaaaaaaaaaaaaaaaaaaaaaaaaaaaa">
                                      <p:cBhvr>
                                        <p:cTn id="10" dur="1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1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karanda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715126" flipV="1">
            <a:off x="6443663" y="4581525"/>
            <a:ext cx="1944687" cy="511175"/>
          </a:xfrm>
          <a:prstGeom prst="rect">
            <a:avLst/>
          </a:prstGeom>
          <a:noFill/>
        </p:spPr>
      </p:pic>
      <p:sp>
        <p:nvSpPr>
          <p:cNvPr id="4" name="Управляющая кнопка: возврат 3">
            <a:hlinkClick r:id="" action="ppaction://hlinkshowjump?jump=endshow" highlightClick="1"/>
          </p:cNvPr>
          <p:cNvSpPr/>
          <p:nvPr/>
        </p:nvSpPr>
        <p:spPr>
          <a:xfrm>
            <a:off x="8244408" y="5805264"/>
            <a:ext cx="648072" cy="648072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53341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47639 -0.394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00" y="-1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638 -0.39421 C -0.475 -0.39954 -0.47361 -0.40463 -0.46875 -0.4132 C -0.46388 -0.42176 -0.45364 -0.43542 -0.44687 -0.4456 C -0.4401 -0.45579 -0.43402 -0.46644 -0.42777 -0.47454 C -0.42152 -0.48264 -0.41458 -0.48843 -0.40972 -0.49352 C -0.40486 -0.49861 -0.40381 -0.5007 -0.39826 -0.50532 C -0.3927 -0.50995 -0.38281 -0.51736 -0.37638 -0.52083 C -0.37013 -0.52431 -0.36631 -0.52454 -0.35972 -0.52593 C -0.35312 -0.52732 -0.34427 -0.53079 -0.33663 -0.5294 C -0.32899 -0.52801 -0.32013 -0.52384 -0.31354 -0.51736 C -0.30694 -0.51088 -0.30156 -0.50023 -0.29687 -0.49005 C -0.29218 -0.47986 -0.28767 -0.46921 -0.28541 -0.45579 C -0.28316 -0.44236 -0.28333 -0.42662 -0.28281 -0.40972 C -0.28229 -0.39282 -0.28177 -0.37338 -0.28281 -0.35486 C -0.28385 -0.33634 -0.28628 -0.31875 -0.28923 -0.29861 C -0.29218 -0.27847 -0.29444 -0.26088 -0.30086 -0.23357 C -0.30729 -0.20625 -0.31822 -0.16435 -0.32777 -0.13449 C -0.33732 -0.10463 -0.34791 -0.07917 -0.3585 -0.05417 C -0.36927 -0.02917 -0.38333 -0.00185 -0.39184 0.01597 C -0.40034 0.0338 -0.40225 0.03981 -0.40972 0.05347 C -0.41718 0.06713 -0.42569 0.08194 -0.43663 0.09792 C -0.44756 0.11389 -0.46336 0.13472 -0.47517 0.1493 C -0.48697 0.16389 -0.496 0.17824 -0.50729 0.18518 C -0.51857 0.19213 -0.53281 0.19282 -0.54305 0.19028 C -0.55329 0.18773 -0.56354 0.17546 -0.56875 0.16991 C -0.57395 0.16435 -0.57222 0.15995 -0.57395 0.15625 C -0.57569 0.15255 -0.57691 0.15579 -0.57899 0.14768 C -0.58107 0.13958 -0.58559 0.11296 -0.58663 0.10833 C -0.58767 0.1037 -0.58732 0.11042 -0.58541 0.12014 C -0.5835 0.12986 -0.58072 0.15555 -0.57517 0.16643 C -0.56961 0.17731 -0.5592 0.18171 -0.55208 0.18518 C -0.54496 0.18866 -0.54149 0.18727 -0.53281 0.1868 C -0.52413 0.18634 -0.50833 0.18773 -0.49947 0.18171 C -0.49062 0.17569 -0.4875 0.16227 -0.47899 0.15093 C -0.47048 0.13958 -0.46128 0.1294 -0.44826 0.11343 C -0.43524 0.09745 -0.41562 0.07245 -0.40086 0.05532 C -0.38628 0.03819 -0.37378 0.02917 -0.35972 0.01088 C -0.34566 -0.00741 -0.32864 -0.03426 -0.31614 -0.05417 C -0.30364 -0.07407 -0.29618 -0.08843 -0.2842 -0.1088 C -0.27222 -0.12917 -0.25642 -0.15556 -0.24444 -0.17708 C -0.23246 -0.19861 -0.22378 -0.21667 -0.21232 -0.23866 C -0.20086 -0.26065 -0.1875 -0.28171 -0.17517 -0.3088 C -0.16284 -0.33588 -0.14947 -0.37014 -0.13802 -0.40116 C -0.12656 -0.43218 -0.11371 -0.47176 -0.1059 -0.49514 C -0.09826 -0.51852 -0.08975 -0.54468 -0.09079 -0.5412 C -0.09149 -0.53773 -0.10364 -0.49907 -0.11111 -0.47454 C -0.11857 -0.45 -0.12673 -0.42338 -0.13541 -0.39421 C -0.14409 -0.36505 -0.15156 -0.33866 -0.16354 -0.30023 C -0.17552 -0.26181 -0.19149 -0.21482 -0.20729 -0.16343 C -0.22309 -0.11204 -0.24184 -0.04745 -0.2585 0.00741 C -0.27517 0.06227 -0.29739 0.13426 -0.30729 0.16643 C -0.31718 0.19861 -0.31927 0.20671 -0.31753 0.20069 C -0.31579 0.19468 -0.30625 0.15856 -0.29687 0.13055 C -0.2875 0.10255 -0.27447 0.06921 -0.26111 0.0331 C -0.24774 -0.00301 -0.23177 -0.05093 -0.21614 -0.08657 C -0.20052 -0.12222 -0.18541 -0.14815 -0.16753 -0.18056 C -0.14965 -0.21296 -0.12604 -0.25255 -0.10868 -0.28148 C -0.09097 -0.31042 -0.08177 -0.32732 -0.06232 -0.35486 C -0.04288 -0.38241 -0.01128 -0.42292 0.00816 -0.44722 C 0.02761 -0.47153 0.04063 -0.48773 0.05434 -0.50023 C 0.06806 -0.51273 0.07709 -0.51736 0.09028 -0.52245 C 0.10348 -0.52755 0.12171 -0.53264 0.13386 -0.53102 C 0.14601 -0.5294 0.15591 -0.52407 0.16337 -0.51227 C 0.17084 -0.50046 0.17674 -0.46713 0.17865 -0.46088 C 0.18056 -0.45463 0.17744 -0.46551 0.17483 -0.47454 C 0.17223 -0.48357 0.17205 -0.50579 0.16337 -0.51574 C 0.15469 -0.5257 0.13507 -0.53333 0.12223 -0.53449 C 0.10938 -0.53565 0.09966 -0.52894 0.08646 -0.52245 C 0.07327 -0.51597 0.05573 -0.50833 0.04271 -0.49514 C 0.02969 -0.48195 0.01858 -0.46111 0.00816 -0.44375 C -0.00225 -0.42639 -0.0118 -0.40926 -0.01996 -0.39097 C -0.02829 -0.37269 -0.03454 -0.35394 -0.04184 -0.33449 C -0.0493 -0.31505 -0.05642 -0.29537 -0.06371 -0.27454 C -0.07066 -0.2537 -0.07708 -0.23357 -0.0842 -0.20972 C -0.09131 -0.18588 -0.09947 -0.15787 -0.1059 -0.13102 C -0.11232 -0.10417 -0.11857 -0.07732 -0.12256 -0.04907 C -0.12656 -0.02083 -0.13055 0.00903 -0.1302 0.03819 C -0.12986 0.06736 -0.1276 0.10069 -0.11996 0.12546 C -0.11232 0.15023 -0.09965 0.17685 -0.0842 0.1868 C -0.06875 0.19676 -0.04409 0.19236 -0.02795 0.18518 C -0.01145 0.17801 0.00139 0.15764 0.01337 0.14421 C 0.02518 0.13079 0.03438 0.11805 0.04271 0.10486 C 0.05105 0.09167 0.05712 0.07847 0.06337 0.06551 " pathEditMode="relative" rAng="0" ptsTypes="aaaaaaaaaaaaaaaaaaaaaaaaaaaaaaaaaaaaaaaaaaaaaaaaaaaaaaaaaaaaaaaaaaaaaaaaaaaaaaaaaaA">
                                      <p:cBhvr>
                                        <p:cTn id="10" dur="1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0" y="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09954" flipV="1">
            <a:off x="6443663" y="4508500"/>
            <a:ext cx="1944687" cy="511175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956376" y="6165304"/>
            <a:ext cx="76238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35360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2674 -0.131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00" y="-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674 -0.13159 C -0.33733 -0.09759 -0.34792 -0.0636 -0.35677 -0.03677 C -0.36563 -0.00994 -0.37223 0.00624 -0.38021 0.02891 C -0.3882 0.05157 -0.4007 0.0821 -0.40487 0.10014 C -0.40903 0.11818 -0.40643 0.12789 -0.40487 0.13668 C -0.4033 0.14547 -0.39966 0.14917 -0.39514 0.1531 C -0.39063 0.15703 -0.38386 0.16096 -0.37743 0.16027 C -0.37101 0.15957 -0.36667 0.15865 -0.35677 0.1494 C -0.34688 0.14015 -0.33108 0.12211 -0.31841 0.10546 C -0.30573 0.08881 -0.29167 0.06753 -0.28021 0.04903 C -0.26875 0.03053 -0.25816 0.01295 -0.25 -0.00578 C -0.24184 -0.02451 -0.23768 -0.04255 -0.23073 -0.06406 C -0.22379 -0.08557 -0.21129 -0.12766 -0.20886 -0.13529 C -0.20643 -0.14292 -0.20886 -0.13228 -0.2158 -0.10985 C -0.22275 -0.08742 -0.23924 -0.03215 -0.25 -0.00023 C -0.26077 0.03168 -0.27431 0.06036 -0.28021 0.08187 C -0.28612 0.10338 -0.28629 0.11702 -0.28559 0.12928 C -0.2849 0.14154 -0.28386 0.15102 -0.27605 0.15495 C -0.26823 0.15888 -0.25226 0.16096 -0.23907 0.1531 C -0.22587 0.14524 -0.21129 0.12627 -0.19653 0.10731 C -0.18177 0.08834 -0.16233 0.06105 -0.15 0.03978 C -0.13768 0.0185 -0.13056 -1.20259E-7 -0.12257 -0.02035 C -0.11459 -0.0407 -0.10782 -0.06314 -0.10209 -0.08233 C -0.09636 -0.10153 -0.09063 -0.1302 -0.08837 -0.13529 C -0.08612 -0.14038 -0.08177 -0.13529 -0.08837 -0.11332 C -0.09497 -0.09135 -0.11737 -0.03469 -0.12813 -0.00393 C -0.13889 0.02683 -0.14636 0.04995 -0.15278 0.071 C -0.15921 0.09204 -0.16563 0.10846 -0.1665 0.12188 C -0.16737 0.13529 -0.16164 0.1457 -0.15816 0.15125 C -0.15469 0.1568 -0.15087 0.15564 -0.14584 0.15495 C -0.1408 0.15426 -0.13351 0.15079 -0.12813 0.14755 C -0.12275 0.14431 -0.11893 0.14061 -0.11302 0.13483 C -0.10712 0.12905 -0.09983 0.1198 -0.09254 0.11286 C -0.08525 0.10592 -0.07726 0.09968 -0.0691 0.09274 " pathEditMode="relative" rAng="0" ptsTypes="aaaaaaaaaaaaaaaaaaaaaaaaaaaaaaaaaa">
                                      <p:cBhvr>
                                        <p:cTn id="10" dur="8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0" y="1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28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91666" flipV="1">
            <a:off x="6443663" y="4581525"/>
            <a:ext cx="1944687" cy="511175"/>
          </a:xfrm>
          <a:prstGeom prst="rect">
            <a:avLst/>
          </a:prstGeom>
          <a:noFill/>
        </p:spPr>
      </p:pic>
      <p:sp>
        <p:nvSpPr>
          <p:cNvPr id="4" name="Управляющая кнопка: возврат 3">
            <a:hlinkClick r:id="" action="ppaction://hlinkshowjump?jump=endshow" highlightClick="1"/>
          </p:cNvPr>
          <p:cNvSpPr/>
          <p:nvPr/>
        </p:nvSpPr>
        <p:spPr>
          <a:xfrm>
            <a:off x="8028384" y="5805264"/>
            <a:ext cx="683568" cy="682376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08606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83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842 -0.435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00" y="-2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42 -0.43594 C -0.4783 -0.4445 -0.47239 -0.45306 -0.46354 -0.46346 C -0.45468 -0.47387 -0.4401 -0.48867 -0.43073 -0.49815 C -0.42135 -0.50764 -0.41528 -0.51527 -0.40746 -0.51989 C -0.39965 -0.52452 -0.39149 -0.52475 -0.3842 -0.52544 C -0.37691 -0.52614 -0.36944 -0.52752 -0.36354 -0.52359 C -0.35764 -0.51966 -0.35139 -0.5111 -0.34861 -0.50162 C -0.34583 -0.49214 -0.34479 -0.4815 -0.34722 -0.46693 C -0.34965 -0.45236 -0.35538 -0.43941 -0.36354 -0.4142 C -0.3717 -0.38899 -0.38298 -0.3587 -0.39653 -0.31568 C -0.41007 -0.27267 -0.42864 -0.20722 -0.44444 -0.1568 C -0.46024 -0.10639 -0.4809 -0.04348 -0.49097 -0.01272 C -0.50104 0.01804 -0.50156 0.01595 -0.50468 0.02752 C -0.50781 0.03908 -0.50955 0.04787 -0.51024 0.05666 C -0.51093 0.06545 -0.51024 0.07331 -0.50885 0.08048 C -0.50746 0.08765 -0.50555 0.09482 -0.50191 0.10037 C -0.49826 0.10592 -0.49479 0.1117 -0.48698 0.11332 C -0.47916 0.11494 -0.46545 0.11471 -0.45538 0.10962 C -0.44531 0.10453 -0.44045 0.09875 -0.42656 0.08233 C -0.41267 0.06591 -0.38993 0.03908 -0.37187 0.0111 C -0.35382 -0.01689 -0.3342 -0.05435 -0.3184 -0.08557 C -0.3026 -0.11679 -0.29045 -0.14154 -0.27725 -0.17692 C -0.26406 -0.21231 -0.25208 -0.25625 -0.23889 -0.29741 C -0.22569 -0.33858 -0.21093 -0.38414 -0.19791 -0.42322 C -0.18489 -0.46231 -0.16597 -0.51897 -0.16093 -0.53261 C -0.1559 -0.54626 -0.15903 -0.53146 -0.16771 -0.50532 C -0.17639 -0.47919 -0.19896 -0.41744 -0.21284 -0.37581 C -0.22673 -0.33418 -0.23906 -0.29325 -0.25121 -0.25532 C -0.26337 -0.21739 -0.27413 -0.1834 -0.28559 -0.14778 C -0.29705 -0.11217 -0.31093 -0.07077 -0.31979 -0.04186 C -0.32864 -0.01295 -0.33507 0.00717 -0.33889 0.02567 C -0.34271 0.04417 -0.3434 0.05689 -0.34305 0.06938 C -0.34271 0.08187 -0.34045 0.09297 -0.33628 0.10037 C -0.33212 0.10777 -0.32587 0.1117 -0.3184 0.11332 C -0.31093 0.11494 -0.30278 0.11702 -0.29097 0.10962 C -0.27916 0.10222 -0.26319 0.08903 -0.24722 0.06938 C -0.23125 0.04972 -0.21319 0.02197 -0.19514 -0.00902 C -0.17708 -0.04001 -0.15607 -0.08095 -0.13889 -0.11656 C -0.1217 -0.15218 -0.10746 -0.18062 -0.09236 -0.22248 C -0.07725 -0.26434 -0.06163 -0.32702 -0.04861 -0.36841 C -0.03559 -0.40981 -0.02291 -0.44334 -0.01423 -0.47063 C -0.00555 -0.49792 0.0007 -0.52452 0.00347 -0.53261 C 0.00625 -0.54071 0.00677 -0.53631 0.00209 -0.51989 C -0.0026 -0.50347 -0.01493 -0.46601 -0.02517 -0.43409 C -0.03541 -0.40218 -0.04896 -0.36147 -0.05955 -0.3284 C -0.07014 -0.29533 -0.07725 -0.26735 -0.08819 -0.2352 C -0.09913 -0.20306 -0.1151 -0.16675 -0.12517 -0.13483 C -0.13524 -0.10292 -0.1401 -0.07262 -0.14861 -0.04371 C -0.15712 -0.0148 -0.16909 0.01619 -0.17587 0.03839 C -0.18264 0.06059 -0.18941 0.07701 -0.18958 0.0895 C -0.18975 0.10199 -0.18298 0.10846 -0.17725 0.11332 C -0.17153 0.11817 -0.16319 0.12164 -0.15538 0.11864 C -0.14757 0.11563 -0.13993 0.10407 -0.13073 0.09505 C -0.12153 0.08603 -0.10868 0.07308 -0.10052 0.06406 C -0.09236 0.05504 -0.08698 0.04764 -0.08142 0.04024 " pathEditMode="relative" rAng="0" ptsTypes="aaaaaaaaaaaaaaaaaaaaaaaaaaaaaaaaaaaaaaaaaaaaaaaaaaaaaaA">
                                      <p:cBhvr>
                                        <p:cTn id="10" dur="1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00" y="2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30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 фон (2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5559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2351612"/>
            <a:ext cx="62865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Сочетания </a:t>
            </a:r>
          </a:p>
          <a:p>
            <a:pPr algn="ctr"/>
            <a:r>
              <a:rPr lang="ru-RU" sz="6600" b="1" i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жи</a:t>
            </a:r>
            <a:r>
              <a:rPr lang="ru-RU" sz="66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– ши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9724" y="1484784"/>
            <a:ext cx="4230268" cy="1080121"/>
          </a:xfrm>
          <a:prstGeom prst="rect">
            <a:avLst/>
          </a:prstGeom>
          <a:noFill/>
        </p:spPr>
        <p:txBody>
          <a:bodyPr wrap="square" rtlCol="0">
            <a:prstTxWarp prst="textFadeRight">
              <a:avLst>
                <a:gd name="adj" fmla="val 19916"/>
              </a:avLst>
            </a:prstTxWarp>
            <a:spAutoFit/>
          </a:bodyPr>
          <a:lstStyle/>
          <a:p>
            <a:r>
              <a:rPr lang="ru-RU" sz="1050" dirty="0" smtClean="0"/>
              <a:t>Не </a:t>
            </a:r>
            <a:r>
              <a:rPr lang="ru-RU" sz="1050" dirty="0"/>
              <a:t>поедет без бензина</a:t>
            </a:r>
          </a:p>
          <a:p>
            <a:r>
              <a:rPr lang="ru-RU" sz="1050" dirty="0"/>
              <a:t>  Ни автобус, ни …</a:t>
            </a:r>
            <a:endParaRPr lang="ru-RU" sz="1050" b="1" i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440" y="1379456"/>
            <a:ext cx="3367603" cy="1527225"/>
          </a:xfrm>
          <a:prstGeom prst="rect">
            <a:avLst/>
          </a:prstGeom>
        </p:spPr>
      </p:pic>
      <p:pic>
        <p:nvPicPr>
          <p:cNvPr id="7" name="Picture 14" descr="Картинка 6 из 28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0544" y="3645024"/>
            <a:ext cx="2643206" cy="27336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92391" y="2996952"/>
            <a:ext cx="5072098" cy="2286016"/>
          </a:xfrm>
          <a:prstGeom prst="rect">
            <a:avLst/>
          </a:prstGeom>
          <a:noFill/>
        </p:spPr>
        <p:txBody>
          <a:bodyPr wrap="square" rtlCol="0">
            <a:prstTxWarp prst="textSlantDown">
              <a:avLst>
                <a:gd name="adj" fmla="val 71827"/>
              </a:avLst>
            </a:prstTxWarp>
            <a:spAutoFit/>
          </a:bodyPr>
          <a:lstStyle/>
          <a:p>
            <a:r>
              <a:rPr lang="ru-RU" sz="3200" dirty="0"/>
              <a:t>Что за звёздочки сквозные</a:t>
            </a:r>
          </a:p>
          <a:p>
            <a:r>
              <a:rPr lang="ru-RU" sz="3200" dirty="0"/>
              <a:t>  На пальто и на платке?</a:t>
            </a:r>
          </a:p>
          <a:p>
            <a:r>
              <a:rPr lang="ru-RU" sz="3200" dirty="0"/>
              <a:t>  Все сквозные, вырезные,</a:t>
            </a:r>
          </a:p>
          <a:p>
            <a:r>
              <a:rPr lang="ru-RU" sz="3200" dirty="0"/>
              <a:t>  А возьмёшь – вода в руке. 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" y="6963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15616" y="2276872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/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946957" y="3195740"/>
            <a:ext cx="39736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6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нка.</a:t>
            </a:r>
            <a:endParaRPr lang="ru-RU" sz="6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397283" y="3123044"/>
            <a:ext cx="186498" cy="3617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3201538"/>
            <a:ext cx="34187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6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</a:t>
            </a: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на,</a:t>
            </a:r>
            <a:endParaRPr lang="ru-RU" sz="6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2508886" y="3139921"/>
            <a:ext cx="186498" cy="3617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856835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506" y="0"/>
            <a:ext cx="9144000" cy="6858001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/>
        </p:nvSpPr>
        <p:spPr>
          <a:xfrm>
            <a:off x="685800" y="1382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>
              <a:solidFill>
                <a:srgbClr val="0033CC"/>
              </a:solidFill>
            </a:endParaRPr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228600" y="1463857"/>
            <a:ext cx="8686800" cy="4972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В СОЧЕТАНИЯХ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30058" y="2572474"/>
            <a:ext cx="207170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 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4472992" y="3032681"/>
            <a:ext cx="399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rgbClr val="0000FF"/>
                </a:solidFill>
              </a:rPr>
              <a:t>И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45620" y="2572474"/>
            <a:ext cx="178181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3681371" y="5584089"/>
            <a:ext cx="17812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solidFill>
                  <a:srgbClr val="0000FF"/>
                </a:solidFill>
              </a:rPr>
              <a:t>ПИШИ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41379" y="4323930"/>
            <a:ext cx="37147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3802433"/>
            <a:ext cx="53942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000FF"/>
                </a:solidFill>
              </a:rPr>
              <a:t>под ударением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18852239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105</Words>
  <Application>Microsoft Office PowerPoint</Application>
  <PresentationFormat>Экран (4:3)</PresentationFormat>
  <Paragraphs>27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Александра</cp:lastModifiedBy>
  <cp:revision>51</cp:revision>
  <dcterms:created xsi:type="dcterms:W3CDTF">2012-06-21T11:38:02Z</dcterms:created>
  <dcterms:modified xsi:type="dcterms:W3CDTF">2016-11-21T05:11:16Z</dcterms:modified>
</cp:coreProperties>
</file>