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2264" y="0"/>
            <a:ext cx="6662737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1600" y="206084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928802"/>
            <a:ext cx="8572500" cy="409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2C1616"/>
                </a:solidFill>
                <a:latin typeface="Monotype Corsiva" pitchFamily="66" charset="0"/>
              </a:rPr>
              <a:t>Самооценка и практическая значимость изделия:</a:t>
            </a:r>
            <a:endParaRPr lang="ru-RU" sz="32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05342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2C1616"/>
                </a:solidFill>
                <a:latin typeface="Monotype Corsiva" pitchFamily="66" charset="0"/>
              </a:rPr>
              <a:t>Моим девизом в работе были слова: </a:t>
            </a:r>
          </a:p>
          <a:p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«Умение создавать красивые оригинальные вещи своими руками – путь к самореализации индивидуального, яркого, креативного подарка». </a:t>
            </a:r>
            <a:r>
              <a:rPr lang="ru-RU" sz="2000" dirty="0">
                <a:solidFill>
                  <a:srgbClr val="2C1616"/>
                </a:solidFill>
                <a:latin typeface="Monotype Corsiva" pitchFamily="66" charset="0"/>
              </a:rPr>
              <a:t>Возможно, поэтому работа над проектом была успешной и доставила мне большое удовольствие. Изделие получилось оригинальным и красивым, а самое главное эксклюзивным. В результате я получила опыт </a:t>
            </a:r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работы – вышивки с бисером. Научилась </a:t>
            </a:r>
            <a:r>
              <a:rPr lang="ru-RU" sz="2000" dirty="0">
                <a:solidFill>
                  <a:srgbClr val="2C1616"/>
                </a:solidFill>
                <a:latin typeface="Monotype Corsiva" pitchFamily="66" charset="0"/>
              </a:rPr>
              <a:t>находить нужную информацию и критически оценивать свою работу.</a:t>
            </a:r>
          </a:p>
          <a:p>
            <a:r>
              <a:rPr lang="ru-RU" sz="2000" dirty="0">
                <a:solidFill>
                  <a:srgbClr val="2C1616"/>
                </a:solidFill>
                <a:latin typeface="Monotype Corsiva" pitchFamily="66" charset="0"/>
              </a:rPr>
              <a:t>  Главное, получила  подтверждение тому, что осуществление мечты, дело наших собственных рук. А впереди у меня новые мечты, новые задумки. Свою работу я оцениваю положительно.</a:t>
            </a:r>
          </a:p>
        </p:txBody>
      </p:sp>
    </p:spTree>
    <p:extLst>
      <p:ext uri="{BB962C8B-B14F-4D97-AF65-F5344CB8AC3E}">
        <p14:creationId xmlns:p14="http://schemas.microsoft.com/office/powerpoint/2010/main" val="186014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663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2C1616"/>
                </a:solidFill>
                <a:latin typeface="Monotype Corsiva" pitchFamily="66" charset="0"/>
              </a:rPr>
              <a:t>Реклама:</a:t>
            </a:r>
            <a:endParaRPr lang="ru-RU" sz="5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://img15.nnm.me/6/a/b/8/c/8ed45d85af1da8090b970e098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892527"/>
            <a:ext cx="3353596" cy="2313983"/>
          </a:xfrm>
          <a:prstGeom prst="rect">
            <a:avLst/>
          </a:prstGeom>
          <a:noFill/>
          <a:effectLst>
            <a:innerShdw blurRad="63500" dist="50800" dir="2700000">
              <a:schemeClr val="tx2">
                <a:lumMod val="50000"/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>
            <a:bevelB w="1143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1285852" y="928670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Иголочка тонка, но достает до сердца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И у того, кто дивный шьет узор,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И у того, кто от работ умельца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Отвести не может восхищенный взор.</a:t>
            </a:r>
          </a:p>
          <a:p>
            <a:pPr algn="ctr"/>
            <a:endParaRPr lang="ru-RU" sz="2000" dirty="0" smtClean="0">
              <a:solidFill>
                <a:srgbClr val="2C1616"/>
              </a:solidFill>
              <a:latin typeface="Monotype Corsiva" pitchFamily="66" charset="0"/>
            </a:endParaRPr>
          </a:p>
          <a:p>
            <a:pPr algn="ctr"/>
            <a:endParaRPr lang="ru-RU" sz="20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2214554"/>
            <a:ext cx="45005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Века живут в картинах и платочках,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И в бисерных роскошных ожерельях,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Подаренных когда – то внукам, дочкам,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Нетленные черты простого рукоделья.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9092" y="3571876"/>
            <a:ext cx="4714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Душа и руки создают шедевры,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Да просто украшают нашу жизнь.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За чудо творчества, истраченные нервы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Рукам искусным низко поклонись.</a:t>
            </a:r>
          </a:p>
          <a:p>
            <a:pPr algn="ctr"/>
            <a:endParaRPr lang="ru-RU" sz="2000" dirty="0" smtClean="0">
              <a:solidFill>
                <a:srgbClr val="2C1616"/>
              </a:solidFill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Дорохова Тамара Сергеевна</a:t>
            </a:r>
            <a:endParaRPr lang="ru-RU" sz="2000" dirty="0">
              <a:solidFill>
                <a:srgbClr val="2C1616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Задачи:</a:t>
            </a:r>
          </a:p>
          <a:p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1.Разработать </a:t>
            </a:r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опорную схему проекта.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2.Провести исследование. 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3.Анализ прототипов.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4.Выбор технологии изготовления изделия.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5.Разработать текстовую и графическую документацию.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6.Правила безопасного труда.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7.Контролировать качество своей работы.</a:t>
            </a:r>
          </a:p>
          <a:p>
            <a:r>
              <a:rPr lang="ru-RU" sz="3600" dirty="0">
                <a:solidFill>
                  <a:srgbClr val="2C1616"/>
                </a:solidFill>
                <a:latin typeface="Monotype Corsiva" pitchFamily="66" charset="0"/>
              </a:rPr>
              <a:t>8. Научиться оценивать свои способности.</a:t>
            </a: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C1616"/>
                </a:solidFill>
                <a:latin typeface="Monotype Corsiva" pitchFamily="66" charset="0"/>
              </a:rPr>
              <a:t>Цель – создать креативный подарок маме своими руками.</a:t>
            </a:r>
            <a:endParaRPr lang="ru-RU" dirty="0">
              <a:solidFill>
                <a:srgbClr val="2C1616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0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332656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2C1616"/>
                </a:solidFill>
                <a:latin typeface="Monotype Corsiva" pitchFamily="66" charset="0"/>
              </a:rPr>
              <a:t>Опорная схема проекта:</a:t>
            </a:r>
            <a:endParaRPr lang="ru-RU" sz="4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947" y="1102097"/>
            <a:ext cx="7504113" cy="508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779912" y="3068960"/>
            <a:ext cx="1800200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3140968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«Подарок Маме»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Анализ прототипов.</a:t>
            </a:r>
          </a:p>
          <a:p>
            <a:pPr algn="ctr"/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Возможные варианты:</a:t>
            </a:r>
            <a:endParaRPr lang="ru-RU" sz="36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1687"/>
            <a:ext cx="2576591" cy="216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00802"/>
            <a:ext cx="2160240" cy="2172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788161"/>
            <a:ext cx="2576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Вариант 1 </a:t>
            </a:r>
          </a:p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«Кольцо»</a:t>
            </a:r>
            <a:endParaRPr lang="ru-RU" sz="2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3789040"/>
            <a:ext cx="2952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Вариант 2 </a:t>
            </a:r>
          </a:p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«Картина»</a:t>
            </a:r>
            <a:endParaRPr lang="ru-RU" sz="2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3789040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Вариант 3</a:t>
            </a:r>
          </a:p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«Украшение на Пасхальное яйцо»</a:t>
            </a:r>
            <a:endParaRPr lang="ru-RU" sz="2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5445224"/>
            <a:ext cx="288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Мой выбор:</a:t>
            </a:r>
            <a:endParaRPr lang="ru-RU" sz="36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923897" y="4573870"/>
            <a:ext cx="9263" cy="784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Picture 2" descr="D:\Desktop\DSC_02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357298"/>
            <a:ext cx="2428892" cy="22145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4588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1.Технология изготовления соответствует программе 9 класса.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2. Простая конструкция.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3. Экономия денежных средств.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4. Красивая яркая расцветка.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5. Не вредит здоровью.   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6.Оригинальность</a:t>
            </a:r>
            <a:r>
              <a:rPr lang="ru-RU" dirty="0">
                <a:solidFill>
                  <a:srgbClr val="2C1616"/>
                </a:solidFill>
                <a:latin typeface="Monotype Corsiva" pitchFamily="66" charset="0"/>
              </a:rPr>
              <a:t>.      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800" dirty="0">
                <a:solidFill>
                  <a:srgbClr val="2C1616"/>
                </a:solidFill>
                <a:latin typeface="Monotype Corsiva" pitchFamily="66" charset="0"/>
              </a:rPr>
              <a:t>  7.Не требует специального ухода</a:t>
            </a:r>
            <a:endParaRPr lang="ru-RU" dirty="0">
              <a:solidFill>
                <a:srgbClr val="2C161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30408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5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Последовательность работы с вышивкой:</a:t>
            </a:r>
            <a:endParaRPr lang="ru-RU" sz="36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55787"/>
            <a:ext cx="2232248" cy="186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3912" y="1077060"/>
            <a:ext cx="2389113" cy="197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3182144" y="1917778"/>
            <a:ext cx="3960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09261" y="3212976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2C1616"/>
                </a:solidFill>
                <a:latin typeface="Monotype Corsiva" pitchFamily="66" charset="0"/>
              </a:rPr>
              <a:t>Шаг 1</a:t>
            </a:r>
          </a:p>
          <a:p>
            <a:pPr algn="ctr"/>
            <a:r>
              <a:rPr lang="ru-RU" sz="1600" dirty="0" smtClean="0">
                <a:solidFill>
                  <a:srgbClr val="2C1616"/>
                </a:solidFill>
                <a:latin typeface="Monotype Corsiva" pitchFamily="66" charset="0"/>
              </a:rPr>
              <a:t>Готовим рабочее место, раскладываем исходные материалы, завязываем узелок. Работаем линейным швом.</a:t>
            </a:r>
            <a:endParaRPr lang="ru-RU" sz="16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72745" y="3212976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Шаг 2</a:t>
            </a:r>
          </a:p>
          <a:p>
            <a:pPr algn="ctr"/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Повторяем линейным швом всю вышивку картины.</a:t>
            </a:r>
            <a:endParaRPr lang="ru-RU" sz="2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2816" y="3212976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Шаг 3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Закончив вышивать, полотно и аккуратно завяжем узелок на изнаночной стороне канвы, обрежем нитку.  </a:t>
            </a:r>
            <a:endParaRPr lang="ru-RU" sz="20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317299" y="2064896"/>
            <a:ext cx="23586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90003" y="5177796"/>
            <a:ext cx="1685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2C1616"/>
                </a:solidFill>
                <a:latin typeface="Monotype Corsiva" pitchFamily="66" charset="0"/>
              </a:rPr>
              <a:t>Изделие готово!</a:t>
            </a:r>
            <a:endParaRPr lang="ru-RU" sz="28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2052" name="Picture 4" descr="F:\Проект по труду\iCA11WD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202457"/>
            <a:ext cx="22479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99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60648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2C1616"/>
                </a:solidFill>
                <a:latin typeface="Monotype Corsiva" pitchFamily="66" charset="0"/>
              </a:rPr>
              <a:t>Подготовка готового изделия к </a:t>
            </a:r>
            <a:r>
              <a:rPr lang="ru-RU" sz="3200" dirty="0">
                <a:solidFill>
                  <a:srgbClr val="2C1616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2C1616"/>
                </a:solidFill>
                <a:latin typeface="Monotype Corsiva" pitchFamily="66" charset="0"/>
              </a:rPr>
              <a:t>оформлению:</a:t>
            </a:r>
            <a:endParaRPr lang="ru-RU" sz="32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3075" name="Picture 3" descr="F:\Проект по труду\IMG_20151002_0617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428736"/>
            <a:ext cx="2219270" cy="230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6833" y="3904312"/>
            <a:ext cx="2448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Шаг 1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После окончания работы изделие следует простирать вручную, в мыльном растворе малой концентрации.</a:t>
            </a:r>
            <a:endParaRPr lang="ru-RU" sz="20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43240" y="2428868"/>
            <a:ext cx="414851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9912" y="4004185"/>
            <a:ext cx="2592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Шаг 2</a:t>
            </a:r>
          </a:p>
          <a:p>
            <a:pPr algn="ctr"/>
            <a:r>
              <a:rPr lang="ru-RU" sz="2000" dirty="0" smtClean="0">
                <a:solidFill>
                  <a:srgbClr val="2C1616"/>
                </a:solidFill>
                <a:latin typeface="Monotype Corsiva" pitchFamily="66" charset="0"/>
              </a:rPr>
              <a:t>После полного высыхание изделие следует аккуратно прогладить не затрагивая вышитого места.</a:t>
            </a:r>
            <a:endParaRPr lang="ru-RU" sz="20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3876745"/>
            <a:ext cx="1872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C1616"/>
                </a:solidFill>
                <a:latin typeface="Monotype Corsiva" pitchFamily="66" charset="0"/>
              </a:rPr>
              <a:t>Шаг 3</a:t>
            </a:r>
          </a:p>
          <a:p>
            <a:pPr algn="ctr"/>
            <a:r>
              <a:rPr lang="ru-RU" dirty="0" smtClean="0">
                <a:solidFill>
                  <a:srgbClr val="2C1616"/>
                </a:solidFill>
                <a:latin typeface="Monotype Corsiva" pitchFamily="66" charset="0"/>
              </a:rPr>
              <a:t>Изделие готово к оформлению в багетной мастерской. После чего вы получите отлично оформленный подарок готовый к подаче!</a:t>
            </a:r>
            <a:endParaRPr lang="ru-RU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D:\Desktop\Моя папка\Мои доклады\Проект по труду\DSC_01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59085" y="1470477"/>
            <a:ext cx="2298060" cy="2214578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>
            <a:off x="6000760" y="2428868"/>
            <a:ext cx="414851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53" name="Picture 5" descr="http://www.needlenthread.com/Images/Miscellaneous/Framing/framing_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428736"/>
            <a:ext cx="2381267" cy="228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309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963" y="18864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C1616"/>
                </a:solidFill>
                <a:latin typeface="Monotype Corsiva" pitchFamily="66" charset="0"/>
              </a:rPr>
              <a:t>Экономическая оценка изделия:</a:t>
            </a:r>
            <a:endParaRPr lang="ru-RU" sz="36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72355"/>
            <a:ext cx="16954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2" y="1484784"/>
            <a:ext cx="7151687" cy="46577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786578" y="364331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64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2C1616"/>
                </a:solidFill>
                <a:latin typeface="Monotype Corsiva" pitchFamily="66" charset="0"/>
              </a:rPr>
              <a:t>Экологическая оценка изделия:</a:t>
            </a:r>
            <a:endParaRPr lang="ru-RU" sz="32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8478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C1616"/>
                </a:solidFill>
                <a:latin typeface="Monotype Corsiva" pitchFamily="66" charset="0"/>
              </a:rPr>
              <a:t>Выбранное мною изделие безвредно для окружающей среды, не содержит вредных примесей, не выделяет газообразных веществ с неприятным запахом. Обладают хорошим эргономическими показателями в системе «человек –изделие – окружающая среда». Состав изделие не принесет вреда ни людям, ни окружающей среде, не вызывает аллергию глаз.</a:t>
            </a:r>
            <a:br>
              <a:rPr lang="ru-RU" sz="2400" dirty="0">
                <a:solidFill>
                  <a:srgbClr val="2C1616"/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rgbClr val="2C1616"/>
                </a:solidFill>
                <a:latin typeface="Monotype Corsiva" pitchFamily="66" charset="0"/>
              </a:rPr>
              <a:t>Изготовление моего изделия не влечёт за собой никаких изменений в окружающей среде и не рушат </a:t>
            </a:r>
            <a:r>
              <a:rPr lang="ru-RU" sz="2400" dirty="0" smtClean="0">
                <a:solidFill>
                  <a:srgbClr val="2C1616"/>
                </a:solidFill>
                <a:latin typeface="Monotype Corsiva" pitchFamily="66" charset="0"/>
              </a:rPr>
              <a:t>жизнедеятельности.</a:t>
            </a:r>
            <a:endParaRPr lang="ru-RU" sz="2400" dirty="0">
              <a:solidFill>
                <a:srgbClr val="2C1616"/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1216"/>
            <a:ext cx="16954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6725" y="211216"/>
            <a:ext cx="165893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2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</TotalTime>
  <Words>489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Цель – создать креативный подарок маме своими руками.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2015-12-02T05:10:52Z</dcterms:created>
  <dcterms:modified xsi:type="dcterms:W3CDTF">2017-05-12T07:05:42Z</dcterms:modified>
</cp:coreProperties>
</file>