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34"/>
  </p:notesMasterIdLst>
  <p:sldIdLst>
    <p:sldId id="467" r:id="rId2"/>
    <p:sldId id="464" r:id="rId3"/>
    <p:sldId id="430" r:id="rId4"/>
    <p:sldId id="361" r:id="rId5"/>
    <p:sldId id="411" r:id="rId6"/>
    <p:sldId id="421" r:id="rId7"/>
    <p:sldId id="417" r:id="rId8"/>
    <p:sldId id="432" r:id="rId9"/>
    <p:sldId id="433" r:id="rId10"/>
    <p:sldId id="434" r:id="rId11"/>
    <p:sldId id="457" r:id="rId12"/>
    <p:sldId id="453" r:id="rId13"/>
    <p:sldId id="415" r:id="rId14"/>
    <p:sldId id="414" r:id="rId15"/>
    <p:sldId id="454" r:id="rId16"/>
    <p:sldId id="413" r:id="rId17"/>
    <p:sldId id="439" r:id="rId18"/>
    <p:sldId id="441" r:id="rId19"/>
    <p:sldId id="443" r:id="rId20"/>
    <p:sldId id="444" r:id="rId21"/>
    <p:sldId id="445" r:id="rId22"/>
    <p:sldId id="446" r:id="rId23"/>
    <p:sldId id="447" r:id="rId24"/>
    <p:sldId id="450" r:id="rId25"/>
    <p:sldId id="422" r:id="rId26"/>
    <p:sldId id="423" r:id="rId27"/>
    <p:sldId id="427" r:id="rId28"/>
    <p:sldId id="381" r:id="rId29"/>
    <p:sldId id="382" r:id="rId30"/>
    <p:sldId id="371" r:id="rId31"/>
    <p:sldId id="429" r:id="rId32"/>
    <p:sldId id="374" r:id="rId33"/>
  </p:sldIdLst>
  <p:sldSz cx="12192000" cy="6858000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0000"/>
    <a:srgbClr val="0000CC"/>
    <a:srgbClr val="FFFF99"/>
    <a:srgbClr val="006600"/>
    <a:srgbClr val="003300"/>
    <a:srgbClr val="FFCC00"/>
    <a:srgbClr val="FFCCFF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54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0E606-82DA-4714-933E-B9F588950F8D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e-BY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FAB94-64BE-48DD-B70B-4D6733969277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410155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0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04317" indent="-270891" defTabSz="9150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83564" indent="-216713" defTabSz="9150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16990" indent="-216713" defTabSz="9150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50415" indent="-216713" defTabSz="9150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383841" indent="-216713" defTabSz="9150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17266" indent="-216713" defTabSz="9150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250692" indent="-216713" defTabSz="9150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84118" indent="-216713" defTabSz="9150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F275A40-2C44-4522-8A2F-DA8B2498FAD1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dirty="0" smtClean="0"/>
              <a:t>В системе оценивания в начальной школе используется преимущественно внутренняя оценка, выставляемая педагогом или школой.</a:t>
            </a:r>
          </a:p>
          <a:p>
            <a:pPr eaLnBrk="1" hangingPunct="1"/>
            <a:r>
              <a:rPr lang="ru-RU" dirty="0" smtClean="0"/>
              <a:t>Внешняя оценка, проводимая различными независимыми службами: мониторинговые исследования, аттестация ОУ. Результаты не влияют на итоговую отметку детей, участвующих в этих процедурах.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 В начальной школе рекомендуется использовать три вида оценивания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8669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24882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12865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415996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79321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83938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58000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36272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89214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98157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44190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1D140-B9FC-4F8A-B43E-F5B82F2B4D0E}" type="datetimeFigureOut">
              <a:rPr lang="be-BY" smtClean="0"/>
              <a:pPr/>
              <a:t>12.05.17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311511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07368" y="548681"/>
            <a:ext cx="10897220" cy="1584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e-BY" sz="3600" b="1" dirty="0" smtClean="0">
                <a:solidFill>
                  <a:srgbClr val="0000CC"/>
                </a:solidFill>
              </a:rPr>
              <a:t>Организация контрольно-оценочной деятельности в начальной школе в условиях ФГОС НОО</a:t>
            </a:r>
            <a:endParaRPr lang="be-BY" sz="36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D:\ФОТО\фото шко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2433263"/>
            <a:ext cx="5688632" cy="37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968208" y="4762500"/>
            <a:ext cx="3096344" cy="876300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Л. А. </a:t>
            </a:r>
            <a:r>
              <a:rPr lang="ru-RU" sz="18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Кочкаева</a:t>
            </a: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МКОУ «ОСШ № 2»</a:t>
            </a:r>
          </a:p>
        </p:txBody>
      </p:sp>
    </p:spTree>
    <p:extLst>
      <p:ext uri="{BB962C8B-B14F-4D97-AF65-F5344CB8AC3E}">
        <p14:creationId xmlns:p14="http://schemas.microsoft.com/office/powerpoint/2010/main" val="195241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664952"/>
              </p:ext>
            </p:extLst>
          </p:nvPr>
        </p:nvGraphicFramePr>
        <p:xfrm>
          <a:off x="431801" y="765176"/>
          <a:ext cx="11328401" cy="549275"/>
        </p:xfrm>
        <a:graphic>
          <a:graphicData uri="http://schemas.openxmlformats.org/drawingml/2006/table">
            <a:tbl>
              <a:tblPr firstRow="1">
                <a:tableStyleId>{C4B1156A-380E-4F78-BDF5-A606A8083BF9}</a:tableStyleId>
              </a:tblPr>
              <a:tblGrid>
                <a:gridCol w="480017"/>
                <a:gridCol w="1056037"/>
                <a:gridCol w="1440051"/>
                <a:gridCol w="3744132"/>
                <a:gridCol w="4608164"/>
              </a:tblGrid>
              <a:tr h="5492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№</a:t>
                      </a:r>
                      <a:r>
                        <a:rPr lang="ru-RU" sz="1200" i="1" baseline="0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/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Вид  КОД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Время проведения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Содержание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Формы и виды оценки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31637" y="260648"/>
            <a:ext cx="6144683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</a:rPr>
              <a:t>ВИДЫ  КОНТРОЛЯ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671913"/>
              </p:ext>
            </p:extLst>
          </p:nvPr>
        </p:nvGraphicFramePr>
        <p:xfrm>
          <a:off x="407368" y="1268760"/>
          <a:ext cx="11328399" cy="329247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60904"/>
                <a:gridCol w="975149"/>
                <a:gridCol w="1440051"/>
                <a:gridCol w="3744132"/>
                <a:gridCol w="4608163"/>
              </a:tblGrid>
              <a:tr h="1280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5.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Georgia" pitchFamily="18" charset="0"/>
                        </a:rPr>
                        <a:t>Посещение консультаций   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Georgia" pitchFamily="18" charset="0"/>
                        </a:rPr>
                        <a:t>Проводится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1 раз в неделю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Ставит задачу обучения  учащихся  задавать (инициировать) «умные» вопросы.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Фиксируется учителем  в </a:t>
                      </a:r>
                      <a:r>
                        <a:rPr lang="ru-RU" sz="1200" b="1" dirty="0" smtClean="0">
                          <a:latin typeface="Georgia" pitchFamily="18" charset="0"/>
                        </a:rPr>
                        <a:t>журнале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следующим образом: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1 балл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– ученик присутствовал на консультации, но вопросов не  задавал;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2 балла –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задавал вопросы, но не содержательные;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3 балла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– </a:t>
                      </a:r>
                      <a:r>
                        <a:rPr lang="ru-RU" sz="1200" b="1" dirty="0" smtClean="0">
                          <a:latin typeface="Georgia" pitchFamily="18" charset="0"/>
                        </a:rPr>
                        <a:t>задавал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«умные» (содержательные) вопросы.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</a:tr>
              <a:tr h="20120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Georgia" pitchFamily="18" charset="0"/>
                        </a:rPr>
                        <a:t>6.</a:t>
                      </a:r>
                      <a:endParaRPr lang="ru-RU" sz="1200" b="1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Georgia" pitchFamily="18" charset="0"/>
                        </a:rPr>
                        <a:t>Итоговая проверочная </a:t>
                      </a:r>
                      <a:r>
                        <a:rPr lang="ru-RU" sz="1600" b="1" dirty="0">
                          <a:latin typeface="Georgia" pitchFamily="18" charset="0"/>
                        </a:rPr>
                        <a:t>работа</a:t>
                      </a:r>
                      <a:endParaRPr lang="ru-RU" sz="16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Georgia" pitchFamily="18" charset="0"/>
                        </a:rPr>
                        <a:t>Конец апреля</a:t>
                      </a:r>
                      <a:endParaRPr lang="ru-RU" sz="1200" b="1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Включает  основные  темы учебного  года. Задания рассчитаны на проверку не только знаний, но и развивающего эффекта обучения. Задания  разного уровня, как по сложности (базовый, расширенный), так и по уровню </a:t>
                      </a:r>
                      <a:r>
                        <a:rPr lang="ru-RU" sz="1200" b="1" dirty="0" err="1">
                          <a:latin typeface="Georgia" pitchFamily="18" charset="0"/>
                        </a:rPr>
                        <a:t>опосредствования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 (формальный, рефлексивный, ресурсный)</a:t>
                      </a:r>
                      <a:endParaRPr lang="ru-RU" sz="12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Georgia" pitchFamily="18" charset="0"/>
                        </a:rPr>
                        <a:t>Оценивание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 </a:t>
                      </a:r>
                      <a:r>
                        <a:rPr lang="ru-RU" sz="1200" b="1" dirty="0" err="1">
                          <a:latin typeface="Georgia" pitchFamily="18" charset="0"/>
                        </a:rPr>
                        <a:t>многобалльное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, отдельно 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по уровням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.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Сравнение результатов  стартовой и итоговой работы.</a:t>
                      </a:r>
                      <a:endParaRPr lang="ru-RU" sz="1200" b="1" u="sng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75487" marR="75487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247806"/>
              </p:ext>
            </p:extLst>
          </p:nvPr>
        </p:nvGraphicFramePr>
        <p:xfrm>
          <a:off x="431800" y="4652963"/>
          <a:ext cx="11328400" cy="2011362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60904"/>
                <a:gridCol w="975149"/>
                <a:gridCol w="1440051"/>
                <a:gridCol w="3744133"/>
                <a:gridCol w="4608163"/>
              </a:tblGrid>
              <a:tr h="20113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7.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</a:rPr>
                        <a:t>Предъявление </a:t>
                      </a:r>
                      <a:r>
                        <a:rPr lang="ru-RU" sz="1400" b="1" dirty="0">
                          <a:latin typeface="Georgia" pitchFamily="18" charset="0"/>
                        </a:rPr>
                        <a:t>(</a:t>
                      </a:r>
                      <a:r>
                        <a:rPr lang="ru-RU" sz="1400" b="1" dirty="0" smtClean="0">
                          <a:latin typeface="Georgia" pitchFamily="18" charset="0"/>
                        </a:rPr>
                        <a:t>демонстрация</a:t>
                      </a:r>
                      <a:r>
                        <a:rPr lang="ru-RU" sz="1400" b="1" dirty="0">
                          <a:latin typeface="Georgia" pitchFamily="18" charset="0"/>
                        </a:rPr>
                        <a:t>) </a:t>
                      </a:r>
                      <a:r>
                        <a:rPr lang="ru-RU" sz="1400" b="1" dirty="0" smtClean="0">
                          <a:latin typeface="Georgia" pitchFamily="18" charset="0"/>
                        </a:rPr>
                        <a:t>достижений ученика </a:t>
                      </a:r>
                      <a:r>
                        <a:rPr lang="ru-RU" sz="1400" b="1" dirty="0">
                          <a:latin typeface="Georgia" pitchFamily="18" charset="0"/>
                        </a:rPr>
                        <a:t>за год.</a:t>
                      </a:r>
                      <a:endParaRPr lang="ru-RU" sz="14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Май  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Каждый учащийся в конце года должен продемонстрировать (показать) все, на что он способен.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Философия этой формы оценки в смещение акцента с того, что учащийся не знает и не умеет, к тому, что он знает и умеет по данной теме и данному предмету; </a:t>
                      </a:r>
                      <a:r>
                        <a:rPr lang="ru-RU" sz="1200" b="1" u="sng" dirty="0">
                          <a:latin typeface="Georgia" pitchFamily="18" charset="0"/>
                        </a:rPr>
                        <a:t>перенос педагогического ударения с оценки на самооценку</a:t>
                      </a:r>
                      <a:endParaRPr lang="ru-RU" sz="1100" b="1" u="sng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8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759330" y="332656"/>
            <a:ext cx="7928957" cy="172819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rgbClr val="0000CC"/>
                </a:solidFill>
                <a:latin typeface="Garamond" pitchFamily="18" charset="0"/>
              </a:rPr>
              <a:t>Инновационные системы </a:t>
            </a:r>
            <a:r>
              <a:rPr lang="ru-RU" sz="3600" b="1" dirty="0">
                <a:solidFill>
                  <a:srgbClr val="0000CC"/>
                </a:solidFill>
                <a:latin typeface="Garamond" pitchFamily="18" charset="0"/>
              </a:rPr>
              <a:t>оценивания </a:t>
            </a:r>
            <a:endParaRPr lang="ru-RU" sz="3600" b="1" dirty="0" smtClean="0">
              <a:solidFill>
                <a:srgbClr val="0000CC"/>
              </a:solidFill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9376" y="2204864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тестирование;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модульная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система оценки качества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рейтинговая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системы оценки качества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учебное портфолио.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Картинки по запросу системы оцени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282" y="1700808"/>
            <a:ext cx="4126658" cy="33123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5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620688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cs typeface="Times New Roman" pitchFamily="18" charset="0"/>
              </a:rPr>
              <a:t>Основные объекты системы оценки </a:t>
            </a:r>
            <a:endParaRPr lang="ru-RU" sz="36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1" y="1556792"/>
            <a:ext cx="9601196" cy="35283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1100" dirty="0" smtClean="0"/>
          </a:p>
          <a:p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предметные результаты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результаты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личностные результаты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79376" y="476672"/>
            <a:ext cx="11233248" cy="130386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838200" indent="-838200" eaLnBrk="1" hangingPunct="1"/>
            <a:r>
              <a:rPr lang="ru-RU" sz="2400" b="1" dirty="0" smtClean="0">
                <a:solidFill>
                  <a:schemeClr val="accent2"/>
                </a:solidFill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rgbClr val="0000CC"/>
                </a:solidFill>
              </a:rPr>
              <a:t>«Особенности оценки </a:t>
            </a:r>
            <a:r>
              <a:rPr lang="ru-RU" sz="4000" b="1" dirty="0" smtClean="0">
                <a:solidFill>
                  <a:srgbClr val="FF0000"/>
                </a:solidFill>
              </a:rPr>
              <a:t>предметных</a:t>
            </a:r>
            <a:r>
              <a:rPr lang="ru-RU" sz="4000" b="1" dirty="0" smtClean="0">
                <a:solidFill>
                  <a:srgbClr val="0000CC"/>
                </a:solidFill>
              </a:rPr>
              <a:t>  результатов»</a:t>
            </a:r>
            <a:br>
              <a:rPr lang="ru-RU" sz="4000" b="1" dirty="0" smtClean="0">
                <a:solidFill>
                  <a:srgbClr val="0000CC"/>
                </a:solidFill>
              </a:rPr>
            </a:br>
            <a:endParaRPr lang="ru-RU" sz="4000" b="1" dirty="0" smtClean="0">
              <a:solidFill>
                <a:srgbClr val="0000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95400" y="1556792"/>
            <a:ext cx="11329426" cy="4897289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Объект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учебных действий с предметным содержанием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Предмет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способность к решению учебно-познавательных и учебно-практических задач с использованием средств, релевантных содержанию учебных предметов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Процедуры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а) внутренняя накопленная оценка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б) итоговая оценка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в) процедуры внешней оценки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ru-RU" sz="2800" b="1" u="sng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8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ru-RU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40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14917" y="692696"/>
            <a:ext cx="10393651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838200" indent="-838200" eaLnBrk="1" hangingPunct="1"/>
            <a:r>
              <a:rPr lang="ru-RU" sz="2400" b="1" dirty="0" smtClean="0">
                <a:solidFill>
                  <a:schemeClr val="accent2"/>
                </a:solidFill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rgbClr val="0000CC"/>
                </a:solidFill>
              </a:rPr>
              <a:t> «Особенности оценки </a:t>
            </a:r>
            <a:r>
              <a:rPr lang="ru-RU" sz="4000" b="1" dirty="0" err="1" smtClean="0">
                <a:solidFill>
                  <a:srgbClr val="FF0000"/>
                </a:solidFill>
              </a:rPr>
              <a:t>метапредметных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результатов»</a:t>
            </a:r>
            <a:br>
              <a:rPr lang="ru-RU" sz="4000" b="1" dirty="0" smtClean="0">
                <a:solidFill>
                  <a:srgbClr val="0000CC"/>
                </a:solidFill>
              </a:rPr>
            </a:br>
            <a:endParaRPr lang="ru-RU" sz="4000" b="1" dirty="0" smtClean="0">
              <a:solidFill>
                <a:srgbClr val="0000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95400" y="1412776"/>
            <a:ext cx="11257418" cy="5329337"/>
          </a:xfrm>
        </p:spPr>
        <p:txBody>
          <a:bodyPr>
            <a:normAutofit fontScale="92500"/>
          </a:bodyPr>
          <a:lstStyle/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бъект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регулятивных, коммуникативных 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познавательных универсальных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учебных действий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Предмет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а) уровень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данного вида действий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б) уровень присвоения универсального учебного действия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Процедуры оценки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а) внутренняя накопленная оценка</a:t>
            </a:r>
          </a:p>
          <a:p>
            <a:pPr marL="609600" indent="-609600">
              <a:lnSpc>
                <a:spcPct val="90000"/>
              </a:lnSpc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б) итоговая оценка (комплексные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7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ru-RU" sz="20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4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472" y="404664"/>
            <a:ext cx="960119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cs typeface="Times New Roman" pitchFamily="18" charset="0"/>
              </a:rPr>
              <a:t>Диагностика уровня </a:t>
            </a:r>
            <a:r>
              <a:rPr lang="ru-RU" sz="3600" b="1" dirty="0" err="1" smtClean="0">
                <a:solidFill>
                  <a:srgbClr val="0000CC"/>
                </a:solidFill>
                <a:cs typeface="Times New Roman" pitchFamily="18" charset="0"/>
              </a:rPr>
              <a:t>сформированности</a:t>
            </a:r>
            <a:r>
              <a:rPr lang="ru-RU" sz="3600" b="1" dirty="0" smtClean="0">
                <a:solidFill>
                  <a:srgbClr val="0000CC"/>
                </a:solidFill>
                <a:cs typeface="Times New Roman" pitchFamily="18" charset="0"/>
              </a:rPr>
              <a:t> предметных умений и УУД</a:t>
            </a:r>
            <a:endParaRPr lang="ru-RU" sz="36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6174" y="5013176"/>
            <a:ext cx="10168396" cy="35735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Пособия содержат контрольные работы 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разноуровневыми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заданиями, составленные в соответствии с ФГОС НОО.</a:t>
            </a:r>
          </a:p>
        </p:txBody>
      </p:sp>
      <p:pic>
        <p:nvPicPr>
          <p:cNvPr id="4" name="Рисунок 3" descr="C:\Users\Larisa\Desktop\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74" y="1717208"/>
            <a:ext cx="2151474" cy="3151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Larisa\Desktop\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1715027"/>
            <a:ext cx="2041727" cy="3148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Larisa\Desktop\3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1715027"/>
            <a:ext cx="2736304" cy="3004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Larisa\Desktop\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1720465"/>
            <a:ext cx="2088232" cy="3004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09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83432" y="692695"/>
            <a:ext cx="10153128" cy="79208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838200" indent="-838200" eaLnBrk="1" hangingPunct="1"/>
            <a:r>
              <a:rPr lang="ru-RU" sz="2400" b="1" dirty="0" smtClean="0">
                <a:solidFill>
                  <a:schemeClr val="accent2"/>
                </a:solidFill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rgbClr val="0000CC"/>
                </a:solidFill>
              </a:rPr>
              <a:t>«Особенности оценки </a:t>
            </a:r>
            <a:r>
              <a:rPr lang="ru-RU" sz="4000" b="1" dirty="0" smtClean="0">
                <a:solidFill>
                  <a:srgbClr val="FF0000"/>
                </a:solidFill>
              </a:rPr>
              <a:t>личностных </a:t>
            </a:r>
            <a:r>
              <a:rPr lang="ru-RU" sz="4000" b="1" dirty="0" smtClean="0">
                <a:solidFill>
                  <a:srgbClr val="0000CC"/>
                </a:solidFill>
              </a:rPr>
              <a:t>результатов»</a:t>
            </a:r>
            <a:br>
              <a:rPr lang="ru-RU" sz="4000" b="1" dirty="0" smtClean="0">
                <a:solidFill>
                  <a:srgbClr val="0000CC"/>
                </a:solidFill>
              </a:rPr>
            </a:br>
            <a:endParaRPr lang="ru-RU" sz="4000" b="1" dirty="0" smtClean="0">
              <a:solidFill>
                <a:srgbClr val="0000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23392" y="1556792"/>
            <a:ext cx="11329426" cy="518532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ru-RU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Субъект оценки</a:t>
            </a:r>
          </a:p>
          <a:p>
            <a:pPr eaLnBrk="1" hangingPunct="1">
              <a:buFontTx/>
              <a:buNone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личностных УУД, включаемых в три основных блока: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самоопределение,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морально-этическая ориентация.</a:t>
            </a:r>
          </a:p>
          <a:p>
            <a:pPr eaLnBrk="1" hangingPunct="1">
              <a:buFontTx/>
              <a:buNone/>
            </a:pPr>
            <a:r>
              <a:rPr lang="ru-RU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Предмет оценки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-образовательной деятельности системы образования; образовательного учреждения.</a:t>
            </a:r>
          </a:p>
          <a:p>
            <a:pPr eaLnBrk="1" hangingPunct="1">
              <a:buFontTx/>
              <a:buNone/>
            </a:pPr>
            <a:r>
              <a:rPr lang="ru-RU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Процедуры оценки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этих результатов образовательной деятельности осуществляется в ходе внешних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неперсонифицированных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мониторинговых исследований.</a:t>
            </a:r>
          </a:p>
          <a:p>
            <a:pPr eaLnBrk="1" hangingPunct="1"/>
            <a:endParaRPr lang="ru-RU" sz="2000" b="1" dirty="0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0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о стрелкой вниз 8"/>
          <p:cNvSpPr/>
          <p:nvPr/>
        </p:nvSpPr>
        <p:spPr>
          <a:xfrm>
            <a:off x="6191251" y="1520139"/>
            <a:ext cx="4993216" cy="1439863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33976" y="3284984"/>
            <a:ext cx="7776633" cy="1008062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latin typeface="Georgia" pitchFamily="18" charset="0"/>
              </a:rPr>
              <a:t>итоговая оценка выпускника 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200151" y="1520140"/>
            <a:ext cx="4607983" cy="1439863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Прямоугольник 3"/>
          <p:cNvSpPr>
            <a:spLocks noChangeArrowheads="1"/>
          </p:cNvSpPr>
          <p:nvPr/>
        </p:nvSpPr>
        <p:spPr bwMode="auto">
          <a:xfrm>
            <a:off x="6335183" y="1689874"/>
            <a:ext cx="4705351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i="1" dirty="0">
                <a:latin typeface="Georgia" pitchFamily="18" charset="0"/>
              </a:rPr>
              <a:t>оценки за стандартизированные итоговые работы</a:t>
            </a: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1930634" y="1812984"/>
            <a:ext cx="3147015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i="1" dirty="0">
                <a:latin typeface="Georgia" pitchFamily="18" charset="0"/>
              </a:rPr>
              <a:t>накопленные оценки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989131" y="553036"/>
            <a:ext cx="42242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  <a:ea typeface="Times New Roman" pitchFamily="18" charset="0"/>
              </a:rPr>
              <a:t>Итоговое оценивание</a:t>
            </a:r>
            <a:endParaRPr lang="ru-RU" sz="3200" b="1" dirty="0">
              <a:ln w="11430"/>
              <a:solidFill>
                <a:srgbClr val="0000CC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0324" y="4653136"/>
            <a:ext cx="11040533" cy="14398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7" name="Rectangle 3"/>
          <p:cNvSpPr>
            <a:spLocks noChangeArrowheads="1"/>
          </p:cNvSpPr>
          <p:nvPr/>
        </p:nvSpPr>
        <p:spPr bwMode="auto">
          <a:xfrm>
            <a:off x="814917" y="4923965"/>
            <a:ext cx="108500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ctr" eaLnBrk="0" hangingPunct="0"/>
            <a:r>
              <a:rPr lang="ru-RU" sz="20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Личностные результаты выпускников начальной школы в полном соответствии с требованиями стандартов не подлежат итоговой оценке.</a:t>
            </a:r>
            <a:endParaRPr lang="ru-RU" sz="20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23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17413" grpId="0" animBg="1"/>
      <p:bldP spid="17414" grpId="0" animBg="1"/>
      <p:bldP spid="12" grpId="0" animBg="1"/>
      <p:bldP spid="174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03254" y="551046"/>
            <a:ext cx="44181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  <a:ea typeface="Times New Roman" pitchFamily="18" charset="0"/>
              </a:rPr>
              <a:t>Критерии  оценивания</a:t>
            </a:r>
            <a:endParaRPr lang="ru-RU" sz="3200" b="1" dirty="0">
              <a:ln w="11430"/>
              <a:solidFill>
                <a:srgbClr val="0000CC"/>
              </a:solidFill>
              <a:latin typeface="+mj-lt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1871134" y="1628800"/>
            <a:ext cx="8930217" cy="187166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v"/>
              <a:defRPr/>
            </a:pPr>
            <a:r>
              <a:rPr lang="ru-RU" b="1" i="1" dirty="0">
                <a:latin typeface="Georgia" pitchFamily="18" charset="0"/>
              </a:rPr>
              <a:t> соответствие достигнутых предметных, </a:t>
            </a:r>
            <a:r>
              <a:rPr lang="ru-RU" b="1" i="1" dirty="0" err="1">
                <a:latin typeface="Georgia" pitchFamily="18" charset="0"/>
              </a:rPr>
              <a:t>метапредметных</a:t>
            </a:r>
            <a:r>
              <a:rPr lang="ru-RU" b="1" i="1" dirty="0">
                <a:latin typeface="Georgia" pitchFamily="18" charset="0"/>
              </a:rPr>
              <a:t> и личностных результатов обучающихся требованиям к результатам освоения образовательной программы начального общего образования ФГОС; 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1866602" y="4221088"/>
            <a:ext cx="8930217" cy="1295400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v"/>
              <a:defRPr/>
            </a:pPr>
            <a:endParaRPr lang="ru-RU" b="1" i="1" dirty="0">
              <a:latin typeface="Georgia" pitchFamily="18" charset="0"/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2159001" y="4548113"/>
            <a:ext cx="8354484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114300" algn="ctr" eaLnBrk="0" hangingPunct="0">
              <a:buFont typeface="Wingdings" pitchFamily="2" charset="2"/>
              <a:buChar char="v"/>
              <a:tabLst>
                <a:tab pos="457200" algn="l"/>
                <a:tab pos="685800" algn="l"/>
              </a:tabLst>
            </a:pPr>
            <a:r>
              <a:rPr lang="ru-RU" sz="1400" dirty="0">
                <a:cs typeface="Times New Roman" pitchFamily="18" charset="0"/>
              </a:rPr>
              <a:t> </a:t>
            </a:r>
            <a:r>
              <a:rPr lang="ru-RU" b="1" i="1" dirty="0">
                <a:latin typeface="Georgia" pitchFamily="18" charset="0"/>
                <a:cs typeface="Times New Roman" pitchFamily="18" charset="0"/>
              </a:rPr>
              <a:t>динамика результатов предметной </a:t>
            </a:r>
            <a:r>
              <a:rPr lang="ru-RU" b="1" i="1" dirty="0" err="1">
                <a:latin typeface="Georgia" pitchFamily="18" charset="0"/>
                <a:cs typeface="Times New Roman" pitchFamily="18" charset="0"/>
              </a:rPr>
              <a:t>обученности</a:t>
            </a:r>
            <a:r>
              <a:rPr lang="ru-RU" b="1" i="1" dirty="0">
                <a:latin typeface="Georgia" pitchFamily="18" charset="0"/>
                <a:cs typeface="Times New Roman" pitchFamily="18" charset="0"/>
              </a:rPr>
              <a:t>, формирования УУД</a:t>
            </a:r>
            <a:endParaRPr lang="ru-RU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40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4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66" y="857232"/>
            <a:ext cx="9677429" cy="5572164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b="1" i="1" dirty="0" smtClean="0"/>
          </a:p>
          <a:p>
            <a:pPr marL="0" lvl="0" indent="0">
              <a:buNone/>
            </a:pPr>
            <a:endParaRPr lang="ru-RU" b="1" i="1" dirty="0"/>
          </a:p>
          <a:p>
            <a:pPr marL="0" lvl="0" indent="0" algn="ctr">
              <a:buNone/>
            </a:pPr>
            <a:r>
              <a:rPr lang="ru-RU" sz="4000" b="1" i="1" dirty="0" smtClean="0"/>
              <a:t>     </a:t>
            </a:r>
            <a:r>
              <a:rPr lang="ru-RU" sz="4000" b="1" dirty="0" smtClean="0">
                <a:solidFill>
                  <a:srgbClr val="0000CC"/>
                </a:solidFill>
                <a:latin typeface="+mj-lt"/>
              </a:rPr>
              <a:t>Листы индивидуальных достижений по предметам</a:t>
            </a:r>
            <a:r>
              <a:rPr lang="ru-RU" sz="4000" dirty="0" smtClean="0">
                <a:solidFill>
                  <a:srgbClr val="0000CC"/>
                </a:solidFill>
                <a:latin typeface="+mj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3832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109728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00CC"/>
                </a:solidFill>
              </a:rPr>
              <a:t>Нормативно - правовое обеспечение 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>системы оценки планируемых результатов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127448" y="2276872"/>
            <a:ext cx="9855200" cy="40687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ru-RU" sz="2800" b="1" dirty="0" smtClean="0"/>
              <a:t>Положение о промежуточной аттестации и системе оценки образовательных результатов.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ru-RU" sz="2800" b="1" dirty="0" smtClean="0"/>
              <a:t>Устав школы.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ru-RU" sz="2800" b="1" dirty="0" smtClean="0"/>
              <a:t>Основная образовательная программа начального общего образования.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ru-RU" sz="2800" b="1" dirty="0" smtClean="0"/>
              <a:t>Положение о портфолио как накопительной форме оценки.</a:t>
            </a:r>
          </a:p>
        </p:txBody>
      </p:sp>
    </p:spTree>
    <p:extLst>
      <p:ext uri="{BB962C8B-B14F-4D97-AF65-F5344CB8AC3E}">
        <p14:creationId xmlns:p14="http://schemas.microsoft.com/office/powerpoint/2010/main" val="209639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Оля\учебные материалы разное\рамки для презентаци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690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6712" y="1857364"/>
            <a:ext cx="2952771" cy="4572032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ru-RU" sz="2400" b="1" dirty="0" smtClean="0"/>
          </a:p>
          <a:p>
            <a:pPr lvl="0" algn="ctr">
              <a:buNone/>
            </a:pPr>
            <a:r>
              <a:rPr lang="ru-RU" sz="2400" b="1" dirty="0" smtClean="0"/>
              <a:t>Русский</a:t>
            </a:r>
          </a:p>
          <a:p>
            <a:pPr lvl="0" algn="ctr">
              <a:buNone/>
            </a:pPr>
            <a:r>
              <a:rPr lang="ru-RU" sz="2400" b="1" dirty="0" smtClean="0"/>
              <a:t>язык</a:t>
            </a:r>
          </a:p>
          <a:p>
            <a:pPr lvl="0" algn="ctr">
              <a:buNone/>
            </a:pPr>
            <a:r>
              <a:rPr lang="ru-RU" sz="2400" dirty="0" smtClean="0"/>
              <a:t>(Обучение</a:t>
            </a:r>
          </a:p>
          <a:p>
            <a:pPr lvl="0" algn="ctr">
              <a:buNone/>
            </a:pPr>
            <a:r>
              <a:rPr lang="ru-RU" sz="2400" dirty="0" smtClean="0"/>
              <a:t>письму)</a:t>
            </a: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3524232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Лист</a:t>
            </a:r>
          </a:p>
          <a:p>
            <a:pPr algn="ctr"/>
            <a:r>
              <a:rPr lang="ru-RU" sz="2400" b="1" dirty="0" smtClean="0"/>
              <a:t>индивидуальных достижений 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24192" y="0"/>
          <a:ext cx="8667807" cy="6853340"/>
        </p:xfrm>
        <a:graphic>
          <a:graphicData uri="http://schemas.openxmlformats.org/drawingml/2006/table">
            <a:tbl>
              <a:tblPr/>
              <a:tblGrid>
                <a:gridCol w="503943"/>
                <a:gridCol w="2015769"/>
                <a:gridCol w="3628385"/>
                <a:gridCol w="806308"/>
                <a:gridCol w="403153"/>
                <a:gridCol w="403153"/>
                <a:gridCol w="503943"/>
                <a:gridCol w="403153"/>
              </a:tblGrid>
              <a:tr h="3379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10"/>
                        </a:spcAft>
                      </a:pPr>
                      <a:r>
                        <a:rPr lang="ru-RU" sz="13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10"/>
                        </a:spcAft>
                      </a:pPr>
                      <a:r>
                        <a:rPr lang="ru-RU" sz="135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5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Формируемые навыки и умения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Старт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Четверти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73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Фонетика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Составление схемы слова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Деление слова на слоги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Постановка ударения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Обозначение звуков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Каллиграфия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Списывание с печатного текста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Письмо под диктовку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4714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Орфография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Пропуски, замены, искажения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9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Большая буква в начале предложения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0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Знаки препинания в конце предложения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Пробелы между словами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9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Большая буква в именах собственных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Жи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ши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ча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ща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, чу – </a:t>
                      </a: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щу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9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Обозначение мягкости согласных на письме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Словарные слова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Перенос слов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91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«Опасные места»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При письме букв гласных звуков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0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При письме букв согласных звуков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49" marR="40249" marT="30187" marB="3018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8771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Оля\учебные материалы разное\рамки для презентаци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714733" cy="207167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lvl="0"/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700" b="1" dirty="0" smtClean="0"/>
              <a:t>Лист индивидуальных достижений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1963" y="2500306"/>
            <a:ext cx="2857520" cy="2071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Литературное</a:t>
            </a:r>
          </a:p>
          <a:p>
            <a:pPr algn="ctr">
              <a:buNone/>
            </a:pPr>
            <a:r>
              <a:rPr lang="ru-RU" sz="2400" b="1" dirty="0" smtClean="0"/>
              <a:t>чтение </a:t>
            </a:r>
          </a:p>
          <a:p>
            <a:pPr algn="ctr">
              <a:buNone/>
            </a:pPr>
            <a:r>
              <a:rPr lang="ru-RU" sz="2400" dirty="0" smtClean="0"/>
              <a:t>(Обучение</a:t>
            </a:r>
          </a:p>
          <a:p>
            <a:pPr algn="ctr">
              <a:buNone/>
            </a:pPr>
            <a:r>
              <a:rPr lang="ru-RU" sz="2400" dirty="0" smtClean="0"/>
              <a:t>Чтению)</a:t>
            </a: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372066"/>
              </p:ext>
            </p:extLst>
          </p:nvPr>
        </p:nvGraphicFramePr>
        <p:xfrm>
          <a:off x="3647727" y="1"/>
          <a:ext cx="8541523" cy="6858003"/>
        </p:xfrm>
        <a:graphic>
          <a:graphicData uri="http://schemas.openxmlformats.org/drawingml/2006/table">
            <a:tbl>
              <a:tblPr/>
              <a:tblGrid>
                <a:gridCol w="657082"/>
                <a:gridCol w="2534255"/>
                <a:gridCol w="2440478"/>
                <a:gridCol w="844767"/>
                <a:gridCol w="469314"/>
                <a:gridCol w="469314"/>
                <a:gridCol w="469314"/>
                <a:gridCol w="656999"/>
              </a:tblGrid>
              <a:tr h="39784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1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Формируемые навыки и умения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Четверти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Старт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Способ чтения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По буквам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По слогам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2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По слогам и целыми словами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Целыми словами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Правильность 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чтения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Без ошибок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Пропуск, замена, искажение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Постановка ударения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Ошибки в окончаниях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Повторы слов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Скорость  чтения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Выразительность чтения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Понимание прочитанного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Пересказ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Чтение наизусть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3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Составление собственного рассказа </a:t>
                      </a:r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3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88" marR="57688" marT="43266" marB="43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808520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Оля\учебные материалы разное\рамки для презентаци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238480" cy="278605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lvl="0"/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700" b="1" dirty="0" smtClean="0"/>
              <a:t>Лист </a:t>
            </a:r>
            <a:r>
              <a:rPr lang="ru-RU" sz="2400" b="1" dirty="0" smtClean="0"/>
              <a:t>индивидуальных </a:t>
            </a:r>
            <a:r>
              <a:rPr lang="ru-RU" sz="2700" b="1" dirty="0" smtClean="0"/>
              <a:t>достижений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211" y="2928934"/>
            <a:ext cx="2571768" cy="7858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 Математика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187" y="0"/>
          <a:ext cx="9048815" cy="6795546"/>
        </p:xfrm>
        <a:graphic>
          <a:graphicData uri="http://schemas.openxmlformats.org/drawingml/2006/table">
            <a:tbl>
              <a:tblPr/>
              <a:tblGrid>
                <a:gridCol w="571547"/>
                <a:gridCol w="2857520"/>
                <a:gridCol w="2667019"/>
                <a:gridCol w="666755"/>
                <a:gridCol w="476211"/>
                <a:gridCol w="571504"/>
                <a:gridCol w="666755"/>
                <a:gridCol w="571504"/>
              </a:tblGrid>
              <a:tr h="3153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1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5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Формируемые навыки и умения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Старт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Четверти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Знание цифр и чисел до 10 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Знание состава чисел первого десятка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Умение выполнять действия над числами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Сложение в </a:t>
                      </a:r>
                      <a:r>
                        <a:rPr lang="ru-RU" sz="12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пределах </a:t>
                      </a: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Вычитание в </a:t>
                      </a:r>
                      <a:r>
                        <a:rPr lang="ru-RU" sz="12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пределах </a:t>
                      </a: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находить неизвестные компоненты арифметических действий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Сложение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3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Вычитание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4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Таблица сложения и вычитания в </a:t>
                      </a:r>
                      <a:r>
                        <a:rPr lang="ru-RU" sz="125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</a:t>
                      </a:r>
                      <a:r>
                        <a:rPr lang="ru-RU" sz="12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 </a:t>
                      </a:r>
                      <a:r>
                        <a:rPr lang="ru-RU" sz="12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скорость </a:t>
                      </a:r>
                      <a:r>
                        <a:rPr lang="ru-RU" sz="12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счета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Умение сравнивать числа и выражения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3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50" b="1" dirty="0">
                          <a:solidFill>
                            <a:srgbClr val="00000A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Умение сравнивать предметы по размеру, форме, цвету</a:t>
                      </a:r>
                      <a:endParaRPr lang="ru-RU" sz="1250" b="1" dirty="0">
                        <a:solidFill>
                          <a:srgbClr val="00000A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3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50" b="1" dirty="0">
                          <a:solidFill>
                            <a:srgbClr val="00000A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Знание геометрических фигур, операции над ними</a:t>
                      </a:r>
                      <a:endParaRPr lang="ru-RU" sz="1250" b="1" dirty="0">
                        <a:solidFill>
                          <a:srgbClr val="00000A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Умение решать задачу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Анализ текста задачи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Работа со схемой задачи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Выбор  действий 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Вычисления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Умение выполнять действия над числами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Сложение в пределах 20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 dirty="0">
                          <a:latin typeface="Times New Roman"/>
                          <a:ea typeface="Times New Roman"/>
                          <a:cs typeface="Times New Roman"/>
                        </a:rPr>
                        <a:t>Вычитание в пределах 20</a:t>
                      </a:r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12.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Умение решать уравнение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Знание величин, умение выполнять действия над величинами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Масса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Объём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826"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1">
                          <a:latin typeface="Times New Roman"/>
                          <a:ea typeface="Times New Roman"/>
                          <a:cs typeface="Times New Roman"/>
                        </a:rPr>
                        <a:t>Время </a:t>
                      </a:r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5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79" marR="35979" marT="26984" marB="269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0503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404664"/>
            <a:ext cx="9601196" cy="5026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Виды листов наблюдений</a:t>
            </a: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1384" y="980728"/>
            <a:ext cx="11259656" cy="5877272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 smtClean="0"/>
              <a:t>Рейтинговые таблицы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165180"/>
              </p:ext>
            </p:extLst>
          </p:nvPr>
        </p:nvGraphicFramePr>
        <p:xfrm>
          <a:off x="1055440" y="1844824"/>
          <a:ext cx="10120543" cy="4430353"/>
        </p:xfrm>
        <a:graphic>
          <a:graphicData uri="http://schemas.openxmlformats.org/drawingml/2006/table">
            <a:tbl>
              <a:tblPr/>
              <a:tblGrid>
                <a:gridCol w="2024108"/>
                <a:gridCol w="674703"/>
                <a:gridCol w="1134239"/>
                <a:gridCol w="383840"/>
                <a:gridCol w="1012055"/>
                <a:gridCol w="655026"/>
                <a:gridCol w="1076045"/>
                <a:gridCol w="424233"/>
                <a:gridCol w="1005494"/>
                <a:gridCol w="716873"/>
                <a:gridCol w="1013927"/>
              </a:tblGrid>
              <a:tr h="632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Предмет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 Четверть                      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600" b="1" dirty="0"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 место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место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>
                          <a:latin typeface="Calibri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место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место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место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Математика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4,55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Русский язык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Литературное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чтение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4,93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Окружающий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мир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4,47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ИЗО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Технология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Музыка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4,9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Физкультура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4,93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Ин. яз.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4,38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Все предметы</a:t>
                      </a: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1280" marR="81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170463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12" y="0"/>
            <a:ext cx="10972800" cy="5714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Виды листов наблюдений</a:t>
            </a: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1963" y="500042"/>
            <a:ext cx="10972800" cy="4597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Лист фиксации </a:t>
            </a:r>
            <a:r>
              <a:rPr lang="ru-RU" sz="2800" b="1" dirty="0" err="1" smtClean="0"/>
              <a:t>общеучебных</a:t>
            </a:r>
            <a:r>
              <a:rPr lang="ru-RU" sz="2800" b="1" dirty="0" smtClean="0"/>
              <a:t> умений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611193"/>
              </p:ext>
            </p:extLst>
          </p:nvPr>
        </p:nvGraphicFramePr>
        <p:xfrm>
          <a:off x="983435" y="1000109"/>
          <a:ext cx="10369147" cy="5737905"/>
        </p:xfrm>
        <a:graphic>
          <a:graphicData uri="http://schemas.openxmlformats.org/drawingml/2006/table">
            <a:tbl>
              <a:tblPr/>
              <a:tblGrid>
                <a:gridCol w="458812"/>
                <a:gridCol w="5068551"/>
                <a:gridCol w="605223"/>
                <a:gridCol w="605223"/>
                <a:gridCol w="605223"/>
                <a:gridCol w="605223"/>
                <a:gridCol w="605223"/>
                <a:gridCol w="605223"/>
                <a:gridCol w="605223"/>
                <a:gridCol w="605223"/>
              </a:tblGrid>
              <a:tr h="23201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п\п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  класс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  класс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п</a:t>
                      </a:r>
                      <a:r>
                        <a:rPr lang="ru-RU" sz="1200" b="1" dirty="0" smtClean="0"/>
                        <a:t>/г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п</a:t>
                      </a:r>
                      <a:r>
                        <a:rPr lang="ru-RU" sz="1200" b="1" dirty="0" smtClean="0"/>
                        <a:t>/г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п</a:t>
                      </a:r>
                      <a:r>
                        <a:rPr lang="ru-RU" sz="1200" b="1" dirty="0" smtClean="0"/>
                        <a:t>/г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п</a:t>
                      </a:r>
                      <a:r>
                        <a:rPr lang="ru-RU" sz="1200" b="1" dirty="0" smtClean="0"/>
                        <a:t>/г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г</a:t>
                      </a:r>
                      <a:endParaRPr lang="ru-RU" sz="1200" b="1" dirty="0"/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Классная работа выполнялась:</a:t>
                      </a:r>
                      <a:endParaRPr lang="ru-RU" sz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регулярно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примерно в половине случаев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редко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почти никогда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Домашние задания выполнялись:</a:t>
                      </a:r>
                      <a:endParaRPr lang="ru-RU" sz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регулярно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примерно в половине случаев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редко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почти никогда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учёбе в целом:</a:t>
                      </a:r>
                      <a:endParaRPr lang="ru-RU" sz="12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положительное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безразличное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негативное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 в работе класса на уроках: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постоянное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инициативное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регулярное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частое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редкое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545" marR="18545" marT="13909" marB="139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00240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619251" y="692696"/>
            <a:ext cx="9328149" cy="4503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>
                <a:solidFill>
                  <a:srgbClr val="0000CC"/>
                </a:solidFill>
                <a:latin typeface="+mj-lt"/>
              </a:rPr>
              <a:t>Особенности контрольно-оценочной деятельности учащихся </a:t>
            </a:r>
            <a:r>
              <a:rPr lang="ru-RU" sz="3600" b="1" dirty="0">
                <a:solidFill>
                  <a:srgbClr val="FF0000"/>
                </a:solidFill>
                <a:latin typeface="+mj-lt"/>
              </a:rPr>
              <a:t>1 класса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812800" y="1772816"/>
            <a:ext cx="10566400" cy="424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SzPct val="80000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Обучаясь в первом классе, учащиеся  приобретают следующие умения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87" indent="0" eaLnBrk="1" hangingPunct="1">
              <a:lnSpc>
                <a:spcPct val="150000"/>
              </a:lnSpc>
              <a:spcBef>
                <a:spcPts val="600"/>
              </a:spcBef>
              <a:buClr>
                <a:srgbClr val="996666"/>
              </a:buClr>
              <a:buSzPct val="80000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оценивать свою работу по заданным учителям критериям с помощью «Волшебных линеечек»,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«Светофора»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587" indent="0" eaLnBrk="1" hangingPunct="1">
              <a:lnSpc>
                <a:spcPct val="150000"/>
              </a:lnSpc>
              <a:spcBef>
                <a:spcPts val="600"/>
              </a:spcBef>
              <a:buClr>
                <a:srgbClr val="996666"/>
              </a:buClr>
              <a:buSzPct val="80000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соотносить свою оценку с оценкой учителя;</a:t>
            </a:r>
          </a:p>
          <a:p>
            <a:pPr marL="1587" indent="0" eaLnBrk="1" hangingPunct="1">
              <a:lnSpc>
                <a:spcPct val="150000"/>
              </a:lnSpc>
              <a:spcBef>
                <a:spcPts val="600"/>
              </a:spcBef>
              <a:buClr>
                <a:srgbClr val="996666"/>
              </a:buClr>
              <a:buSzPct val="80000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договариваться о выборе образца для сопоставления работ;</a:t>
            </a:r>
          </a:p>
          <a:p>
            <a:pPr marL="1587" indent="0" eaLnBrk="1" hangingPunct="1">
              <a:lnSpc>
                <a:spcPct val="150000"/>
              </a:lnSpc>
              <a:spcBef>
                <a:spcPts val="600"/>
              </a:spcBef>
              <a:buClr>
                <a:srgbClr val="996666"/>
              </a:buClr>
              <a:buSzPct val="80000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обнаруживать совпадение и различие своих действий с   образцом.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SzPct val="80000"/>
            </a:pP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80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609600" y="404664"/>
            <a:ext cx="10972800" cy="101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rgbClr val="0000CC"/>
                </a:solidFill>
                <a:latin typeface="+mj-lt"/>
              </a:rPr>
              <a:t>Приемы оценочной деятельности, используемые на уроке </a:t>
            </a:r>
            <a:r>
              <a:rPr lang="ru-RU" sz="3600" b="1" dirty="0">
                <a:solidFill>
                  <a:srgbClr val="FF0000"/>
                </a:solidFill>
                <a:latin typeface="+mj-lt"/>
              </a:rPr>
              <a:t>при </a:t>
            </a:r>
            <a:r>
              <a:rPr lang="ru-RU" sz="3600" b="1" dirty="0" err="1">
                <a:solidFill>
                  <a:srgbClr val="FF0000"/>
                </a:solidFill>
                <a:latin typeface="+mj-lt"/>
              </a:rPr>
              <a:t>безотметочном</a:t>
            </a:r>
            <a:r>
              <a:rPr lang="ru-RU" sz="3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600" b="1" dirty="0">
                <a:solidFill>
                  <a:srgbClr val="0000CC"/>
                </a:solidFill>
                <a:latin typeface="+mj-lt"/>
              </a:rPr>
              <a:t>обучении: 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9600" y="1600201"/>
            <a:ext cx="10972800" cy="470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eaLnBrk="1" hangingPunct="1">
              <a:spcBef>
                <a:spcPts val="900"/>
              </a:spcBef>
              <a:buClr>
                <a:srgbClr val="CC9900"/>
              </a:buClr>
              <a:buSzPct val="65000"/>
            </a:pPr>
            <a:r>
              <a:rPr lang="ru-RU" sz="3600" dirty="0">
                <a:solidFill>
                  <a:srgbClr val="000000"/>
                </a:solidFill>
              </a:rPr>
              <a:t>«</a:t>
            </a:r>
            <a:r>
              <a:rPr lang="ru-RU" sz="3200" dirty="0">
                <a:solidFill>
                  <a:srgbClr val="000000"/>
                </a:solidFill>
              </a:rPr>
              <a:t>Лесенка» </a:t>
            </a:r>
          </a:p>
          <a:p>
            <a:pPr marL="0" indent="0" eaLnBrk="1" hangingPunct="1">
              <a:spcBef>
                <a:spcPts val="900"/>
              </a:spcBef>
              <a:buClr>
                <a:srgbClr val="CC9900"/>
              </a:buClr>
              <a:buSzPct val="65000"/>
            </a:pPr>
            <a:r>
              <a:rPr lang="ru-RU" sz="3200" dirty="0">
                <a:solidFill>
                  <a:srgbClr val="000000"/>
                </a:solidFill>
              </a:rPr>
              <a:t>«Волшебная линеечка</a:t>
            </a:r>
            <a:r>
              <a:rPr lang="ru-RU" sz="3200" dirty="0" smtClean="0">
                <a:solidFill>
                  <a:srgbClr val="000000"/>
                </a:solidFill>
              </a:rPr>
              <a:t>»</a:t>
            </a:r>
          </a:p>
          <a:p>
            <a:pPr marL="0" indent="0" eaLnBrk="1" hangingPunct="1">
              <a:spcBef>
                <a:spcPts val="900"/>
              </a:spcBef>
              <a:buClr>
                <a:srgbClr val="CC9900"/>
              </a:buClr>
              <a:buSzPct val="65000"/>
            </a:pPr>
            <a:r>
              <a:rPr lang="ru-RU" sz="3200" dirty="0" smtClean="0">
                <a:solidFill>
                  <a:srgbClr val="000000"/>
                </a:solidFill>
              </a:rPr>
              <a:t> </a:t>
            </a:r>
            <a:endParaRPr lang="ru-RU" sz="3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900"/>
              </a:spcBef>
              <a:buClr>
                <a:srgbClr val="CC9900"/>
              </a:buClr>
              <a:buSzPct val="65000"/>
            </a:pPr>
            <a:r>
              <a:rPr lang="ru-RU" sz="3200" dirty="0">
                <a:solidFill>
                  <a:srgbClr val="000000"/>
                </a:solidFill>
              </a:rPr>
              <a:t>«Светофор» </a:t>
            </a:r>
          </a:p>
          <a:p>
            <a:pPr marL="0" indent="0" eaLnBrk="1" hangingPunct="1">
              <a:spcBef>
                <a:spcPts val="900"/>
              </a:spcBef>
              <a:buClr>
                <a:srgbClr val="CC9900"/>
              </a:buClr>
              <a:buSzPct val="65000"/>
            </a:pPr>
            <a:r>
              <a:rPr lang="en-US" sz="3200" dirty="0">
                <a:solidFill>
                  <a:srgbClr val="000000"/>
                </a:solidFill>
              </a:rPr>
              <a:t>C</a:t>
            </a:r>
            <a:r>
              <a:rPr lang="ru-RU" sz="3200" dirty="0" err="1" smtClean="0">
                <a:solidFill>
                  <a:srgbClr val="000000"/>
                </a:solidFill>
              </a:rPr>
              <a:t>ловесное</a:t>
            </a:r>
            <a:r>
              <a:rPr lang="ru-RU" sz="3200" dirty="0" smtClean="0">
                <a:solidFill>
                  <a:srgbClr val="000000"/>
                </a:solidFill>
              </a:rPr>
              <a:t> </a:t>
            </a:r>
            <a:r>
              <a:rPr lang="ru-RU" sz="3200" dirty="0">
                <a:solidFill>
                  <a:srgbClr val="000000"/>
                </a:solidFill>
              </a:rPr>
              <a:t>оценивание </a:t>
            </a:r>
          </a:p>
          <a:p>
            <a:pPr eaLnBrk="1" hangingPunct="1">
              <a:spcBef>
                <a:spcPts val="600"/>
              </a:spcBef>
              <a:buSzPct val="65000"/>
            </a:pPr>
            <a:endParaRPr lang="en-US" sz="24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ts val="600"/>
              </a:spcBef>
              <a:buSzPct val="65000"/>
            </a:pPr>
            <a:r>
              <a:rPr lang="ru-RU" sz="2400" dirty="0" smtClean="0">
                <a:solidFill>
                  <a:srgbClr val="000000"/>
                </a:solidFill>
              </a:rPr>
              <a:t>Уровень </a:t>
            </a:r>
            <a:r>
              <a:rPr lang="ru-RU" sz="2400" dirty="0">
                <a:solidFill>
                  <a:srgbClr val="000000"/>
                </a:solidFill>
              </a:rPr>
              <a:t>достижения конкретных </a:t>
            </a:r>
            <a:r>
              <a:rPr lang="ru-RU" sz="2400" b="1" dirty="0">
                <a:solidFill>
                  <a:srgbClr val="000000"/>
                </a:solidFill>
              </a:rPr>
              <a:t>предметных и </a:t>
            </a:r>
            <a:r>
              <a:rPr lang="ru-RU" sz="2400" b="1" dirty="0" err="1">
                <a:solidFill>
                  <a:srgbClr val="000000"/>
                </a:solidFill>
              </a:rPr>
              <a:t>метапредметных</a:t>
            </a:r>
            <a:r>
              <a:rPr lang="ru-RU" sz="2400" b="1" dirty="0">
                <a:solidFill>
                  <a:srgbClr val="000000"/>
                </a:solidFill>
              </a:rPr>
              <a:t>  </a:t>
            </a:r>
            <a:r>
              <a:rPr lang="ru-RU" sz="2400" dirty="0">
                <a:solidFill>
                  <a:srgbClr val="000000"/>
                </a:solidFill>
              </a:rPr>
              <a:t>результатов отслеживается </a:t>
            </a:r>
            <a:r>
              <a:rPr lang="ru-RU" sz="2400" b="1" dirty="0">
                <a:solidFill>
                  <a:srgbClr val="000000"/>
                </a:solidFill>
              </a:rPr>
              <a:t>с помощью «листов учебных достижений». </a:t>
            </a:r>
          </a:p>
        </p:txBody>
      </p:sp>
    </p:spTree>
    <p:extLst>
      <p:ext uri="{BB962C8B-B14F-4D97-AF65-F5344CB8AC3E}">
        <p14:creationId xmlns:p14="http://schemas.microsoft.com/office/powerpoint/2010/main" val="2106414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692696"/>
            <a:ext cx="10972800" cy="109438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000CC"/>
                </a:solidFill>
              </a:rPr>
              <a:t>Особенности контрольно-оценочной </a:t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деятельности учащихся </a:t>
            </a:r>
            <a:r>
              <a:rPr lang="ru-RU" sz="3200" b="1" dirty="0" smtClean="0">
                <a:solidFill>
                  <a:srgbClr val="FF0000"/>
                </a:solidFill>
              </a:rPr>
              <a:t>2-3 классов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712" y="1772816"/>
            <a:ext cx="10201197" cy="4103052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«Логические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цепочки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«Кластер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«Ромашка вопросов»;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«Дерево предсказаний»;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«Мозговой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штурм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самооценки;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Лист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учебных достижений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80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2" y="548680"/>
            <a:ext cx="9601196" cy="15841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Приемы оценочной деятельности.</a:t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Лист учебных достижений.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9416" y="2420888"/>
            <a:ext cx="4536504" cy="344956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отследить динамику продвижения учащихся в достижении предметных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результатов.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6456040" y="2348880"/>
            <a:ext cx="5112568" cy="352156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800" b="1" u="sng" dirty="0" smtClean="0">
                <a:latin typeface="Times New Roman" pitchFamily="18" charset="0"/>
              </a:rPr>
              <a:t>При создании учитывать: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</a:rPr>
              <a:t>   программу и требования к обязательному минимуму содержания образования.</a:t>
            </a:r>
            <a:endParaRPr lang="ru-RU" sz="2800" b="1" u="sn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64076"/>
      </p:ext>
    </p:extLst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506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1127448" y="836712"/>
            <a:ext cx="10513167" cy="4967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00CC"/>
                </a:solidFill>
                <a:latin typeface="+mj-lt"/>
              </a:rPr>
              <a:t>Лист  индивидуальных  достижений  обучающегося</a:t>
            </a:r>
            <a:r>
              <a:rPr lang="ru-RU" sz="4000" b="1" dirty="0" smtClean="0"/>
              <a:t> </a:t>
            </a:r>
            <a:r>
              <a:rPr lang="ru-RU" sz="4000" dirty="0" smtClean="0"/>
              <a:t>– </a:t>
            </a:r>
            <a:r>
              <a:rPr lang="ru-RU" sz="4400" dirty="0" smtClean="0"/>
              <a:t>таблица, которая </a:t>
            </a:r>
            <a:r>
              <a:rPr lang="ru-RU" sz="4400" dirty="0"/>
              <a:t>заполняется  учеником  в  течение  </a:t>
            </a:r>
            <a:r>
              <a:rPr lang="ru-RU" sz="4400" dirty="0" smtClean="0"/>
              <a:t>недели и вкладывается  в  портфолио.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028" y="4653136"/>
            <a:ext cx="307340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01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41960"/>
            <a:ext cx="119286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27013" algn="ctr" eaLnBrk="0" hangingPunct="0">
              <a:defRPr/>
            </a:pPr>
            <a:r>
              <a:rPr lang="ru-RU" sz="3200" b="1" dirty="0" smtClean="0">
                <a:ln w="11430"/>
                <a:solidFill>
                  <a:srgbClr val="0000CC"/>
                </a:solidFill>
                <a:latin typeface="+mj-lt"/>
                <a:ea typeface="Times New Roman" pitchFamily="18" charset="0"/>
              </a:rPr>
              <a:t>Система </a:t>
            </a: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  <a:ea typeface="Times New Roman" pitchFamily="18" charset="0"/>
              </a:rPr>
              <a:t>оценивания строится на основе следующих общих для всех программ начального образования </a:t>
            </a:r>
            <a:r>
              <a:rPr lang="ru-RU" sz="3200" b="1" i="1" dirty="0">
                <a:ln w="11430"/>
                <a:solidFill>
                  <a:srgbClr val="FF0000"/>
                </a:solidFill>
                <a:latin typeface="+mj-lt"/>
                <a:ea typeface="Times New Roman" pitchFamily="18" charset="0"/>
              </a:rPr>
              <a:t>принципов</a:t>
            </a:r>
            <a:r>
              <a:rPr lang="ru-RU" sz="3200" b="1" dirty="0">
                <a:ln w="11430"/>
                <a:solidFill>
                  <a:srgbClr val="FF0000"/>
                </a:solidFill>
                <a:latin typeface="+mj-lt"/>
                <a:ea typeface="Times New Roman" pitchFamily="18" charset="0"/>
              </a:rPr>
              <a:t>:</a:t>
            </a:r>
            <a:endParaRPr lang="ru-RU" sz="3200" b="1" dirty="0">
              <a:ln w="11430"/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02784" y="1412875"/>
            <a:ext cx="9889067" cy="5032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b="1" i="1" dirty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Оценивание является </a:t>
            </a:r>
            <a:r>
              <a:rPr lang="ru-RU" b="1" i="1" dirty="0">
                <a:latin typeface="Georgia" pitchFamily="18" charset="0"/>
              </a:rPr>
              <a:t>постоянным процессом 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10438" y="2462776"/>
            <a:ext cx="3841749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диагностическое (стартовое, текущее)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977092" y="1905191"/>
            <a:ext cx="670983" cy="57626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877608" y="1916114"/>
            <a:ext cx="670983" cy="57626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16080" y="2481454"/>
            <a:ext cx="4931836" cy="7571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chemeClr val="tx1"/>
                </a:solidFill>
                <a:latin typeface="Georgia" pitchFamily="18" charset="0"/>
              </a:rPr>
              <a:t>срезовое</a:t>
            </a: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(тематическое, промежуточное, рубежное, итоговое)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44083" y="3353742"/>
            <a:ext cx="9503833" cy="50323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endParaRPr lang="ru-RU" b="1" dirty="0">
              <a:latin typeface="Georgia" pitchFamily="18" charset="0"/>
            </a:endParaRPr>
          </a:p>
        </p:txBody>
      </p:sp>
      <p:sp>
        <p:nvSpPr>
          <p:cNvPr id="7178" name="Прямоугольник 12"/>
          <p:cNvSpPr>
            <a:spLocks noChangeArrowheads="1"/>
          </p:cNvSpPr>
          <p:nvPr/>
        </p:nvSpPr>
        <p:spPr bwMode="auto">
          <a:xfrm>
            <a:off x="2063750" y="3429000"/>
            <a:ext cx="77046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Оценивание </a:t>
            </a:r>
            <a:r>
              <a:rPr lang="ru-RU" b="1" dirty="0">
                <a:latin typeface="Georgia" pitchFamily="18" charset="0"/>
              </a:rPr>
              <a:t>может быть только </a:t>
            </a:r>
            <a:r>
              <a:rPr lang="ru-RU" b="1" i="1" dirty="0" err="1">
                <a:latin typeface="Georgia" pitchFamily="18" charset="0"/>
              </a:rPr>
              <a:t>критериальное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44084" y="4005264"/>
            <a:ext cx="9503832" cy="5032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Оцениваться с помощью отметки могут </a:t>
            </a:r>
          </a:p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только результаты деятельности</a:t>
            </a:r>
            <a:r>
              <a:rPr lang="ru-RU" b="1" dirty="0">
                <a:latin typeface="Georgia" pitchFamily="18" charset="0"/>
              </a:rPr>
              <a:t>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391711" y="4652964"/>
            <a:ext cx="9456205" cy="5048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Критерии оценивания и алгоритм выставления отметки </a:t>
            </a:r>
            <a:r>
              <a:rPr lang="ru-RU" b="1" i="1" dirty="0">
                <a:latin typeface="Georgia" pitchFamily="18" charset="0"/>
              </a:rPr>
              <a:t>заранее известны</a:t>
            </a:r>
            <a:r>
              <a:rPr lang="ru-RU" b="1" dirty="0">
                <a:latin typeface="Georgia" pitchFamily="18" charset="0"/>
              </a:rPr>
              <a:t>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91711" y="5300665"/>
            <a:ext cx="9456205" cy="102668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latin typeface="Georgia" pitchFamily="18" charset="0"/>
              </a:rPr>
              <a:t>Система оценивания выстраивается таким образом, чтобы учащиеся включались в контрольно-оценочную деятельность, приобретая навыки и привычку к самооценке.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15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/>
      <p:bldP spid="7178" grpId="0"/>
      <p:bldP spid="15" grpId="0" animBg="1"/>
      <p:bldP spid="16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27449" y="476672"/>
            <a:ext cx="71287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>
                <a:cs typeface="Times New Roman" pitchFamily="18" charset="0"/>
              </a:rPr>
              <a:t>Листок  индивидуальных </a:t>
            </a:r>
            <a:r>
              <a:rPr lang="ru-RU" sz="1600" b="1" dirty="0" smtClean="0">
                <a:cs typeface="Times New Roman" pitchFamily="18" charset="0"/>
              </a:rPr>
              <a:t>достижений </a:t>
            </a:r>
            <a:endParaRPr lang="ru-RU" sz="1600" dirty="0"/>
          </a:p>
          <a:p>
            <a:pPr algn="l" eaLnBrk="0" hangingPunct="0"/>
            <a:r>
              <a:rPr lang="ru-RU" sz="1600" dirty="0">
                <a:cs typeface="Times New Roman" pitchFamily="18" charset="0"/>
              </a:rPr>
              <a:t>ученика(</a:t>
            </a:r>
            <a:r>
              <a:rPr lang="ru-RU" sz="1600" dirty="0" err="1">
                <a:cs typeface="Times New Roman" pitchFamily="18" charset="0"/>
              </a:rPr>
              <a:t>цы</a:t>
            </a:r>
            <a:r>
              <a:rPr lang="ru-RU" sz="1600" dirty="0">
                <a:cs typeface="Times New Roman" pitchFamily="18" charset="0"/>
              </a:rPr>
              <a:t>) 2  </a:t>
            </a:r>
            <a:r>
              <a:rPr lang="ru-RU" sz="1600" dirty="0" smtClean="0">
                <a:cs typeface="Times New Roman" pitchFamily="18" charset="0"/>
              </a:rPr>
              <a:t>а класса _______________________________________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>
                <a:cs typeface="Times New Roman" pitchFamily="18" charset="0"/>
              </a:rPr>
              <a:t>МКОУ «Одесская СОШ № 2»</a:t>
            </a:r>
            <a:endParaRPr lang="ru-RU" sz="1600" dirty="0"/>
          </a:p>
          <a:p>
            <a:pPr algn="ctr" eaLnBrk="0" hangingPunct="0"/>
            <a:r>
              <a:rPr lang="ru-RU" sz="1600" dirty="0" smtClean="0">
                <a:cs typeface="Times New Roman" pitchFamily="18" charset="0"/>
              </a:rPr>
              <a:t>                                                                        Подпись </a:t>
            </a:r>
            <a:r>
              <a:rPr lang="ru-RU" sz="1600" dirty="0">
                <a:cs typeface="Times New Roman" pitchFamily="18" charset="0"/>
              </a:rPr>
              <a:t>учителя__________________</a:t>
            </a:r>
            <a:endParaRPr lang="ru-RU" sz="1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1628775"/>
            <a:ext cx="7560839" cy="43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5" y="1844824"/>
            <a:ext cx="331236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77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1268760"/>
            <a:ext cx="10972800" cy="63011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Особенности контрольно-оценочной </a:t>
            </a:r>
            <a:b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деятельности учащихся 4 класса</a:t>
            </a:r>
            <a:b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295401" y="2060848"/>
            <a:ext cx="9601196" cy="381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Оценивание в баллах (5-ти балльная, 10-балльная и т. д.)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7408" y="2924945"/>
            <a:ext cx="11305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Прогностическая и рефлексивная (ретроспективная ) самооценка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3392" y="3645024"/>
            <a:ext cx="111612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Создание учебных ситуаций по формированию прогностической и рефлексивной самооценки оптимально на заключительном этапе формирования умений.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Прогностическая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–перед выполнением задания (Значки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«+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знаю,  «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?»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затрудняюсь,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 - 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выполню, не знаю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Ретроспективная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-после самопроверки на основе образца или проверки учителя. </a:t>
            </a:r>
          </a:p>
        </p:txBody>
      </p:sp>
    </p:spTree>
    <p:extLst>
      <p:ext uri="{BB962C8B-B14F-4D97-AF65-F5344CB8AC3E}">
        <p14:creationId xmlns:p14="http://schemas.microsoft.com/office/powerpoint/2010/main" val="122145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548680"/>
            <a:ext cx="842493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5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19667" y="1628800"/>
            <a:ext cx="4991100" cy="19431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400" b="1" dirty="0"/>
              <a:t>ВНУТРЕННЯЯ ОЦЕНКА:</a:t>
            </a:r>
          </a:p>
          <a:p>
            <a:pPr algn="ctr"/>
            <a:r>
              <a:rPr lang="ru-RU" sz="2400" b="1" dirty="0"/>
              <a:t>учитель, ученик,</a:t>
            </a:r>
          </a:p>
          <a:p>
            <a:pPr algn="ctr"/>
            <a:r>
              <a:rPr lang="ru-RU" sz="2000" b="1" dirty="0"/>
              <a:t>ОУ и родители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6377136" y="1638840"/>
            <a:ext cx="4991100" cy="194310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400" b="1" dirty="0"/>
              <a:t>ВНЕШНЯЯ ОЦЕНКА:</a:t>
            </a:r>
          </a:p>
          <a:p>
            <a:pPr algn="ctr"/>
            <a:r>
              <a:rPr lang="ru-RU" sz="2400" b="1" dirty="0"/>
              <a:t>государственные</a:t>
            </a:r>
          </a:p>
          <a:p>
            <a:pPr algn="ctr"/>
            <a:r>
              <a:rPr lang="ru-RU" sz="2400" b="1" dirty="0"/>
              <a:t>службы</a:t>
            </a:r>
            <a:endParaRPr lang="ru-RU" sz="2000" b="1" dirty="0"/>
          </a:p>
        </p:txBody>
      </p:sp>
      <p:sp>
        <p:nvSpPr>
          <p:cNvPr id="9220" name="Freeform 6"/>
          <p:cNvSpPr>
            <a:spLocks/>
          </p:cNvSpPr>
          <p:nvPr/>
        </p:nvSpPr>
        <p:spPr bwMode="auto">
          <a:xfrm>
            <a:off x="5317067" y="3548225"/>
            <a:ext cx="3562351" cy="1117600"/>
          </a:xfrm>
          <a:custGeom>
            <a:avLst/>
            <a:gdLst>
              <a:gd name="T0" fmla="*/ 2147483647 w 1683"/>
              <a:gd name="T1" fmla="*/ 0 h 704"/>
              <a:gd name="T2" fmla="*/ 2147483647 w 1683"/>
              <a:gd name="T3" fmla="*/ 2147483647 h 704"/>
              <a:gd name="T4" fmla="*/ 0 w 1683"/>
              <a:gd name="T5" fmla="*/ 2147483647 h 704"/>
              <a:gd name="T6" fmla="*/ 0 w 1683"/>
              <a:gd name="T7" fmla="*/ 2147483647 h 704"/>
              <a:gd name="T8" fmla="*/ 0 60000 65536"/>
              <a:gd name="T9" fmla="*/ 0 60000 65536"/>
              <a:gd name="T10" fmla="*/ 0 60000 65536"/>
              <a:gd name="T11" fmla="*/ 0 60000 65536"/>
              <a:gd name="T12" fmla="*/ 0 w 1683"/>
              <a:gd name="T13" fmla="*/ 0 h 704"/>
              <a:gd name="T14" fmla="*/ 1683 w 1683"/>
              <a:gd name="T15" fmla="*/ 704 h 7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3" h="704">
                <a:moveTo>
                  <a:pt x="1683" y="0"/>
                </a:moveTo>
                <a:lnTo>
                  <a:pt x="1680" y="416"/>
                </a:lnTo>
                <a:lnTo>
                  <a:pt x="0" y="397"/>
                </a:lnTo>
                <a:lnTo>
                  <a:pt x="0" y="704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8872686" y="4196819"/>
            <a:ext cx="2391833" cy="469900"/>
          </a:xfrm>
          <a:custGeom>
            <a:avLst/>
            <a:gdLst>
              <a:gd name="T0" fmla="*/ 0 w 1130"/>
              <a:gd name="T1" fmla="*/ 0 h 296"/>
              <a:gd name="T2" fmla="*/ 2147483647 w 1130"/>
              <a:gd name="T3" fmla="*/ 2147483647 h 296"/>
              <a:gd name="T4" fmla="*/ 2147483647 w 1130"/>
              <a:gd name="T5" fmla="*/ 2147483647 h 296"/>
              <a:gd name="T6" fmla="*/ 0 60000 65536"/>
              <a:gd name="T7" fmla="*/ 0 60000 65536"/>
              <a:gd name="T8" fmla="*/ 0 60000 65536"/>
              <a:gd name="T9" fmla="*/ 0 w 1130"/>
              <a:gd name="T10" fmla="*/ 0 h 296"/>
              <a:gd name="T11" fmla="*/ 1130 w 1130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30" h="296">
                <a:moveTo>
                  <a:pt x="0" y="0"/>
                </a:moveTo>
                <a:lnTo>
                  <a:pt x="1130" y="8"/>
                </a:lnTo>
                <a:lnTo>
                  <a:pt x="1130" y="296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AutoShape 8"/>
          <p:cNvSpPr>
            <a:spLocks noChangeArrowheads="1"/>
          </p:cNvSpPr>
          <p:nvPr/>
        </p:nvSpPr>
        <p:spPr bwMode="auto">
          <a:xfrm>
            <a:off x="4375031" y="4665824"/>
            <a:ext cx="3647016" cy="1297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аттестация:</a:t>
            </a:r>
          </a:p>
          <a:p>
            <a:pPr algn="ctr"/>
            <a:r>
              <a:rPr lang="ru-RU" sz="2400" dirty="0" smtClean="0"/>
              <a:t>ОУ, педагоги, выпускник</a:t>
            </a:r>
            <a:endParaRPr lang="ru-RU" sz="2400" dirty="0"/>
          </a:p>
        </p:txBody>
      </p:sp>
      <p:sp>
        <p:nvSpPr>
          <p:cNvPr id="9223" name="AutoShape 9"/>
          <p:cNvSpPr>
            <a:spLocks noChangeArrowheads="1"/>
          </p:cNvSpPr>
          <p:nvPr/>
        </p:nvSpPr>
        <p:spPr bwMode="auto">
          <a:xfrm>
            <a:off x="8303684" y="4667655"/>
            <a:ext cx="3336932" cy="12959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мониторинг:</a:t>
            </a:r>
          </a:p>
          <a:p>
            <a:pPr algn="ctr"/>
            <a:r>
              <a:rPr lang="ru-RU" sz="2400" dirty="0"/>
              <a:t>система</a:t>
            </a:r>
          </a:p>
          <a:p>
            <a:pPr algn="ctr"/>
            <a:r>
              <a:rPr lang="ru-RU" sz="2400" dirty="0"/>
              <a:t>образования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3712316"/>
            <a:ext cx="2088232" cy="259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300311" y="332656"/>
            <a:ext cx="10153649" cy="792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00CC"/>
                </a:solidFill>
              </a:rPr>
              <a:t>Модели оценочной деятельности: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7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476672"/>
            <a:ext cx="10215033" cy="1224285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00CC"/>
                </a:solidFill>
              </a:rPr>
              <a:t>Уровневый подход в оценке достижения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> планируемых результатов</a:t>
            </a:r>
            <a:r>
              <a:rPr lang="ru-RU" sz="3600" dirty="0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66751" y="1484784"/>
            <a:ext cx="11144249" cy="4752504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rgbClr val="CC0000"/>
                </a:solidFill>
              </a:rPr>
              <a:t>              «Выпускник научится»</a:t>
            </a:r>
            <a:r>
              <a:rPr lang="ru-RU" sz="2000" b="1" dirty="0" smtClean="0">
                <a:solidFill>
                  <a:srgbClr val="0000CC"/>
                </a:solidFill>
              </a:rPr>
              <a:t>                                                 </a:t>
            </a:r>
            <a:r>
              <a:rPr lang="ru-RU" sz="2000" b="1" dirty="0" smtClean="0">
                <a:solidFill>
                  <a:srgbClr val="CC0000"/>
                </a:solidFill>
              </a:rPr>
              <a:t>«Выпускник получит</a:t>
            </a:r>
            <a:r>
              <a:rPr lang="ru-RU" sz="2000" b="1" dirty="0" smtClean="0">
                <a:solidFill>
                  <a:srgbClr val="0000CC"/>
                </a:solidFill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ru-RU" sz="2000" b="1" dirty="0" smtClean="0">
                <a:solidFill>
                  <a:srgbClr val="0000CC"/>
                </a:solidFill>
              </a:rPr>
              <a:t>                (базовый уровень)                                                         </a:t>
            </a:r>
            <a:r>
              <a:rPr lang="ru-RU" sz="2000" b="1" dirty="0" smtClean="0">
                <a:solidFill>
                  <a:srgbClr val="CC0000"/>
                </a:solidFill>
              </a:rPr>
              <a:t>возможность научиться»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ru-RU" sz="2000" b="1" dirty="0" smtClean="0">
                <a:solidFill>
                  <a:srgbClr val="0000CC"/>
                </a:solidFill>
              </a:rPr>
              <a:t>                                                                                                              (повышенный уровень)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27051" y="1412875"/>
            <a:ext cx="977900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0111318" y="1412875"/>
            <a:ext cx="977900" cy="1214438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95400" y="3284984"/>
            <a:ext cx="5114851" cy="2592387"/>
          </a:xfrm>
          <a:prstGeom prst="rect">
            <a:avLst/>
          </a:prstGeom>
          <a:solidFill>
            <a:schemeClr val="bg1"/>
          </a:solidFill>
          <a:ln w="57150" cap="rnd" cmpd="thinThick">
            <a:solidFill>
              <a:srgbClr val="000066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Цели,</a:t>
            </a:r>
          </a:p>
          <a:p>
            <a:pPr algn="ctr"/>
            <a:r>
              <a:rPr lang="ru-RU" sz="2000" b="1" dirty="0"/>
              <a:t>характеризующие систему</a:t>
            </a:r>
          </a:p>
          <a:p>
            <a:pPr algn="ctr"/>
            <a:r>
              <a:rPr lang="ru-RU" sz="2000" b="1" dirty="0"/>
              <a:t> учебных действий</a:t>
            </a:r>
          </a:p>
          <a:p>
            <a:pPr algn="ctr"/>
            <a:r>
              <a:rPr lang="ru-RU" sz="2000" b="1" dirty="0"/>
              <a:t>в отношении</a:t>
            </a:r>
          </a:p>
          <a:p>
            <a:pPr algn="ctr"/>
            <a:r>
              <a:rPr lang="ru-RU" sz="2000" b="1" dirty="0"/>
              <a:t> опорного учебного материала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171072" y="3644901"/>
            <a:ext cx="5377357" cy="2592411"/>
          </a:xfrm>
          <a:prstGeom prst="rect">
            <a:avLst/>
          </a:prstGeom>
          <a:solidFill>
            <a:schemeClr val="bg1"/>
          </a:solidFill>
          <a:ln w="57150" cap="rnd" cmpd="thickThin">
            <a:solidFill>
              <a:srgbClr val="000066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Цели, характеризующие систему</a:t>
            </a:r>
          </a:p>
          <a:p>
            <a:pPr algn="ctr"/>
            <a:r>
              <a:rPr lang="ru-RU" sz="2000" b="1" dirty="0"/>
              <a:t> учебных действий в отношении</a:t>
            </a:r>
          </a:p>
          <a:p>
            <a:pPr algn="ctr"/>
            <a:r>
              <a:rPr lang="ru-RU" sz="2000" b="1" dirty="0"/>
              <a:t> знаний, умений, навыков,</a:t>
            </a:r>
          </a:p>
          <a:p>
            <a:pPr algn="ctr"/>
            <a:r>
              <a:rPr lang="ru-RU" sz="2000" b="1" dirty="0"/>
              <a:t> расширяющих и углубляющих</a:t>
            </a:r>
          </a:p>
          <a:p>
            <a:pPr algn="ctr"/>
            <a:r>
              <a:rPr lang="ru-RU" sz="2000" b="1" dirty="0"/>
              <a:t> опорную систему, или</a:t>
            </a:r>
          </a:p>
          <a:p>
            <a:pPr algn="ctr"/>
            <a:r>
              <a:rPr lang="ru-RU" sz="2000" b="1" dirty="0"/>
              <a:t> выступающих как пропедевтика</a:t>
            </a:r>
          </a:p>
          <a:p>
            <a:pPr algn="ctr"/>
            <a:r>
              <a:rPr lang="ru-RU" sz="2000" b="1" dirty="0"/>
              <a:t> для дальнейшего изучения </a:t>
            </a:r>
          </a:p>
          <a:p>
            <a:pPr algn="ctr"/>
            <a:r>
              <a:rPr lang="ru-RU" sz="2000" b="1" dirty="0"/>
              <a:t>данного предмета</a:t>
            </a:r>
          </a:p>
        </p:txBody>
      </p:sp>
    </p:spTree>
    <p:extLst>
      <p:ext uri="{BB962C8B-B14F-4D97-AF65-F5344CB8AC3E}">
        <p14:creationId xmlns:p14="http://schemas.microsoft.com/office/powerpoint/2010/main" val="415852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480" y="692696"/>
            <a:ext cx="10153649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00CC"/>
                </a:solidFill>
              </a:rPr>
              <a:t>Этапы становления контрольно-оценочной деятельности: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609600" y="1988840"/>
            <a:ext cx="10972800" cy="41373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latin typeface="+mj-lt"/>
              </a:rPr>
              <a:t>I </a:t>
            </a:r>
            <a:r>
              <a:rPr lang="ru-RU" b="1" dirty="0" smtClean="0">
                <a:latin typeface="+mj-lt"/>
              </a:rPr>
              <a:t>этап – 1 класс  </a:t>
            </a:r>
            <a:r>
              <a:rPr lang="ru-RU" sz="2800" dirty="0" smtClean="0">
                <a:latin typeface="+mj-lt"/>
              </a:rPr>
              <a:t>(Умение сопоставлять свое действие с заданным образцом)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latin typeface="+mj-lt"/>
              </a:rPr>
              <a:t>II </a:t>
            </a:r>
            <a:r>
              <a:rPr lang="ru-RU" b="1" dirty="0" smtClean="0">
                <a:latin typeface="+mj-lt"/>
              </a:rPr>
              <a:t>этап – 2-3 классы  </a:t>
            </a:r>
            <a:r>
              <a:rPr lang="ru-RU" sz="2800" dirty="0" smtClean="0">
                <a:latin typeface="+mj-lt"/>
              </a:rPr>
              <a:t>(Операционный , процессуальный контроль)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latin typeface="+mj-lt"/>
              </a:rPr>
              <a:t>III </a:t>
            </a:r>
            <a:r>
              <a:rPr lang="ru-RU" b="1" dirty="0" smtClean="0">
                <a:latin typeface="+mj-lt"/>
              </a:rPr>
              <a:t>этап – 4 класс  </a:t>
            </a:r>
            <a:r>
              <a:rPr lang="ru-RU" sz="2800" dirty="0" smtClean="0">
                <a:latin typeface="+mj-lt"/>
              </a:rPr>
              <a:t>(Оценивание в баллах)</a:t>
            </a:r>
          </a:p>
        </p:txBody>
      </p:sp>
    </p:spTree>
    <p:extLst>
      <p:ext uri="{BB962C8B-B14F-4D97-AF65-F5344CB8AC3E}">
        <p14:creationId xmlns:p14="http://schemas.microsoft.com/office/powerpoint/2010/main" val="7569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48680"/>
            <a:ext cx="9601196" cy="93610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000CC"/>
                </a:solidFill>
              </a:rPr>
              <a:t>Оценка достижений планируемых результатов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4713387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стартовые  диагностические  работы на начало учебного года;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стандартизированные письменные и устные работы;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комплексные контрольные работы;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тематические проверочные (контрольные) работы; 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проекты;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практические работы;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творческие работы;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диагностические задания;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самоанализ и самооценка.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826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31637" y="347133"/>
            <a:ext cx="6144683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</a:rPr>
              <a:t>ВИДЫ  КОНТРОЛЯ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438394"/>
              </p:ext>
            </p:extLst>
          </p:nvPr>
        </p:nvGraphicFramePr>
        <p:xfrm>
          <a:off x="407368" y="916984"/>
          <a:ext cx="11328399" cy="2505075"/>
        </p:xfrm>
        <a:graphic>
          <a:graphicData uri="http://schemas.openxmlformats.org/drawingml/2006/table">
            <a:tbl>
              <a:tblPr firstRow="1">
                <a:tableStyleId>{C4B1156A-380E-4F78-BDF5-A606A8083BF9}</a:tableStyleId>
              </a:tblPr>
              <a:tblGrid>
                <a:gridCol w="593165"/>
                <a:gridCol w="1512112"/>
                <a:gridCol w="1604021"/>
                <a:gridCol w="3970973"/>
                <a:gridCol w="3648128"/>
              </a:tblGrid>
              <a:tr h="4938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№</a:t>
                      </a:r>
                      <a:r>
                        <a:rPr lang="ru-RU" sz="1200" i="1" baseline="0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/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Вид  КОД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Время проведения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Содержание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Формы и виды оценки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  <a:tr h="20112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Georgia" pitchFamily="18" charset="0"/>
                        </a:rPr>
                        <a:t>1.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Georgia" pitchFamily="18" charset="0"/>
                        </a:rPr>
                        <a:t>Стартовая работа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Начало сентября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Определяет актуальный уровень знаний, необходимый для продолжения обучения, а также намечает «зону ближайшего развития» и предметных знаний, организует коррекционную работу в зоне актуальных знаний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Фиксируется учителем в </a:t>
                      </a:r>
                      <a:r>
                        <a:rPr lang="ru-RU" sz="1200" b="1" dirty="0" smtClean="0">
                          <a:latin typeface="Georgia" pitchFamily="18" charset="0"/>
                        </a:rPr>
                        <a:t>журнале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и автоматически  в электронном  дневнике учащегося отдельно </a:t>
                      </a:r>
                      <a:r>
                        <a:rPr lang="ru-RU" sz="1200" b="1" i="0" u="sng" dirty="0">
                          <a:latin typeface="Georgia" pitchFamily="18" charset="0"/>
                        </a:rPr>
                        <a:t>задания актуального уровня и уровня ближайшего  развития в многобалльной  шкале оценивания. </a:t>
                      </a:r>
                      <a:r>
                        <a:rPr lang="ru-RU" sz="1200" b="1" i="1" dirty="0">
                          <a:latin typeface="Georgia" pitchFamily="18" charset="0"/>
                        </a:rPr>
                        <a:t>Результаты работы не влияют на дальнейшую итоговую оценку младшего школьника.  </a:t>
                      </a:r>
                      <a:endParaRPr lang="ru-RU" sz="1100" b="1" i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291160"/>
              </p:ext>
            </p:extLst>
          </p:nvPr>
        </p:nvGraphicFramePr>
        <p:xfrm>
          <a:off x="431801" y="3500438"/>
          <a:ext cx="11328402" cy="292735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98192"/>
                <a:gridCol w="1513883"/>
                <a:gridCol w="1600595"/>
                <a:gridCol w="3903061"/>
                <a:gridCol w="3712671"/>
              </a:tblGrid>
              <a:tr h="29273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2.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Georgia" pitchFamily="18" charset="0"/>
                        </a:rPr>
                        <a:t>Диагностическая 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работа</a:t>
                      </a:r>
                      <a:endParaRPr lang="ru-RU" sz="18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Проводится на входе и выходе темы при освоении способов действия</a:t>
                      </a:r>
                      <a:r>
                        <a:rPr lang="ru-RU" sz="1200" b="1" dirty="0" smtClean="0">
                          <a:latin typeface="Georgia" pitchFamily="18" charset="0"/>
                        </a:rPr>
                        <a:t>/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Georgia" pitchFamily="18" charset="0"/>
                        </a:rPr>
                        <a:t>средств </a:t>
                      </a:r>
                      <a:r>
                        <a:rPr lang="ru-RU" sz="1200" b="1" dirty="0">
                          <a:latin typeface="Georgia" pitchFamily="18" charset="0"/>
                        </a:rPr>
                        <a:t>в учебном предмете. Количество работ зависит от количества  учебных задач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Направлена  на проверку пооперационного состава действия, которым необходимо овладеть учащимся в рамках решения учебной задачи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Georgia" pitchFamily="18" charset="0"/>
                        </a:rPr>
                        <a:t>Результаты фиксируются  отдельно по каждой отдельной  операции (0-1 балл) и </a:t>
                      </a:r>
                      <a:r>
                        <a:rPr lang="ru-RU" sz="1200" b="1" i="1" dirty="0">
                          <a:latin typeface="Georgia" pitchFamily="18" charset="0"/>
                        </a:rPr>
                        <a:t>также не влияют на дальнейшую итоговую оценку младшего школьника.</a:t>
                      </a:r>
                      <a:endParaRPr lang="ru-RU" sz="1100" b="1" i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31637" y="260648"/>
            <a:ext cx="6144683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0000CC"/>
                </a:solidFill>
                <a:latin typeface="+mj-lt"/>
              </a:rPr>
              <a:t>ВИДЫ  КОНТРОЛЯ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403287"/>
              </p:ext>
            </p:extLst>
          </p:nvPr>
        </p:nvGraphicFramePr>
        <p:xfrm>
          <a:off x="431801" y="765176"/>
          <a:ext cx="11328401" cy="549275"/>
        </p:xfrm>
        <a:graphic>
          <a:graphicData uri="http://schemas.openxmlformats.org/drawingml/2006/table">
            <a:tbl>
              <a:tblPr firstRow="1">
                <a:tableStyleId>{C4B1156A-380E-4F78-BDF5-A606A8083BF9}</a:tableStyleId>
              </a:tblPr>
              <a:tblGrid>
                <a:gridCol w="480017"/>
                <a:gridCol w="1056037"/>
                <a:gridCol w="1440051"/>
                <a:gridCol w="3744132"/>
                <a:gridCol w="4608164"/>
              </a:tblGrid>
              <a:tr h="5492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№</a:t>
                      </a:r>
                      <a:r>
                        <a:rPr lang="ru-RU" sz="1200" i="1" baseline="0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r>
                        <a:rPr lang="ru-RU" sz="1200" i="1" dirty="0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/</a:t>
                      </a:r>
                      <a:r>
                        <a:rPr lang="ru-RU" sz="1200" i="1" dirty="0" err="1" smtClean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п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Вид  КОД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Время проведения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Содержание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CC"/>
                          </a:solidFill>
                          <a:latin typeface="Georgia" pitchFamily="18" charset="0"/>
                        </a:rPr>
                        <a:t>Формы и виды оценки</a:t>
                      </a:r>
                      <a:endParaRPr lang="ru-RU" sz="1100" b="1" i="1" dirty="0">
                        <a:solidFill>
                          <a:srgbClr val="0000CC"/>
                        </a:solidFill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676859"/>
              </p:ext>
            </p:extLst>
          </p:nvPr>
        </p:nvGraphicFramePr>
        <p:xfrm>
          <a:off x="431801" y="1268414"/>
          <a:ext cx="11328401" cy="268287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90740"/>
                <a:gridCol w="1018357"/>
                <a:gridCol w="1429672"/>
                <a:gridCol w="3781468"/>
                <a:gridCol w="4608164"/>
              </a:tblGrid>
              <a:tr h="26828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3.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6984" marR="669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Georgia" pitchFamily="18" charset="0"/>
                        </a:rPr>
                        <a:t>Самостоятельная  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работа</a:t>
                      </a:r>
                      <a:endParaRPr lang="ru-RU" sz="18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6984" marR="669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Не более  одного месяца (5-6 работ в год)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6984" marR="669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Направлена, с одной стороны, на возможную коррекцию результатов предыдущей темы обучения, с другой стороны, на параллельную отработку и углубление текущей изучаемой учебной темы. Задания  составляются на двух  уровнях: 1 (базовый) и 2 (расширенный) по основным предметным содержательным линиям.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6984" marR="6698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latin typeface="Georgia" pitchFamily="18" charset="0"/>
                        </a:rPr>
                        <a:t>Учащийся сам оценивает все задания, которые он выполнил, проводит  рефлексивную оценку своей работы</a:t>
                      </a:r>
                      <a:r>
                        <a:rPr lang="ru-RU" sz="1100" b="1" dirty="0">
                          <a:latin typeface="Georgia" pitchFamily="18" charset="0"/>
                        </a:rPr>
                        <a:t>: описывает объем выполненной  работы; </a:t>
                      </a:r>
                      <a:r>
                        <a:rPr lang="ru-RU" sz="1100" b="1" u="sng" dirty="0">
                          <a:latin typeface="Georgia" pitchFamily="18" charset="0"/>
                        </a:rPr>
                        <a:t>указывает достижения  и трудности в данной  работе</a:t>
                      </a:r>
                      <a:r>
                        <a:rPr lang="ru-RU" sz="1100" b="1" dirty="0">
                          <a:latin typeface="Georgia" pitchFamily="18" charset="0"/>
                        </a:rPr>
                        <a:t>; количественно в 100-балльной шкале оценивает  уровень выполненной  работы.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Учитель  проверяет и оценивает выполненные школьником задания отдельно по уровням, определяет процент выполненных  заданий и качество их выполнения. Далее ученик соотносит свою оценку с оценкой учителя и определяется дальнейший шаг в самостоятельной работе учащихся.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6984" marR="66984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934089"/>
              </p:ext>
            </p:extLst>
          </p:nvPr>
        </p:nvGraphicFramePr>
        <p:xfrm>
          <a:off x="431800" y="4005263"/>
          <a:ext cx="11328399" cy="25654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480016"/>
                <a:gridCol w="1056036"/>
                <a:gridCol w="1440049"/>
                <a:gridCol w="3744129"/>
                <a:gridCol w="4608169"/>
              </a:tblGrid>
              <a:tr h="25654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4.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Georgia" pitchFamily="18" charset="0"/>
                        </a:rPr>
                        <a:t>Проверочная  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работа</a:t>
                      </a:r>
                      <a:endParaRPr lang="ru-RU" sz="18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Проводится  после решения учебной задачи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Проверяется уровень освоения  учащимися предметных культурных способов/средств действия. Уровни: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Georgia" pitchFamily="18" charset="0"/>
                        </a:rPr>
                        <a:t>1-формальный;</a:t>
                      </a:r>
                      <a:endParaRPr lang="ru-RU" sz="1100" b="1" baseline="0" dirty="0" smtClean="0">
                        <a:latin typeface="Georgia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Georgia" pitchFamily="18" charset="0"/>
                        </a:rPr>
                        <a:t>2-рефлексивный(предметный);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sz="1100" b="1" dirty="0">
                          <a:latin typeface="Georgia" pitchFamily="18" charset="0"/>
                        </a:rPr>
                        <a:t>3 – ресурсный (функциональный).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Представляет  собой трехуровневую  задачу, состоящую из трех заданий, соответствующих трем уровням</a:t>
                      </a:r>
                      <a:endParaRPr lang="ru-RU" sz="1100" b="1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Georgia" pitchFamily="18" charset="0"/>
                        </a:rPr>
                        <a:t>Все задания  обязательны для выполнения. </a:t>
                      </a:r>
                      <a:r>
                        <a:rPr lang="ru-RU" sz="1100" b="1" u="sng" dirty="0">
                          <a:latin typeface="Georgia" pitchFamily="18" charset="0"/>
                        </a:rPr>
                        <a:t>Учитель</a:t>
                      </a:r>
                      <a:r>
                        <a:rPr lang="ru-RU" sz="1100" b="1" dirty="0">
                          <a:latin typeface="Georgia" pitchFamily="18" charset="0"/>
                        </a:rPr>
                        <a:t> оценивает все задания по уровням (0-1 балл) и </a:t>
                      </a:r>
                      <a:r>
                        <a:rPr lang="ru-RU" sz="1100" b="1" u="sng" dirty="0">
                          <a:latin typeface="Georgia" pitchFamily="18" charset="0"/>
                        </a:rPr>
                        <a:t>строит  персональный  «профиль»  ученика по освоению  предметного  способа/средства действия</a:t>
                      </a:r>
                      <a:endParaRPr lang="ru-RU" sz="1100" b="1" u="sng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80601" marR="806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60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2126</TotalTime>
  <Words>1868</Words>
  <Application>Microsoft Office PowerPoint</Application>
  <PresentationFormat>Произвольный</PresentationFormat>
  <Paragraphs>481</Paragraphs>
  <Slides>32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Нормативно - правовое обеспечение  системы оценки планируемых результатов</vt:lpstr>
      <vt:lpstr>Презентация PowerPoint</vt:lpstr>
      <vt:lpstr>Модели оценочной деятельности:</vt:lpstr>
      <vt:lpstr>Уровневый подход в оценке достижения  планируемых результатов </vt:lpstr>
      <vt:lpstr>Этапы становления контрольно-оценочной деятельности: </vt:lpstr>
      <vt:lpstr>Оценка достижений планируемых результатов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объекты системы оценки </vt:lpstr>
      <vt:lpstr> «Особенности оценки предметных  результатов» </vt:lpstr>
      <vt:lpstr>  «Особенности оценки метапредметных результатов» </vt:lpstr>
      <vt:lpstr>Диагностика уровня сформированности предметных умений и УУД</vt:lpstr>
      <vt:lpstr> «Особенности оценки личностных результатов» </vt:lpstr>
      <vt:lpstr>Презентация PowerPoint</vt:lpstr>
      <vt:lpstr>Презентация PowerPoint</vt:lpstr>
      <vt:lpstr>Презентация PowerPoint</vt:lpstr>
      <vt:lpstr> </vt:lpstr>
      <vt:lpstr>  Лист индивидуальных достижений    </vt:lpstr>
      <vt:lpstr>  Лист индивидуальных достижений    </vt:lpstr>
      <vt:lpstr>Виды листов наблюдений</vt:lpstr>
      <vt:lpstr>Виды листов наблюдений</vt:lpstr>
      <vt:lpstr>Презентация PowerPoint</vt:lpstr>
      <vt:lpstr>Презентация PowerPoint</vt:lpstr>
      <vt:lpstr>Особенности контрольно-оценочной  деятельности учащихся 2-3 классов </vt:lpstr>
      <vt:lpstr>Приемы оценочной деятельности.  Лист учебных достижений.</vt:lpstr>
      <vt:lpstr>Презентация PowerPoint</vt:lpstr>
      <vt:lpstr>Листок  индивидуальных достижений  ученика(цы) 2  а класса _______________________________________ МКОУ «Одесская СОШ № 2»                                                                         Подпись учителя__________________</vt:lpstr>
      <vt:lpstr>Особенности контрольно-оценочной  деятельности учащихся 4 класса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качеством образования в условиях реализации ФГОС: инновационные системы оценки качества знаний учащихся</dc:title>
  <dc:creator>sanchos</dc:creator>
  <cp:lastModifiedBy>Larisa</cp:lastModifiedBy>
  <cp:revision>232</cp:revision>
  <dcterms:created xsi:type="dcterms:W3CDTF">2017-03-01T16:20:25Z</dcterms:created>
  <dcterms:modified xsi:type="dcterms:W3CDTF">2017-05-12T13:06:42Z</dcterms:modified>
</cp:coreProperties>
</file>