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notesMasterIdLst>
    <p:notesMasterId r:id="rId19"/>
  </p:notesMasterIdLst>
  <p:sldIdLst>
    <p:sldId id="266" r:id="rId2"/>
    <p:sldId id="258" r:id="rId3"/>
    <p:sldId id="283" r:id="rId4"/>
    <p:sldId id="264" r:id="rId5"/>
    <p:sldId id="269" r:id="rId6"/>
    <p:sldId id="279" r:id="rId7"/>
    <p:sldId id="270" r:id="rId8"/>
    <p:sldId id="257" r:id="rId9"/>
    <p:sldId id="260" r:id="rId10"/>
    <p:sldId id="295" r:id="rId11"/>
    <p:sldId id="274" r:id="rId12"/>
    <p:sldId id="277" r:id="rId13"/>
    <p:sldId id="275" r:id="rId14"/>
    <p:sldId id="272" r:id="rId15"/>
    <p:sldId id="278" r:id="rId16"/>
    <p:sldId id="284" r:id="rId17"/>
    <p:sldId id="28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9999"/>
    <a:srgbClr val="669900"/>
    <a:srgbClr val="666633"/>
    <a:srgbClr val="990000"/>
    <a:srgbClr val="00800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62" autoAdjust="0"/>
  </p:normalViewPr>
  <p:slideViewPr>
    <p:cSldViewPr>
      <p:cViewPr>
        <p:scale>
          <a:sx n="100" d="100"/>
          <a:sy n="100" d="100"/>
        </p:scale>
        <p:origin x="-1932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7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06ACAF0-0642-4E74-86A0-085688ED5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5564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7722651-DD73-4F2D-B6BE-3B7D01CE0D21}" type="slidenum">
              <a:rPr lang="ru-RU" altLang="ru-RU" smtClean="0">
                <a:latin typeface="Arial" charset="0"/>
              </a:rPr>
              <a:pPr eaLnBrk="1" hangingPunct="1"/>
              <a:t>10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943F10-551C-4508-B272-88D7AA617A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49E6-A5A5-4B86-8A67-D57F95C2B7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FB911-A403-44AD-B42F-3E52FC6509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53399-BC7E-41A2-822D-D60EFF130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779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DF4DE-92C7-4EAC-AED3-4E1F9C1B90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C41A83-A778-451F-BD9C-81B483D05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AA8BF-C717-45D6-9CF8-922BC53445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7B9F4E-A223-44E8-AA62-83D1B8B486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17DE4E-1E1F-42CD-94BF-1F5022B978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F4CEE3-DF4F-4030-A03A-39BC52DCAE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0C6100-718E-482C-A577-8708860FE2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ED1E8C-E43C-45D0-AB7B-1992533BF2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A64501B4-91C9-4E01-ADA7-A7097AC2FA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7;&#1086;&#1083;&#1100;&#1079;&#1086;&#1074;&#1072;&#1090;&#1077;&#1083;&#1100;\AppData\Local\Microsoft\Windows\Temporary%20Internet%20Files\Content.IE5\ISC9I1IU\MS900054316%5b1%5d.mid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gif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ЛЕДОВОЕ </a:t>
            </a:r>
          </a:p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ПОБОИЩЕ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0" y="6237288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Arial" charset="0"/>
              </a:rPr>
              <a:t>  </a:t>
            </a:r>
            <a:r>
              <a:rPr lang="ru-RU" altLang="ru-RU" sz="2400">
                <a:solidFill>
                  <a:schemeClr val="bg1"/>
                </a:solidFill>
                <a:latin typeface="Arial" charset="0"/>
              </a:rPr>
              <a:t>Попов П. Ледовое побоище</a:t>
            </a:r>
          </a:p>
        </p:txBody>
      </p:sp>
      <p:sp>
        <p:nvSpPr>
          <p:cNvPr id="13315" name="AutoShape 4"/>
          <p:cNvSpPr>
            <a:spLocks noChangeArrowheads="1"/>
          </p:cNvSpPr>
          <p:nvPr/>
        </p:nvSpPr>
        <p:spPr bwMode="auto">
          <a:xfrm>
            <a:off x="395288" y="260350"/>
            <a:ext cx="8497887" cy="720725"/>
          </a:xfrm>
          <a:prstGeom prst="roundRect">
            <a:avLst>
              <a:gd name="adj" fmla="val 16667"/>
            </a:avLst>
          </a:prstGeom>
          <a:solidFill>
            <a:srgbClr val="996600"/>
          </a:solidFill>
          <a:ln w="57150" cmpd="thinThick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altLang="ru-RU" sz="3200">
                <a:latin typeface="Arial" charset="0"/>
              </a:rPr>
              <a:t>Ледовое побоище</a:t>
            </a:r>
          </a:p>
        </p:txBody>
      </p:sp>
      <p:pic>
        <p:nvPicPr>
          <p:cNvPr id="9" name="MS900054316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MS900054316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2" descr="File0597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6474272" cy="3110123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4508500"/>
            <a:ext cx="421163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Подняв мечи из русской стали,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Нагнув копейные древки,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Из леса с криком вылетали</a:t>
            </a:r>
          </a:p>
          <a:p>
            <a:pPr>
              <a:defRPr/>
            </a:pPr>
            <a:r>
              <a:rPr lang="ru-RU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Новогородские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полки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 льду летели с лязгом, громом,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 мохнатым гривам </a:t>
            </a:r>
            <a:r>
              <a:rPr lang="ru-RU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наклонясь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;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 первым на коне огромном 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немецкий строй врубился князь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92725" y="4508500"/>
            <a:ext cx="38512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 ,отступая перед князем, 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Бросая копья и щиты,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 коней валились немцы наземь, 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Воздев железные персты.</a:t>
            </a:r>
          </a:p>
          <a:p>
            <a:pPr>
              <a:defRPr/>
            </a:pP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    К. Симонов. Отрывок из поэмы « Ледовое побоище».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11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011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5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825" y="1052736"/>
            <a:ext cx="3606144" cy="4869086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107504" y="1491791"/>
            <a:ext cx="457200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kumimoji="1" lang="ru-RU" altLang="ru-RU" sz="3200" dirty="0">
                <a:solidFill>
                  <a:srgbClr val="FF0000"/>
                </a:solidFill>
              </a:rPr>
              <a:t>Вскоре Александр  освободил Псков , а затем с триумфом возвратился в Новгород.</a:t>
            </a:r>
          </a:p>
          <a:p>
            <a:pPr eaLnBrk="1" hangingPunct="1"/>
            <a:r>
              <a:rPr kumimoji="1" lang="ru-RU" altLang="ru-RU" sz="3200" dirty="0">
                <a:solidFill>
                  <a:srgbClr val="FF0000"/>
                </a:solidFill>
              </a:rPr>
              <a:t>Впереди русских ратей уныло шли поверженные рыцари.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65545" name="Picture 9" descr="Нев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657225"/>
            <a:ext cx="8677275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468313" y="5076825"/>
            <a:ext cx="8207375" cy="13843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latin typeface="Arial" charset="0"/>
              </a:rPr>
              <a:t>Кто с мечом к нам придет, от меча и погибнет.     На том стояла и стоять будет русская земля!</a:t>
            </a:r>
            <a:r>
              <a:rPr lang="ru-RU" altLang="ru-RU" sz="28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620713"/>
            <a:ext cx="8229600" cy="5399087"/>
          </a:xfrm>
        </p:spPr>
        <p:txBody>
          <a:bodyPr/>
          <a:lstStyle/>
          <a:p>
            <a:pPr lvl="1" eaLnBrk="1" hangingPunct="1">
              <a:buFont typeface="Tahoma" pitchFamily="34" charset="0"/>
              <a:buNone/>
              <a:defRPr/>
            </a:pPr>
            <a:r>
              <a:rPr lang="ru-RU" sz="5400" smtClean="0">
                <a:solidFill>
                  <a:srgbClr val="008000"/>
                </a:solidFill>
              </a:rPr>
              <a:t>Значение победы</a:t>
            </a:r>
            <a:r>
              <a:rPr lang="ru-RU" sz="4400" smtClean="0">
                <a:solidFill>
                  <a:srgbClr val="800000"/>
                </a:solidFill>
              </a:rPr>
              <a:t> над шведскими и немецкими рыцарями было огромно. Русские воины спасли от порабощения наши земли, они остановили рыцарей.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татьяна\кортинки, рисунки\анимашки\Анимашки\Анимашки_ClipArt\J00762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071563"/>
            <a:ext cx="1071562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D:\татьяна\кортинки, рисунки\анимашки\Анимашки\Анимашки_ClipArt\J007622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1000125"/>
            <a:ext cx="121443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D:\татьяна\кортинки, рисунки\анимашки\Анимашки\Анимашки_ClipArt\J007622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4714875"/>
            <a:ext cx="14287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 descr="D:\татьяна\кортинки, рисунки\анимашки\Анимашки\Анимашки_ClipArt\J0076217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500438"/>
            <a:ext cx="178593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D:\татьяна\кортинки, рисунки\анимашки\Анимашки\Анимашки_ClipArt\J0076218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571625"/>
            <a:ext cx="12144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:\татьяна\кортинки, рисунки\анимашки\Анимашки\Анимашки_ClipArt\J0076219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3429000"/>
            <a:ext cx="15208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8" descr="D:\татьяна\кортинки, рисунки\анимашки\Анимашки\Анимашки_ClipArt\J0076220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4643438"/>
            <a:ext cx="12858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7" descr="D:\татьяна\кортинки, рисунки\анимашки\Анимашки\Анимашки_ClipArt\J0076219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2143125"/>
            <a:ext cx="15208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7" descr="D:\татьяна\кортинки, рисунки\анимашки\Анимашки\Анимашки_ClipArt\J0076219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357438"/>
            <a:ext cx="15208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7" descr="D:\татьяна\кортинки, рисунки\анимашки\Анимашки\Анимашки_ClipArt\J0076219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4643438"/>
            <a:ext cx="15208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Прямоугольник 1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82563"/>
            <a:ext cx="5026025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800000"/>
                </a:solidFill>
              </a:rPr>
              <a:t>Давайте повторим: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50825" y="1557338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8000"/>
                </a:solidFill>
              </a:rPr>
              <a:t>Когда произошло сражение на Чудском озере?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008000"/>
                </a:solidFill>
              </a:rPr>
              <a:t>С кем сражались русские воины?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008000"/>
                </a:solidFill>
              </a:rPr>
              <a:t>Чем закончилась битва?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0000FF"/>
                </a:solidFill>
              </a:rPr>
              <a:t>Значение битвы : в результате победы в битве рыцари были остановлены и русские земли спасены от порабощения.</a:t>
            </a:r>
          </a:p>
          <a:p>
            <a:pPr eaLnBrk="1" hangingPunct="1">
              <a:buFontTx/>
              <a:buNone/>
              <a:defRPr/>
            </a:pPr>
            <a:endParaRPr lang="ru-RU" dirty="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dirty="0" smtClean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</a:t>
            </a:r>
            <a:r>
              <a:rPr lang="ru-RU" smtClean="0">
                <a:solidFill>
                  <a:srgbClr val="008000"/>
                </a:solidFill>
              </a:rPr>
              <a:t>Закрепление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1989138"/>
            <a:ext cx="91440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990000"/>
                </a:solidFill>
              </a:rPr>
              <a:t>В каком году состоялось Ледовое побоище?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>
                <a:solidFill>
                  <a:srgbClr val="666633"/>
                </a:solidFill>
              </a:rPr>
              <a:t>-  В 1240 году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>
                <a:solidFill>
                  <a:srgbClr val="666633"/>
                </a:solidFill>
              </a:rPr>
              <a:t>-  В 1242 году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>
                <a:solidFill>
                  <a:srgbClr val="666633"/>
                </a:solidFill>
              </a:rPr>
              <a:t>-  В 1234 году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ru-RU" sz="2800" dirty="0" smtClean="0">
              <a:solidFill>
                <a:srgbClr val="666633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800000"/>
                </a:solidFill>
              </a:rPr>
              <a:t>В 1242 состоялось сражение на: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800" dirty="0" err="1" smtClean="0">
                <a:solidFill>
                  <a:srgbClr val="666633"/>
                </a:solidFill>
              </a:rPr>
              <a:t>р.Неве</a:t>
            </a:r>
            <a:endParaRPr lang="ru-RU" sz="2800" dirty="0" smtClean="0">
              <a:solidFill>
                <a:srgbClr val="666633"/>
              </a:solidFill>
            </a:endParaRP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800" dirty="0" smtClean="0">
                <a:solidFill>
                  <a:srgbClr val="666633"/>
                </a:solidFill>
              </a:rPr>
              <a:t>Чудском озере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800" dirty="0" err="1" smtClean="0">
                <a:solidFill>
                  <a:srgbClr val="666633"/>
                </a:solidFill>
              </a:rPr>
              <a:t>р.Сить</a:t>
            </a:r>
            <a:endParaRPr lang="ru-RU" sz="2800" dirty="0" smtClean="0">
              <a:solidFill>
                <a:srgbClr val="666633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dirty="0" smtClean="0">
              <a:solidFill>
                <a:srgbClr val="FF9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2" name="Picture 6" descr="Биргер00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6136" y="188640"/>
            <a:ext cx="2930174" cy="4031828"/>
          </a:xfrm>
          <a:noFill/>
          <a:ln w="38100" cmpd="dbl"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900" name="Picture 4" descr="невски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2656"/>
            <a:ext cx="3296425" cy="4032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3" name="Picture 7" descr="чингиз ха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627090"/>
            <a:ext cx="2788150" cy="3068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9750" y="4652963"/>
            <a:ext cx="2519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000">
                <a:solidFill>
                  <a:srgbClr val="800000"/>
                </a:solidFill>
              </a:rPr>
              <a:t>Александр</a:t>
            </a:r>
            <a:r>
              <a:rPr lang="ru-RU" altLang="ru-RU">
                <a:solidFill>
                  <a:srgbClr val="800000"/>
                </a:solidFill>
              </a:rPr>
              <a:t> Невский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 tmFilter="0, 0; .2, .5; .8, .5; 1, 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0" autoRev="1" fill="hold"/>
                                        <p:tgtEl>
                                          <p:spTgt spid="809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8229600" cy="1944687"/>
          </a:xfrm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ru-RU" sz="4000" dirty="0" smtClean="0"/>
              <a:t>Повторение пройденного материала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50825" y="2492375"/>
            <a:ext cx="8748713" cy="2520801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Какую тему мы изучали на предыдущем уроке?</a:t>
            </a:r>
            <a:endParaRPr lang="ru-RU" b="1" dirty="0" smtClean="0"/>
          </a:p>
          <a:p>
            <a:pPr eaLnBrk="1" hangingPunct="1">
              <a:defRPr/>
            </a:pPr>
            <a:r>
              <a:rPr lang="ru-RU" dirty="0" smtClean="0"/>
              <a:t>С кем воевали русские воины на р.Неве?</a:t>
            </a:r>
          </a:p>
          <a:p>
            <a:pPr eaLnBrk="1" hangingPunct="1">
              <a:defRPr/>
            </a:pPr>
            <a:r>
              <a:rPr lang="ru-RU" dirty="0" smtClean="0"/>
              <a:t>Когда произошла битва на р.Неве?</a:t>
            </a:r>
          </a:p>
          <a:p>
            <a:pPr eaLnBrk="1" hangingPunct="1">
              <a:defRPr/>
            </a:pPr>
            <a:r>
              <a:rPr lang="ru-RU" dirty="0" smtClean="0"/>
              <a:t>Чем закончилась битва?</a:t>
            </a:r>
          </a:p>
          <a:p>
            <a:pPr eaLnBrk="1" hangingPunct="1">
              <a:defRPr/>
            </a:pPr>
            <a:r>
              <a:rPr lang="ru-RU" dirty="0" smtClean="0"/>
              <a:t>Почему князь Александр получил почетное звание « Невский»?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Задание 1:найдите в тексте как выглядел и какие черты личности присущи Александру Невскому: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Высокого роста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Сильный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Красивый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Образованный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Верующий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Великодушный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Беспощадный к предателям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Громогласный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365104"/>
            <a:ext cx="8126288" cy="21531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Задание 2.     Рассмотрите иллюстрации. Найдите, где чей воин.</a:t>
            </a:r>
          </a:p>
        </p:txBody>
      </p:sp>
      <p:pic>
        <p:nvPicPr>
          <p:cNvPr id="5123" name="Picture 4" descr="Рыцарь ордена меченосцев (ок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820489"/>
            <a:ext cx="1651828" cy="3107457"/>
          </a:xfrm>
          <a:noFill/>
          <a:ln w="38100" cmpd="dbl"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5" descr="Русские доспех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770" y="808360"/>
            <a:ext cx="1785202" cy="313752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6" descr="Рисунок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914" y="783630"/>
            <a:ext cx="1872208" cy="324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12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60350"/>
            <a:ext cx="6324600" cy="4579938"/>
          </a:xfrm>
          <a:prstGeom prst="rect">
            <a:avLst/>
          </a:prstGeom>
          <a:noFill/>
          <a:ln w="7620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79388" y="4508500"/>
            <a:ext cx="8839200" cy="2016844"/>
          </a:xfr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</a:ln>
        </p:spPr>
        <p:txBody>
          <a:bodyPr lIns="92075" tIns="46038" rIns="92075" bIns="46038"/>
          <a:lstStyle/>
          <a:p>
            <a:pPr algn="ctr"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Через 2 года после Невской битвы страну стали разорять немецкие рыцари. Сначала они подступили к Пскову, нашелся предатель, впустивший врагов в город…</a:t>
            </a:r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4495800" y="2819400"/>
            <a:ext cx="381000" cy="304800"/>
          </a:xfrm>
          <a:prstGeom prst="star16">
            <a:avLst>
              <a:gd name="adj" fmla="val 37500"/>
            </a:avLst>
          </a:prstGeom>
          <a:solidFill>
            <a:srgbClr val="FFFF00"/>
          </a:solidFill>
          <a:ln w="57150" cap="sq">
            <a:solidFill>
              <a:srgbClr val="FF33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6870" name="AutoShape 6"/>
          <p:cNvSpPr>
            <a:spLocks noChangeArrowheads="1"/>
          </p:cNvSpPr>
          <p:nvPr/>
        </p:nvSpPr>
        <p:spPr bwMode="auto">
          <a:xfrm rot="-1642278">
            <a:off x="3505200" y="2819400"/>
            <a:ext cx="533400" cy="304800"/>
          </a:xfrm>
          <a:prstGeom prst="rightArrow">
            <a:avLst>
              <a:gd name="adj1" fmla="val 50000"/>
              <a:gd name="adj2" fmla="val 43750"/>
            </a:avLst>
          </a:prstGeom>
          <a:solidFill>
            <a:srgbClr val="FF3300"/>
          </a:solidFill>
          <a:ln w="381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 rot="-1642278">
            <a:off x="4038600" y="2514600"/>
            <a:ext cx="533400" cy="304800"/>
          </a:xfrm>
          <a:prstGeom prst="rightArrow">
            <a:avLst>
              <a:gd name="adj1" fmla="val 50000"/>
              <a:gd name="adj2" fmla="val 43750"/>
            </a:avLst>
          </a:prstGeom>
          <a:solidFill>
            <a:srgbClr val="FF3300"/>
          </a:solidFill>
          <a:ln w="381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nimBg="1" autoUpdateAnimBg="0"/>
      <p:bldP spid="36869" grpId="0" animBg="1"/>
      <p:bldP spid="36870" grpId="0" animBg="1"/>
      <p:bldP spid="368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dirty="0" smtClean="0">
                <a:solidFill>
                  <a:srgbClr val="800000"/>
                </a:solidFill>
              </a:rPr>
              <a:t>  </a:t>
            </a:r>
            <a:r>
              <a:rPr lang="ru-RU" sz="5590" dirty="0" smtClean="0">
                <a:solidFill>
                  <a:srgbClr val="800000"/>
                </a:solidFill>
              </a:rPr>
              <a:t>5 апреля, 1242 года         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sz="2800" dirty="0" smtClean="0"/>
              <a:t>                    </a:t>
            </a:r>
            <a:endParaRPr lang="ru-RU" sz="4000" dirty="0" smtClean="0"/>
          </a:p>
          <a:p>
            <a:pPr eaLnBrk="1" hangingPunct="1">
              <a:buFontTx/>
              <a:buNone/>
              <a:defRPr/>
            </a:pPr>
            <a:r>
              <a:rPr lang="ru-RU" sz="4000" dirty="0" smtClean="0"/>
              <a:t>  БИТВУ НА ЛЬДУ </a:t>
            </a:r>
          </a:p>
          <a:p>
            <a:pPr eaLnBrk="1" hangingPunct="1">
              <a:buFontTx/>
              <a:buNone/>
              <a:defRPr/>
            </a:pPr>
            <a:r>
              <a:rPr lang="ru-RU" sz="4000" dirty="0" smtClean="0"/>
              <a:t>        Чудского озера</a:t>
            </a:r>
          </a:p>
          <a:p>
            <a:pPr eaLnBrk="1" hangingPunct="1">
              <a:buFontTx/>
              <a:buNone/>
              <a:defRPr/>
            </a:pPr>
            <a:r>
              <a:rPr lang="ru-RU" sz="4000" dirty="0" smtClean="0"/>
              <a:t>                назвали</a:t>
            </a:r>
          </a:p>
          <a:p>
            <a:pPr eaLnBrk="1" hangingPunct="1">
              <a:buFontTx/>
              <a:buNone/>
              <a:defRPr/>
            </a:pPr>
            <a:r>
              <a:rPr lang="ru-RU" sz="4000" dirty="0" smtClean="0"/>
              <a:t>          </a:t>
            </a:r>
            <a:r>
              <a:rPr lang="ru-RU" sz="4800" dirty="0" smtClean="0">
                <a:solidFill>
                  <a:srgbClr val="990000"/>
                </a:solidFill>
              </a:rPr>
              <a:t>ЛЕДОВОЕ ПОБОИЩЕ</a:t>
            </a:r>
          </a:p>
          <a:p>
            <a:pPr eaLnBrk="1" hangingPunct="1">
              <a:buFontTx/>
              <a:buNone/>
              <a:defRPr/>
            </a:pPr>
            <a:endParaRPr lang="ru-RU" sz="4000" dirty="0" smtClean="0"/>
          </a:p>
          <a:p>
            <a:pPr eaLnBrk="1" hangingPunct="1">
              <a:defRPr/>
            </a:pPr>
            <a:endParaRPr lang="ru-RU" sz="4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0" grpId="1"/>
      <p:bldP spid="686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C:\D&amp;S\Пользователь\Рабочий стол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51012"/>
            <a:ext cx="2952576" cy="337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7" descr="C:\D&amp;S\Пользователь\Рабочий стол\Рисунок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77096"/>
            <a:ext cx="3497392" cy="2206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5" descr="русский вои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781100"/>
            <a:ext cx="2879725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polk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144" y="764704"/>
            <a:ext cx="2160588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685800"/>
          </a:xfrm>
          <a:gradFill rotWithShape="0">
            <a:gsLst>
              <a:gs pos="0">
                <a:srgbClr val="005CBF"/>
              </a:gs>
              <a:gs pos="12500">
                <a:srgbClr val="0087E6"/>
              </a:gs>
              <a:gs pos="37500">
                <a:srgbClr val="21D6E0"/>
              </a:gs>
              <a:gs pos="50000">
                <a:srgbClr val="03D4A8"/>
              </a:gs>
              <a:gs pos="62500">
                <a:srgbClr val="21D6E0"/>
              </a:gs>
              <a:gs pos="87500">
                <a:srgbClr val="0087E6"/>
              </a:gs>
              <a:gs pos="100000">
                <a:srgbClr val="005CBF"/>
              </a:gs>
            </a:gsLst>
            <a:lin ang="0" scaled="1"/>
          </a:gradFill>
          <a:ln w="76200">
            <a:solidFill>
              <a:srgbClr val="660033"/>
            </a:solidFill>
          </a:ln>
        </p:spPr>
        <p:txBody>
          <a:bodyPr lIns="92075" tIns="46038" rIns="92075" bIns="46038" anchor="b"/>
          <a:lstStyle/>
          <a:p>
            <a:pPr algn="l" eaLnBrk="1" hangingPunct="1">
              <a:defRPr/>
            </a:pPr>
            <a:r>
              <a:rPr lang="ru-RU" sz="4000" b="1" dirty="0" smtClean="0">
                <a:solidFill>
                  <a:schemeClr val="bg2"/>
                </a:solidFill>
              </a:rPr>
              <a:t>3.Ледовое побоище.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838200"/>
            <a:ext cx="4648200" cy="5867400"/>
          </a:xfr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</a:ln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Рыцари особым образом строили свое войско- их боевой порядок напоминал свинью.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Впереди   и по  бокам стояли тяжело вооруженные всадники, сзади - легкая конница и в центре -тяжеловооруженная пехота.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Прорвав строй противника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, рыцари его окружали  и уничтожали.</a:t>
            </a: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76200" y="2895600"/>
            <a:ext cx="2590800" cy="1676400"/>
            <a:chOff x="1104" y="2208"/>
            <a:chExt cx="1632" cy="1056"/>
          </a:xfrm>
        </p:grpSpPr>
        <p:grpSp>
          <p:nvGrpSpPr>
            <p:cNvPr id="11278" name="Group 5"/>
            <p:cNvGrpSpPr>
              <a:grpSpLocks/>
            </p:cNvGrpSpPr>
            <p:nvPr/>
          </p:nvGrpSpPr>
          <p:grpSpPr bwMode="auto">
            <a:xfrm>
              <a:off x="1104" y="2208"/>
              <a:ext cx="1632" cy="1056"/>
              <a:chOff x="1104" y="2208"/>
              <a:chExt cx="1632" cy="1056"/>
            </a:xfrm>
          </p:grpSpPr>
          <p:sp>
            <p:nvSpPr>
              <p:cNvPr id="11280" name="AutoShape 6"/>
              <p:cNvSpPr>
                <a:spLocks noChangeArrowheads="1"/>
              </p:cNvSpPr>
              <p:nvPr/>
            </p:nvSpPr>
            <p:spPr bwMode="auto">
              <a:xfrm rot="-5400000">
                <a:off x="1992" y="2520"/>
                <a:ext cx="1056" cy="432"/>
              </a:xfrm>
              <a:prstGeom prst="flowChartManualOperation">
                <a:avLst/>
              </a:prstGeom>
              <a:solidFill>
                <a:schemeClr val="tx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1281" name="AutoShape 7"/>
              <p:cNvSpPr>
                <a:spLocks noChangeArrowheads="1"/>
              </p:cNvSpPr>
              <p:nvPr/>
            </p:nvSpPr>
            <p:spPr bwMode="auto">
              <a:xfrm>
                <a:off x="1104" y="2208"/>
                <a:ext cx="1200" cy="1056"/>
              </a:xfrm>
              <a:prstGeom prst="flowChartProcess">
                <a:avLst/>
              </a:prstGeom>
              <a:solidFill>
                <a:schemeClr val="tx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11279" name="Rectangle 8"/>
            <p:cNvSpPr>
              <a:spLocks noChangeArrowheads="1"/>
            </p:cNvSpPr>
            <p:nvPr/>
          </p:nvSpPr>
          <p:spPr bwMode="auto">
            <a:xfrm>
              <a:off x="1248" y="2448"/>
              <a:ext cx="1056" cy="576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1269" name="Rectangle 9"/>
          <p:cNvSpPr>
            <a:spLocks noChangeArrowheads="1"/>
          </p:cNvSpPr>
          <p:nvPr/>
        </p:nvSpPr>
        <p:spPr bwMode="auto">
          <a:xfrm>
            <a:off x="3048000" y="2171700"/>
            <a:ext cx="914400" cy="3124200"/>
          </a:xfrm>
          <a:prstGeom prst="rect">
            <a:avLst/>
          </a:prstGeom>
          <a:solidFill>
            <a:srgbClr val="008000"/>
          </a:solidFill>
          <a:ln w="762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2743200" y="3352800"/>
            <a:ext cx="1143000" cy="762000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762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886200" y="1600200"/>
            <a:ext cx="733425" cy="4267200"/>
            <a:chOff x="2544" y="1008"/>
            <a:chExt cx="462" cy="2688"/>
          </a:xfrm>
        </p:grpSpPr>
        <p:sp>
          <p:nvSpPr>
            <p:cNvPr id="11276" name="AutoShape 12"/>
            <p:cNvSpPr>
              <a:spLocks noChangeArrowheads="1"/>
            </p:cNvSpPr>
            <p:nvPr/>
          </p:nvSpPr>
          <p:spPr bwMode="auto">
            <a:xfrm rot="-5400000">
              <a:off x="2031" y="1521"/>
              <a:ext cx="1488" cy="462"/>
            </a:xfrm>
            <a:prstGeom prst="curvedUpArrow">
              <a:avLst>
                <a:gd name="adj1" fmla="val 64416"/>
                <a:gd name="adj2" fmla="val 128831"/>
                <a:gd name="adj3" fmla="val 33333"/>
              </a:avLst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77" name="AutoShape 13"/>
            <p:cNvSpPr>
              <a:spLocks noChangeArrowheads="1"/>
            </p:cNvSpPr>
            <p:nvPr/>
          </p:nvSpPr>
          <p:spPr bwMode="auto">
            <a:xfrm rot="5400000" flipV="1">
              <a:off x="2031" y="2721"/>
              <a:ext cx="1488" cy="462"/>
            </a:xfrm>
            <a:prstGeom prst="curvedUpArrow">
              <a:avLst>
                <a:gd name="adj1" fmla="val 64416"/>
                <a:gd name="adj2" fmla="val 128831"/>
                <a:gd name="adj3" fmla="val 33333"/>
              </a:avLst>
            </a:pr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905000" y="1854200"/>
            <a:ext cx="1755775" cy="3759200"/>
            <a:chOff x="1200" y="1168"/>
            <a:chExt cx="1106" cy="2368"/>
          </a:xfrm>
        </p:grpSpPr>
        <p:sp>
          <p:nvSpPr>
            <p:cNvPr id="11274" name="AutoShape 15"/>
            <p:cNvSpPr>
              <a:spLocks noChangeArrowheads="1"/>
            </p:cNvSpPr>
            <p:nvPr/>
          </p:nvSpPr>
          <p:spPr bwMode="auto">
            <a:xfrm rot="16200000" flipH="1">
              <a:off x="1497" y="871"/>
              <a:ext cx="512" cy="11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45 w 21600"/>
                <a:gd name="T13" fmla="*/ 2754 h 21600"/>
                <a:gd name="T14" fmla="*/ 16580 w 21600"/>
                <a:gd name="T15" fmla="*/ 94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2427" y="0"/>
                  </a:lnTo>
                  <a:lnTo>
                    <a:pt x="12427" y="2753"/>
                  </a:lnTo>
                  <a:cubicBezTo>
                    <a:pt x="5564" y="2753"/>
                    <a:pt x="0" y="6964"/>
                    <a:pt x="0" y="12158"/>
                  </a:cubicBezTo>
                  <a:lnTo>
                    <a:pt x="0" y="21600"/>
                  </a:lnTo>
                  <a:lnTo>
                    <a:pt x="6799" y="21600"/>
                  </a:lnTo>
                  <a:lnTo>
                    <a:pt x="6799" y="12158"/>
                  </a:lnTo>
                  <a:cubicBezTo>
                    <a:pt x="6799" y="10638"/>
                    <a:pt x="9319" y="9405"/>
                    <a:pt x="12427" y="9405"/>
                  </a:cubicBezTo>
                  <a:lnTo>
                    <a:pt x="12427" y="12158"/>
                  </a:lnTo>
                  <a:close/>
                </a:path>
              </a:pathLst>
            </a:cu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5" name="AutoShape 16"/>
            <p:cNvSpPr>
              <a:spLocks noChangeArrowheads="1"/>
            </p:cNvSpPr>
            <p:nvPr/>
          </p:nvSpPr>
          <p:spPr bwMode="auto">
            <a:xfrm rot="5400000" flipH="1" flipV="1">
              <a:off x="1497" y="2727"/>
              <a:ext cx="512" cy="11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45 w 21600"/>
                <a:gd name="T13" fmla="*/ 2754 h 21600"/>
                <a:gd name="T14" fmla="*/ 16580 w 21600"/>
                <a:gd name="T15" fmla="*/ 94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2427" y="0"/>
                  </a:lnTo>
                  <a:lnTo>
                    <a:pt x="12427" y="2753"/>
                  </a:lnTo>
                  <a:cubicBezTo>
                    <a:pt x="5564" y="2753"/>
                    <a:pt x="0" y="6964"/>
                    <a:pt x="0" y="12158"/>
                  </a:cubicBezTo>
                  <a:lnTo>
                    <a:pt x="0" y="21600"/>
                  </a:lnTo>
                  <a:lnTo>
                    <a:pt x="6799" y="21600"/>
                  </a:lnTo>
                  <a:lnTo>
                    <a:pt x="6799" y="12158"/>
                  </a:lnTo>
                  <a:cubicBezTo>
                    <a:pt x="6799" y="10638"/>
                    <a:pt x="9319" y="9405"/>
                    <a:pt x="12427" y="9405"/>
                  </a:cubicBezTo>
                  <a:lnTo>
                    <a:pt x="12427" y="12158"/>
                  </a:lnTo>
                  <a:close/>
                </a:path>
              </a:pathLst>
            </a:custGeom>
            <a:solidFill>
              <a:schemeClr val="accent1"/>
            </a:solidFill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303213" y="3443288"/>
            <a:ext cx="1677987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2800" b="1" u="sng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«свинья»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 autoUpdateAnimBg="0"/>
      <p:bldP spid="308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04813"/>
            <a:ext cx="9099550" cy="5002212"/>
          </a:xfrm>
          <a:prstGeom prst="rect">
            <a:avLst/>
          </a:prstGeom>
          <a:noFill/>
          <a:ln w="7620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5441950"/>
            <a:ext cx="9144000" cy="1371600"/>
          </a:xfr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</a:ln>
        </p:spPr>
        <p:txBody>
          <a:bodyPr lIns="92075" tIns="46038" rIns="92075" bIns="46038"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sz="2800" dirty="0" smtClean="0"/>
              <a:t>Решающая битва с Орденом состоялась 5 </a:t>
            </a:r>
            <a:r>
              <a:rPr lang="ru-RU" sz="2800" dirty="0" err="1" smtClean="0"/>
              <a:t>апре-ля</a:t>
            </a:r>
            <a:r>
              <a:rPr lang="ru-RU" sz="2800" dirty="0" smtClean="0"/>
              <a:t> 1242 года на Чудском </a:t>
            </a:r>
            <a:r>
              <a:rPr lang="ru-RU" sz="2800" dirty="0" err="1" smtClean="0"/>
              <a:t>озере.Зная</a:t>
            </a:r>
            <a:r>
              <a:rPr lang="ru-RU" sz="2800" dirty="0" smtClean="0"/>
              <a:t> тактику рыцарей Александр вывел дружину на лед.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Прямо у крутого берега он поставил свой обоз.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Перед ним выстроились основные </a:t>
            </a:r>
            <a:r>
              <a:rPr lang="ru-RU" sz="2800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силы-княжеская</a:t>
            </a: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дружина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флангах расположились полки правой и левой руки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на правом </a:t>
            </a:r>
            <a:r>
              <a:rPr lang="ru-RU" sz="28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фланге Александр спрятал засадный полк. Перед дружиной расположились </a:t>
            </a: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лучники.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Битва началась с атаки рыцарей в центр новгородского войска.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«Свинья» прорвала новгородский строй, казалось победа близка, но тут рыцари уперлись в крутой берег, а развернуться им мешали телеги из обоза. 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95449" y="7144"/>
            <a:ext cx="8869039" cy="1117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0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Воспользовавшись остановкой противника Александр отдал приказ перейти в наступление полкам правой и левой руки, а вскоре удар нанес и засадный полк.</a:t>
            </a:r>
          </a:p>
        </p:txBody>
      </p:sp>
      <p:pic>
        <p:nvPicPr>
          <p:cNvPr id="7180" name="Picture 12" descr="cnvt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1511300"/>
            <a:ext cx="1779587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13" descr="cnvt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675" y="1293813"/>
            <a:ext cx="2160588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14" descr="cnvt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82738"/>
            <a:ext cx="17510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15" descr="cnvt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7338"/>
            <a:ext cx="2239962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4" name="Picture 16" descr="cnvt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456" y="1293813"/>
            <a:ext cx="108108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153 0.10231 L 0.38246 -0.349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91" y="-2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4.44444E-6 C -0.00921 0.00301 -0.01841 0.0051 -0.02726 0.00903 C -0.03716 0.02269 -0.02552 0.00857 -0.03871 0.01829 C -0.04341 0.02176 -0.05226 0.03033 -0.05226 0.03033 C -0.05781 0.04144 -0.06493 0.04954 -0.07049 0.06065 C -0.07292 0.1676 -0.07274 0.1294 -0.07274 0.1757 " pathEditMode="relative" ptsTypes="fffffA">
                                      <p:cBhvr>
                                        <p:cTn id="62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 autoUpdateAnimBg="0"/>
      <p:bldP spid="7174" grpId="0" animBg="1" autoUpdateAnimBg="0"/>
      <p:bldP spid="7175" grpId="0" animBg="1" autoUpdateAnimBg="0"/>
      <p:bldP spid="7176" grpId="0" animBg="1" autoUpdateAnimBg="0"/>
      <p:bldP spid="7177" grpId="0" animBg="1" autoUpdateAnimBg="0"/>
      <p:bldP spid="7178" grpId="0" animBg="1" autoUpdateAnimBg="0"/>
      <p:bldP spid="7179" grpId="0" animBg="1" autoUpdateAnimBg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1758</TotalTime>
  <Words>504</Words>
  <Application>Microsoft Office PowerPoint</Application>
  <PresentationFormat>Экран (4:3)</PresentationFormat>
  <Paragraphs>77</Paragraphs>
  <Slides>17</Slides>
  <Notes>1</Notes>
  <HiddenSlides>1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Повторение пройденного материала</vt:lpstr>
      <vt:lpstr>Задание 1:найдите в тексте как выглядел и какие черты личности присущи Александру Невскому:</vt:lpstr>
      <vt:lpstr>Задание 2.     Рассмотрите иллюстрации. Найдите, где чей воин.</vt:lpstr>
      <vt:lpstr>Презентация PowerPoint</vt:lpstr>
      <vt:lpstr>  5 апреля, 1242 года          </vt:lpstr>
      <vt:lpstr>Презентация PowerPoint</vt:lpstr>
      <vt:lpstr>3.Ледовое побоище.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Давайте повторим:</vt:lpstr>
      <vt:lpstr>            Закрепление</vt:lpstr>
      <vt:lpstr>Презентация PowerPoint</vt:lpstr>
    </vt:vector>
  </TitlesOfParts>
  <Company>СКОШИ №81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 ВАДИМОВНА</dc:creator>
  <cp:lastModifiedBy>Саша</cp:lastModifiedBy>
  <cp:revision>44</cp:revision>
  <dcterms:created xsi:type="dcterms:W3CDTF">2011-02-22T06:52:33Z</dcterms:created>
  <dcterms:modified xsi:type="dcterms:W3CDTF">2017-05-05T11:10:49Z</dcterms:modified>
</cp:coreProperties>
</file>