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0" r:id="rId26"/>
    <p:sldId id="281" r:id="rId27"/>
    <p:sldId id="279" r:id="rId28"/>
    <p:sldId id="282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8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9374-77A8-4596-80DC-FC56C943559E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14DF-F636-4054-AAB0-9128D75B9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9374-77A8-4596-80DC-FC56C943559E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14DF-F636-4054-AAB0-9128D75B9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9374-77A8-4596-80DC-FC56C943559E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14DF-F636-4054-AAB0-9128D75B9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9374-77A8-4596-80DC-FC56C943559E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14DF-F636-4054-AAB0-9128D75B9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9374-77A8-4596-80DC-FC56C943559E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14DF-F636-4054-AAB0-9128D75B9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9374-77A8-4596-80DC-FC56C943559E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14DF-F636-4054-AAB0-9128D75B9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9374-77A8-4596-80DC-FC56C943559E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14DF-F636-4054-AAB0-9128D75B9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9374-77A8-4596-80DC-FC56C943559E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14DF-F636-4054-AAB0-9128D75B9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9374-77A8-4596-80DC-FC56C943559E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14DF-F636-4054-AAB0-9128D75B9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9374-77A8-4596-80DC-FC56C943559E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14DF-F636-4054-AAB0-9128D75B9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59374-77A8-4596-80DC-FC56C943559E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414DF-F636-4054-AAB0-9128D75B9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59374-77A8-4596-80DC-FC56C943559E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414DF-F636-4054-AAB0-9128D75B90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2428892"/>
          </a:xfrm>
        </p:spPr>
        <p:txBody>
          <a:bodyPr>
            <a:normAutofit/>
          </a:bodyPr>
          <a:lstStyle/>
          <a:p>
            <a:r>
              <a:rPr lang="ru-RU" sz="4900" b="1" dirty="0" smtClean="0"/>
              <a:t>Массаж </a:t>
            </a:r>
            <a:br>
              <a:rPr lang="ru-RU" sz="4900" b="1" dirty="0" smtClean="0"/>
            </a:br>
            <a:r>
              <a:rPr lang="ru-RU" sz="4900" b="1" dirty="0" smtClean="0"/>
              <a:t>при </a:t>
            </a:r>
            <a:r>
              <a:rPr lang="ru-RU" sz="4900" b="1" dirty="0" err="1" smtClean="0"/>
              <a:t>дизартрических</a:t>
            </a:r>
            <a:r>
              <a:rPr lang="ru-RU" sz="4900" b="1" dirty="0" smtClean="0"/>
              <a:t> расстройств</a:t>
            </a:r>
            <a:r>
              <a:rPr lang="ru-RU" sz="4800" b="1" dirty="0" smtClean="0"/>
              <a:t>ах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1876"/>
            <a:ext cx="6400800" cy="2786082"/>
          </a:xfrm>
        </p:spPr>
        <p:txBody>
          <a:bodyPr>
            <a:normAutofit fontScale="92500"/>
          </a:bodyPr>
          <a:lstStyle/>
          <a:p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Подготовила: учитель – логопед</a:t>
            </a:r>
          </a:p>
          <a:p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                 МБДОУ </a:t>
            </a:r>
            <a:r>
              <a:rPr lang="ru-RU" sz="2600" b="1" dirty="0" err="1" smtClean="0">
                <a:solidFill>
                  <a:schemeClr val="accent3">
                    <a:lumMod val="50000"/>
                  </a:schemeClr>
                </a:solidFill>
              </a:rPr>
              <a:t>д</a:t>
            </a: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/с № 21</a:t>
            </a:r>
          </a:p>
          <a:p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           Малеева О. В.</a:t>
            </a:r>
          </a:p>
          <a:p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г.Сафоново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2014г.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4288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dirty="0" smtClean="0"/>
              <a:t>7. Образование складок из губ </a:t>
            </a:r>
            <a:br>
              <a:rPr lang="ru-RU" sz="3600" dirty="0" smtClean="0"/>
            </a:br>
            <a:r>
              <a:rPr lang="ru-RU" sz="3600" dirty="0" smtClean="0"/>
              <a:t>и их вытягивание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0055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Указательным пальцем завернуть верхнюю губу и прижать ее к зубам на 1 секунду, затем отпустить. Проработать всю верхнюю губу с шагом 1 см. То же сделать с нижней губой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5" name="Содержимое 4" descr="2_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14942" y="2285992"/>
            <a:ext cx="2827533" cy="3143272"/>
          </a:xfr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8. Захватывание губ и вытягивание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</a:t>
            </a:r>
          </a:p>
          <a:p>
            <a:pPr>
              <a:buNone/>
            </a:pPr>
            <a:r>
              <a:rPr lang="ru-RU" sz="2800" dirty="0" smtClean="0"/>
              <a:t>             Ухватить край верхней губы большим и указательным пальцами и вывернуть ее с подтягивание книзу в течение 1 секунды, затем отпустить. Проработать все верхнюю губу с шагом в 1 см. То же сделать с нижней губой.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9. Нажим на основание языка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</a:t>
            </a:r>
          </a:p>
          <a:p>
            <a:pPr>
              <a:buNone/>
            </a:pPr>
            <a:r>
              <a:rPr lang="ru-RU" sz="2800" dirty="0" smtClean="0"/>
              <a:t>              Расположить кисть лучевым краем под подбородком и проводить легкие быстрые удары или раскачивать кисть из стороны в сторону в течение 5 секунд.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10. Массаж десен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Расположить палец на центр  верхней десны над зубами, медленно </a:t>
            </a:r>
            <a:r>
              <a:rPr lang="ru-RU" sz="2800" dirty="0" err="1" smtClean="0"/>
              <a:t>премещать</a:t>
            </a:r>
            <a:r>
              <a:rPr lang="ru-RU" sz="2800" dirty="0" smtClean="0"/>
              <a:t> палец к молярам (жевательным зубам), за последним моляром перейти на нижнюю десну, перемещать палец к центру. В центре поменять руку и продолжать движение к исходной точке. Выполнять по 3 повтора.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3940" y="0"/>
            <a:ext cx="9237940" cy="69327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Вытягивание по малому кругу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142984"/>
            <a:ext cx="4038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dirty="0" smtClean="0"/>
              <a:t>          Расположить большой и указательный пальцы у крыльев носа и, не скользя по коже, выполнять круговые движения с малым радиусом вначале кнаружи 5-10 секунд, затем </a:t>
            </a:r>
            <a:r>
              <a:rPr lang="ru-RU" sz="2800" dirty="0" err="1" smtClean="0"/>
              <a:t>кнутри</a:t>
            </a:r>
            <a:r>
              <a:rPr lang="ru-RU" sz="2800" dirty="0" smtClean="0"/>
              <a:t> 5-10 секунд</a:t>
            </a:r>
            <a:endParaRPr lang="ru-RU" sz="2800" dirty="0"/>
          </a:p>
        </p:txBody>
      </p:sp>
      <p:pic>
        <p:nvPicPr>
          <p:cNvPr id="6" name="Содержимое 5" descr="i_129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2357430"/>
            <a:ext cx="3357586" cy="2571768"/>
          </a:xfr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12. Вытягивание щек с </a:t>
            </a:r>
            <a:r>
              <a:rPr lang="ru-RU" sz="3200" dirty="0" err="1" smtClean="0"/>
              <a:t>задействованием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нижней губы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</a:t>
            </a:r>
          </a:p>
          <a:p>
            <a:pPr>
              <a:buNone/>
            </a:pPr>
            <a:r>
              <a:rPr lang="ru-RU" sz="2800" dirty="0" smtClean="0"/>
              <a:t>              Ухватить щеку в области края нижней губы большим и указательным пальцами и легко перемещаться по кожной складке к уху, затем к глазу, затем к крылу нога, затем к центру верхней губы. Повторить на другой стороне. Выполнить по 3 повтора.</a:t>
            </a: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" y="-1"/>
            <a:ext cx="9141143" cy="686014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13. Вытягивание щек с </a:t>
            </a:r>
            <a:r>
              <a:rPr lang="ru-RU" sz="3200" dirty="0" err="1" smtClean="0"/>
              <a:t>задействованием</a:t>
            </a:r>
            <a:r>
              <a:rPr lang="ru-RU" sz="3200" dirty="0" smtClean="0"/>
              <a:t> верхней губы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    Ухватить щеку в области края верхней губы большим и указательным пальцами и легко перемещаться по кожной складке к глазу, затем к уху, затем попрек щеки к центру нижней губы. Повторить с другой стороны. Выполнить по 2 повтора.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14. Вытягивание губ с сопротивлением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800" dirty="0" smtClean="0"/>
              <a:t>        Расположить зубную щетку под верхнюю  губу у угла рта щетиной к губе, движением щетки кнаружи и вниз легко растянуть губу в течение 1 секунды, следить за наличием сопротивления губы. При отсутствии сопротивления помогать пальцем, наложенным на губу в проекции щетки.</a:t>
            </a:r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15. Массаж с помощью зубной щетки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1571612"/>
            <a:ext cx="4043362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dirty="0" smtClean="0"/>
              <a:t>         Расположить зубную щетку в вертикальном положении, оттягивая губу на 1 см, продвигаться по верхней и нижней губам с шагом 1 см.</a:t>
            </a:r>
            <a:endParaRPr lang="ru-RU" sz="2800" dirty="0"/>
          </a:p>
        </p:txBody>
      </p:sp>
      <p:pic>
        <p:nvPicPr>
          <p:cNvPr id="5" name="Содержимое 4" descr="50674_19498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29190" y="2357430"/>
            <a:ext cx="2947203" cy="3304393"/>
          </a:xfr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16. Нажим на десны верхней челюсти </a:t>
            </a:r>
            <a:br>
              <a:rPr lang="ru-RU" sz="3200" dirty="0" smtClean="0"/>
            </a:br>
            <a:r>
              <a:rPr lang="ru-RU" sz="3200" dirty="0" smtClean="0"/>
              <a:t>позади верхних зубов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571612"/>
            <a:ext cx="4043362" cy="42687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  </a:t>
            </a:r>
          </a:p>
          <a:p>
            <a:pPr>
              <a:buNone/>
            </a:pPr>
            <a:r>
              <a:rPr lang="ru-RU" sz="2800" dirty="0" smtClean="0"/>
              <a:t>         Расположить зубную щетку на верхней десне за зубами, щетиной вверх, массировать десну движениями из стороны в сторону. Выполнить по 3 повтора.</a:t>
            </a:r>
            <a:endParaRPr lang="ru-RU" sz="2800" dirty="0"/>
          </a:p>
        </p:txBody>
      </p:sp>
      <p:pic>
        <p:nvPicPr>
          <p:cNvPr id="6" name="Содержимое 5" descr="Kakie-bolezni-bolee-chasto-porazhayut-nashi-zubyi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2285992"/>
            <a:ext cx="3500462" cy="2714644"/>
          </a:xfr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Общие сведения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07209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/>
              <a:t>       </a:t>
            </a:r>
            <a:r>
              <a:rPr lang="ru-RU" sz="2400" b="1" i="1" dirty="0" smtClean="0"/>
              <a:t>Дизартрия </a:t>
            </a:r>
            <a:r>
              <a:rPr lang="ru-RU" sz="2400" dirty="0" smtClean="0"/>
              <a:t>- нарушение произносительной стороны речи, обусловленное недостаточностью иннервации речевого аппарата.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В настоящее время приемы логопедического массажа разработаны рядом авторов: Е. Ф Архиповой, И. В. </a:t>
            </a:r>
            <a:r>
              <a:rPr lang="ru-RU" sz="2400" dirty="0" err="1" smtClean="0"/>
              <a:t>Блыскиной</a:t>
            </a:r>
            <a:r>
              <a:rPr lang="ru-RU" sz="2400" dirty="0" smtClean="0"/>
              <a:t>, Т. А. Воробьевой, Л. Г. </a:t>
            </a:r>
            <a:r>
              <a:rPr lang="ru-RU" sz="2400" dirty="0" err="1" smtClean="0"/>
              <a:t>Голубевой</a:t>
            </a:r>
            <a:r>
              <a:rPr lang="ru-RU" sz="2400" dirty="0" smtClean="0"/>
              <a:t>, О. И. </a:t>
            </a:r>
            <a:r>
              <a:rPr lang="ru-RU" sz="2400" dirty="0" err="1" smtClean="0"/>
              <a:t>Крупенчук</a:t>
            </a:r>
            <a:r>
              <a:rPr lang="ru-RU" sz="2400" dirty="0" smtClean="0"/>
              <a:t>, О. Г. Приходько и др.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Массаж в ротовой полости противопоказан при стоматитах, ангинах, острых респираторных заболеваниях, повышенной температуре. </a:t>
            </a:r>
          </a:p>
          <a:p>
            <a:pPr>
              <a:buNone/>
            </a:pPr>
            <a:r>
              <a:rPr lang="ru-RU" sz="2400" dirty="0" smtClean="0"/>
              <a:t>               Выполняется массаж только чистыми, сухими, теплыми руками, подушечками пальцев. Нагрузку увеличивают постепенно. Массаж может длиться от 2 до 10 минут.    Массаж должен восприниматься ребенком как интересная игра.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17. Нажим на десны челюсти </a:t>
            </a:r>
            <a:br>
              <a:rPr lang="ru-RU" sz="3200" dirty="0" smtClean="0"/>
            </a:br>
            <a:r>
              <a:rPr lang="ru-RU" sz="3200" dirty="0" smtClean="0"/>
              <a:t>за нижними зубами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</a:t>
            </a:r>
          </a:p>
          <a:p>
            <a:pPr>
              <a:buNone/>
            </a:pPr>
            <a:r>
              <a:rPr lang="ru-RU" sz="2800" dirty="0" smtClean="0"/>
              <a:t>         </a:t>
            </a:r>
          </a:p>
          <a:p>
            <a:pPr>
              <a:buNone/>
            </a:pPr>
            <a:r>
              <a:rPr lang="ru-RU" sz="2800" dirty="0" smtClean="0"/>
              <a:t>           Расположить зубную щетку на нижней десне за зубами, щетиной вверх, массировать десну движениями из стороны в сторону. Выполнить по 3 повтора</a:t>
            </a:r>
            <a:endParaRPr lang="ru-RU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18. Смещение в сторону языка с сопротивлением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Расположить зубную щетку на боковой поверхности языка на уровне 5-го зуба, быстрыми движениями толкнуть язык к противоположной стороне и медленно вернуться в исходное положение. Выполнить по 3 повтора.  На третий повтор при возврате растянуть щеку. Это движение стимулирует движение языка через зубы к щеке.</a:t>
            </a:r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19. Массаж твердого неба и языка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86238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Расположить зубную щетку щетиной в области середины твердого неба и массировать его слева направо, переходя на язык, до центра языка. Затем сменить направление. Выполнить по 3 повтора в каждую сторону.</a:t>
            </a:r>
            <a:endParaRPr lang="ru-RU" sz="2800" dirty="0"/>
          </a:p>
        </p:txBody>
      </p:sp>
      <p:pic>
        <p:nvPicPr>
          <p:cNvPr id="5" name="Содержимое 4" descr="4148b2ad354166b9a32f918dd3a6c6d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82837" y="2285992"/>
            <a:ext cx="2846749" cy="2833322"/>
          </a:xfr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" y="-1"/>
            <a:ext cx="9141143" cy="686014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20. Стимуляция средней части языка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57676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dirty="0" smtClean="0"/>
              <a:t>     Расположить зубную щетку в центре твердого неба щетиной вниз, надавливать попеременно в небо и центр языка. Выполнить по 3 повтора.</a:t>
            </a:r>
            <a:endParaRPr lang="ru-RU" sz="2800" dirty="0"/>
          </a:p>
        </p:txBody>
      </p:sp>
      <p:pic>
        <p:nvPicPr>
          <p:cNvPr id="5" name="Содержимое 4" descr="0_0_0_0_150_112_csupload_407746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43504" y="2500306"/>
            <a:ext cx="2786082" cy="2428892"/>
          </a:xfr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21. Жевание с сопротивлением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Расположить деревянный шпатель под последним верхним зубом под прямым углом к челюсти. Не продвигать шпатель в глубь рта! Надавливая на зуб, сделать 5-10 жевательных </a:t>
            </a:r>
            <a:r>
              <a:rPr lang="ru-RU" sz="2800" dirty="0"/>
              <a:t>д</a:t>
            </a:r>
            <a:r>
              <a:rPr lang="ru-RU" sz="2800" dirty="0" smtClean="0"/>
              <a:t>вижений на каждой стороне.</a:t>
            </a:r>
            <a:endParaRPr lang="ru-RU" sz="2800" dirty="0"/>
          </a:p>
        </p:txBody>
      </p:sp>
      <p:pic>
        <p:nvPicPr>
          <p:cNvPr id="5" name="Содержимое 4" descr="2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2143116"/>
            <a:ext cx="3071834" cy="3406865"/>
          </a:xfr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Выводы:</a:t>
            </a:r>
            <a:endParaRPr lang="ru-RU" sz="32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     Таким образом, как видно из представленного выше материала, существует множество разнообразных методик проведения массажа. Но самое главное условие для осуществления подобных мероприятий – это соблюдение гигиенических требований и квалифицированность специалиста.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Коррекция нарушений звукопроизношения у детей л. С. Вакуленко, С-П, 2012</a:t>
            </a:r>
          </a:p>
          <a:p>
            <a:endParaRPr lang="ru-RU" sz="1800" dirty="0"/>
          </a:p>
        </p:txBody>
      </p:sp>
      <p:pic>
        <p:nvPicPr>
          <p:cNvPr id="16" name="Рисунок 15" descr="58153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2143116"/>
            <a:ext cx="1500198" cy="2376461"/>
          </a:xfrm>
          <a:prstGeom prst="rect">
            <a:avLst/>
          </a:prstGeom>
        </p:spPr>
      </p:pic>
      <p:pic>
        <p:nvPicPr>
          <p:cNvPr id="17" name="Рисунок 16" descr="82554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04" y="4214818"/>
            <a:ext cx="1571636" cy="2311795"/>
          </a:xfrm>
          <a:prstGeom prst="rect">
            <a:avLst/>
          </a:prstGeom>
        </p:spPr>
      </p:pic>
      <p:pic>
        <p:nvPicPr>
          <p:cNvPr id="18" name="Рисунок 17" descr="4654802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1736" y="2143116"/>
            <a:ext cx="1643074" cy="2357454"/>
          </a:xfrm>
          <a:prstGeom prst="rect">
            <a:avLst/>
          </a:prstGeom>
        </p:spPr>
      </p:pic>
      <p:pic>
        <p:nvPicPr>
          <p:cNvPr id="20" name="Рисунок 19" descr="b53229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3306" y="4214818"/>
            <a:ext cx="1587037" cy="2290853"/>
          </a:xfrm>
          <a:prstGeom prst="rect">
            <a:avLst/>
          </a:prstGeom>
        </p:spPr>
      </p:pic>
      <p:pic>
        <p:nvPicPr>
          <p:cNvPr id="21" name="Рисунок 20" descr="large_47100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4876" y="2143116"/>
            <a:ext cx="1724186" cy="2357453"/>
          </a:xfrm>
          <a:prstGeom prst="rect">
            <a:avLst/>
          </a:prstGeom>
        </p:spPr>
      </p:pic>
      <p:pic>
        <p:nvPicPr>
          <p:cNvPr id="22" name="Рисунок 21" descr="big (1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7884" y="4071942"/>
            <a:ext cx="1714512" cy="2502778"/>
          </a:xfrm>
          <a:prstGeom prst="rect">
            <a:avLst/>
          </a:prstGeom>
        </p:spPr>
      </p:pic>
      <p:pic>
        <p:nvPicPr>
          <p:cNvPr id="25" name="Рисунок 24" descr="i (3)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58016" y="2143116"/>
            <a:ext cx="1785950" cy="26524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4288"/>
            <a:ext cx="9143999" cy="6862288"/>
          </a:xfrm>
          <a:prstGeom prst="rec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1428736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/>
              <a:t>Благодарю </a:t>
            </a:r>
            <a:br>
              <a:rPr lang="ru-RU" sz="6000" dirty="0" smtClean="0"/>
            </a:br>
            <a:r>
              <a:rPr lang="ru-RU" sz="6000" dirty="0" smtClean="0"/>
              <a:t>за внимание!</a:t>
            </a:r>
            <a:endParaRPr lang="ru-RU" sz="6000" dirty="0"/>
          </a:p>
        </p:txBody>
      </p:sp>
      <p:pic>
        <p:nvPicPr>
          <p:cNvPr id="5" name="Рисунок 4" descr="vosp_i_det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3429000"/>
            <a:ext cx="2714644" cy="242886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pic>
        <p:nvPicPr>
          <p:cNvPr id="3" name="Рисунок 2" descr="6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1357298"/>
            <a:ext cx="2111372" cy="187912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4" name="Рисунок 3" descr="56-155-silikonovaja-zubnaja-chetka-canpol_26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857232"/>
            <a:ext cx="1904996" cy="190499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Рисунок 4" descr="653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1357298"/>
            <a:ext cx="1948309" cy="192882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6" name="Рисунок 5" descr="386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6446" y="3571876"/>
            <a:ext cx="2500330" cy="1838330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7" name="Рисунок 6" descr="1123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1868" y="4143380"/>
            <a:ext cx="2011006" cy="1928825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8" name="Рисунок 7" descr="DrTongue-foto3-300x210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910" y="3500438"/>
            <a:ext cx="2653411" cy="185738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pic>
        <p:nvPicPr>
          <p:cNvPr id="9" name="Рисунок 8" descr="1804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2000240"/>
            <a:ext cx="2095514" cy="157163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0" name="Рисунок 9" descr="52821008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4143380"/>
            <a:ext cx="1983859" cy="185738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1" name="Рисунок 10" descr="1274038466_rrrrrrrrr-rryirrrr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992" y="1357298"/>
            <a:ext cx="2286016" cy="1643073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3" name="Рисунок 12" descr="i (2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0628" y="4143380"/>
            <a:ext cx="2000264" cy="185738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4" name="Рисунок 13" descr="4840499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5074" y="1928802"/>
            <a:ext cx="2286016" cy="171451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857232"/>
            <a:ext cx="77153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sz="2400" u="sng" dirty="0" smtClean="0"/>
              <a:t>Массаж при </a:t>
            </a:r>
            <a:r>
              <a:rPr lang="ru-RU" sz="2400" u="sng" dirty="0" err="1" smtClean="0"/>
              <a:t>дизартрических</a:t>
            </a:r>
            <a:r>
              <a:rPr lang="ru-RU" sz="2400" u="sng" dirty="0" smtClean="0"/>
              <a:t> </a:t>
            </a:r>
            <a:r>
              <a:rPr lang="ru-RU" sz="2400" u="sng" dirty="0" err="1" smtClean="0"/>
              <a:t>растройствах</a:t>
            </a:r>
            <a:r>
              <a:rPr lang="ru-RU" sz="2400" dirty="0" smtClean="0"/>
              <a:t>: представленный ниже фрагмент комплексной методики преодоления дизартрии у детей представляет собой описание массажа, который можно осуществить без постоянного контроля  учителя-логопеда, в домашних условиях.</a:t>
            </a:r>
          </a:p>
          <a:p>
            <a:pPr algn="just">
              <a:buNone/>
            </a:pPr>
            <a:r>
              <a:rPr lang="ru-RU" sz="2400" dirty="0" smtClean="0"/>
              <a:t>               Комплекс лечебной гимнастики предназначен  для работы над  нижней частью мимической мускулатуры (губы, щеки) и мышц языка.</a:t>
            </a:r>
          </a:p>
          <a:p>
            <a:pPr algn="just">
              <a:buNone/>
            </a:pPr>
            <a:r>
              <a:rPr lang="ru-RU" sz="2400" dirty="0" smtClean="0"/>
              <a:t>                 </a:t>
            </a:r>
            <a:r>
              <a:rPr lang="ru-RU" sz="2400" i="1" dirty="0" smtClean="0"/>
              <a:t>Необходимое оборудование</a:t>
            </a:r>
            <a:r>
              <a:rPr lang="ru-RU" sz="2400" dirty="0" smtClean="0"/>
              <a:t>: зубная щетка средней мягкости, деревянный шпатель.</a:t>
            </a:r>
          </a:p>
          <a:p>
            <a:pPr algn="just">
              <a:buNone/>
            </a:pPr>
            <a:r>
              <a:rPr lang="ru-RU" sz="2400" dirty="0" smtClean="0"/>
              <a:t>                  Упражнения построены по принципу « От простого к сложному».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1. Вытягивание верхней губы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1500174"/>
            <a:ext cx="4040188" cy="462598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 smtClean="0"/>
              <a:t>        </a:t>
            </a:r>
            <a:endParaRPr lang="ru-RU" sz="2800" dirty="0"/>
          </a:p>
          <a:p>
            <a:pPr>
              <a:buNone/>
            </a:pPr>
            <a:r>
              <a:rPr lang="ru-RU" sz="2800" dirty="0" smtClean="0"/>
              <a:t>Расположить большой и указательный пальцы под наружным краем ноздрей и, не скользя по коже, сместить верхнюю губу вниз и в стороны, затем свести пальцы, а кожную складку сместить вниз. Выполнить по 3 повтора.</a:t>
            </a:r>
            <a:endParaRPr lang="ru-RU" sz="2800" dirty="0"/>
          </a:p>
        </p:txBody>
      </p:sp>
      <p:pic>
        <p:nvPicPr>
          <p:cNvPr id="7" name="Содержимое 6" descr="rebenok-privyazannost-k-roditelam(2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14876" y="2285992"/>
            <a:ext cx="3500462" cy="2760453"/>
          </a:xfr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2. Вытягивание в стороны верхней губы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/>
              <a:t>         </a:t>
            </a:r>
          </a:p>
          <a:p>
            <a:pPr>
              <a:buNone/>
            </a:pPr>
            <a:r>
              <a:rPr lang="ru-RU" sz="2800" dirty="0" smtClean="0"/>
              <a:t>       </a:t>
            </a:r>
          </a:p>
          <a:p>
            <a:pPr algn="ctr">
              <a:buNone/>
            </a:pPr>
            <a:r>
              <a:rPr lang="ru-RU" sz="2800" dirty="0" smtClean="0"/>
              <a:t>        Расположить указательный палец параллельно верхней губе и , не скользя по коже, перемещать  губу из стороны в сторону – медленно и с усилием, направленным внутрь и вниз. Выполнять по 3 повтора.</a:t>
            </a:r>
            <a:endParaRPr lang="ru-RU" sz="2800" dirty="0"/>
          </a:p>
        </p:txBody>
      </p:sp>
      <p:pic>
        <p:nvPicPr>
          <p:cNvPr id="6" name="Содержимое 5" descr="i_106пп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2857496"/>
            <a:ext cx="3002485" cy="2071702"/>
          </a:xfr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3. Вытягивание нижней губы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357298"/>
            <a:ext cx="4038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/>
              <a:t>         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</a:t>
            </a:r>
          </a:p>
          <a:p>
            <a:pPr>
              <a:buNone/>
            </a:pPr>
            <a:r>
              <a:rPr lang="ru-RU" sz="2800" dirty="0" smtClean="0"/>
              <a:t>         Расположить большой и указательный пальцы под нижней губой и, не скользя пальцами, растянуть нижнюю губу в стороны, затем свести пальцы, а кожную складку потянуть вверх.      Выполнить по 3 повтора.</a:t>
            </a:r>
            <a:endParaRPr lang="ru-RU" sz="2800" dirty="0"/>
          </a:p>
        </p:txBody>
      </p:sp>
      <p:pic>
        <p:nvPicPr>
          <p:cNvPr id="6" name="Содержимое 5" descr="i_106ррр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2857496"/>
            <a:ext cx="3114476" cy="2123293"/>
          </a:xfr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4. Вытягивание в стороны нижней губы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  </a:t>
            </a:r>
          </a:p>
          <a:p>
            <a:pPr>
              <a:buNone/>
            </a:pPr>
            <a:r>
              <a:rPr lang="ru-RU" sz="2800" dirty="0" smtClean="0"/>
              <a:t>          Расположить указательный палец параллельно нижней губе и, не скользя по коже, перемещать губу из стороны в сторону – медленно и с усилием, направленным внутрь и вверх.  Выполнить по 3 повтора.</a:t>
            </a:r>
            <a:endParaRPr lang="ru-RU" sz="2800" dirty="0"/>
          </a:p>
        </p:txBody>
      </p:sp>
      <p:pic>
        <p:nvPicPr>
          <p:cNvPr id="6" name="Содержимое 5" descr="i_106нн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2857496"/>
            <a:ext cx="3133302" cy="2062963"/>
          </a:xfr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4290"/>
            <a:ext cx="9144001" cy="68622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5. Вытягивание губ в углы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2800" dirty="0" smtClean="0"/>
              <a:t>             Расположить концевые фаланги </a:t>
            </a:r>
            <a:r>
              <a:rPr lang="ru-RU" sz="2800" dirty="0"/>
              <a:t> </a:t>
            </a:r>
            <a:r>
              <a:rPr lang="ru-RU" sz="2800" dirty="0" smtClean="0"/>
              <a:t>обоих указательных пальцев к углу рта по верхней и нижней губам и, не скользя пальцами,  перемещать губы в противоположном направлении. Выполнить по 3 повтора.</a:t>
            </a:r>
            <a:endParaRPr lang="ru-RU" sz="2800" dirty="0"/>
          </a:p>
        </p:txBody>
      </p:sp>
      <p:pic>
        <p:nvPicPr>
          <p:cNvPr id="6" name="Содержимое 5" descr="5fd4f0a235b1e2466cdb4178b91c167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174312"/>
            <a:ext cx="3424262" cy="3377738"/>
          </a:xfr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0942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4"/>
            <a:ext cx="9143999" cy="686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</a:t>
            </a:r>
            <a:br>
              <a:rPr lang="ru-RU" sz="3200" dirty="0" smtClean="0"/>
            </a:br>
            <a:r>
              <a:rPr lang="ru-RU" sz="3200" dirty="0" smtClean="0"/>
              <a:t>6. Горизонтальный массаж губ по кругу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4543428" cy="45545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</a:t>
            </a:r>
          </a:p>
          <a:p>
            <a:pPr>
              <a:buNone/>
            </a:pPr>
            <a:r>
              <a:rPr lang="ru-RU" sz="2800" dirty="0" smtClean="0"/>
              <a:t>          Ухватить край верхней губы большим и указательным пальцами и, «перетирая» губу, продвигаться к противоположному углу рта, затем «перетереть» нижнюю губу. Шаг – 1 см.</a:t>
            </a:r>
            <a:endParaRPr lang="ru-RU" sz="2800" dirty="0"/>
          </a:p>
        </p:txBody>
      </p:sp>
      <p:pic>
        <p:nvPicPr>
          <p:cNvPr id="6" name="Содержимое 5" descr="1367905029_ezhik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14942" y="2143116"/>
            <a:ext cx="2959126" cy="3429025"/>
          </a:xfr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1103</Words>
  <Application>Microsoft Office PowerPoint</Application>
  <PresentationFormat>Экран (4:3)</PresentationFormat>
  <Paragraphs>94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Массаж  при дизартрических расстройствах</vt:lpstr>
      <vt:lpstr>Общие сведения </vt:lpstr>
      <vt:lpstr>Слайд 3</vt:lpstr>
      <vt:lpstr>1. Вытягивание верхней губы</vt:lpstr>
      <vt:lpstr>  2. Вытягивание в стороны верхней губы</vt:lpstr>
      <vt:lpstr> 3. Вытягивание нижней губы</vt:lpstr>
      <vt:lpstr>  4. Вытягивание в стороны нижней губы</vt:lpstr>
      <vt:lpstr>5. Вытягивание губ в углы</vt:lpstr>
      <vt:lpstr>    6. Горизонтальный массаж губ по кругу</vt:lpstr>
      <vt:lpstr>  7. Образование складок из губ  и их вытягивание</vt:lpstr>
      <vt:lpstr> 8. Захватывание губ и вытягивание</vt:lpstr>
      <vt:lpstr> 9. Нажим на основание языка</vt:lpstr>
      <vt:lpstr>10. Массаж десен</vt:lpstr>
      <vt:lpstr>Вытягивание по малому кругу</vt:lpstr>
      <vt:lpstr> 12. Вытягивание щек с задействованием  нижней губы</vt:lpstr>
      <vt:lpstr>13. Вытягивание щек с задействованием верхней губы</vt:lpstr>
      <vt:lpstr>14. Вытягивание губ с сопротивлением</vt:lpstr>
      <vt:lpstr>15. Массаж с помощью зубной щетки</vt:lpstr>
      <vt:lpstr>16. Нажим на десны верхней челюсти  позади верхних зубов</vt:lpstr>
      <vt:lpstr>17. Нажим на десны челюсти  за нижними зубами</vt:lpstr>
      <vt:lpstr>18. Смещение в сторону языка с сопротивлением</vt:lpstr>
      <vt:lpstr>19. Массаж твердого неба и языка</vt:lpstr>
      <vt:lpstr>20. Стимуляция средней части языка</vt:lpstr>
      <vt:lpstr>21. Жевание с сопротивлением</vt:lpstr>
      <vt:lpstr>Выводы:</vt:lpstr>
      <vt:lpstr>Источники</vt:lpstr>
      <vt:lpstr>Благодарю  за внимание!</vt:lpstr>
      <vt:lpstr>Слайд 28</vt:lpstr>
      <vt:lpstr>Слайд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Массаж  при дизартрических расстройствах</dc:title>
  <dc:creator>1</dc:creator>
  <cp:lastModifiedBy>1</cp:lastModifiedBy>
  <cp:revision>43</cp:revision>
  <dcterms:created xsi:type="dcterms:W3CDTF">2014-10-02T05:14:46Z</dcterms:created>
  <dcterms:modified xsi:type="dcterms:W3CDTF">2014-12-08T07:18:31Z</dcterms:modified>
</cp:coreProperties>
</file>