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1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8" r:id="rId15"/>
    <p:sldId id="270" r:id="rId16"/>
    <p:sldId id="271" r:id="rId17"/>
    <p:sldId id="272" r:id="rId18"/>
    <p:sldId id="273" r:id="rId19"/>
    <p:sldId id="275" r:id="rId20"/>
    <p:sldId id="274" r:id="rId21"/>
    <p:sldId id="277" r:id="rId22"/>
    <p:sldId id="26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E84CF-204D-4D7E-8608-E1EF06A2F5A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62AD6-0C0B-479E-AD72-7B2E89475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12776"/>
            <a:ext cx="635071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Моделирование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универсальное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учебное действие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9124" y="4357694"/>
            <a:ext cx="31885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Составила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 начальных классов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Рычкова И.А.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 -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700808"/>
            <a:ext cx="7831917" cy="2304256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32656"/>
            <a:ext cx="7268363" cy="5256584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691680" y="476672"/>
            <a:ext cx="720080" cy="648072"/>
          </a:xfrm>
          <a:prstGeom prst="ellipse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8604797" cy="4752528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со словарными словами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916832"/>
            <a:ext cx="74168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Лесенка</a:t>
            </a:r>
          </a:p>
          <a:p>
            <a:pPr algn="ctr"/>
            <a:r>
              <a:rPr lang="ru-RU" sz="4400" b="1" dirty="0" err="1" smtClean="0"/>
              <a:t>_о_</a:t>
            </a:r>
            <a:r>
              <a:rPr lang="ru-RU" sz="4400" b="1" dirty="0" smtClean="0"/>
              <a:t> _ _</a:t>
            </a:r>
          </a:p>
          <a:p>
            <a:pPr algn="ctr"/>
            <a:r>
              <a:rPr lang="ru-RU" sz="4400" b="1" dirty="0" smtClean="0"/>
              <a:t>_ _ </a:t>
            </a:r>
            <a:r>
              <a:rPr lang="ru-RU" sz="4400" b="1" dirty="0" err="1" smtClean="0"/>
              <a:t>о_</a:t>
            </a:r>
            <a:r>
              <a:rPr lang="ru-RU" sz="4400" b="1" dirty="0" smtClean="0"/>
              <a:t> _ _</a:t>
            </a:r>
          </a:p>
          <a:p>
            <a:pPr algn="ctr"/>
            <a:r>
              <a:rPr lang="ru-RU" sz="4400" b="1" dirty="0" smtClean="0"/>
              <a:t>_ _ _ </a:t>
            </a:r>
            <a:r>
              <a:rPr lang="ru-RU" sz="4400" b="1" dirty="0" err="1" smtClean="0"/>
              <a:t>о_</a:t>
            </a:r>
            <a:r>
              <a:rPr lang="ru-RU" sz="4400" b="1" dirty="0" smtClean="0"/>
              <a:t> _</a:t>
            </a:r>
          </a:p>
          <a:p>
            <a:pPr algn="ctr"/>
            <a:r>
              <a:rPr lang="ru-RU" sz="4400" b="1" dirty="0" smtClean="0"/>
              <a:t>_ _ _ </a:t>
            </a:r>
            <a:r>
              <a:rPr lang="ru-RU" sz="4400" b="1" dirty="0" err="1" smtClean="0"/>
              <a:t>_о</a:t>
            </a:r>
            <a:r>
              <a:rPr lang="ru-RU" sz="4400" b="1" dirty="0" smtClean="0"/>
              <a:t> _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Сквозная буква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648397" cy="318412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22145"/>
                <a:gridCol w="822145"/>
                <a:gridCol w="822145"/>
                <a:gridCol w="822145"/>
                <a:gridCol w="822145"/>
                <a:gridCol w="822145"/>
                <a:gridCol w="822145"/>
                <a:gridCol w="893382"/>
              </a:tblGrid>
              <a:tr h="7650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и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88905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и</a:t>
                      </a:r>
                      <a:endParaRPr lang="ru-RU" sz="36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254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25400" cmpd="sng">
                      <a:noFill/>
                    </a:lnT>
                  </a:tcPr>
                </a:tc>
              </a:tr>
              <a:tr h="7650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и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7650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и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Моделирование на уроках математики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548680"/>
            <a:ext cx="7012575" cy="4176464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24944"/>
            <a:ext cx="7772400" cy="4320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Проверь справедливость правила на примере: </a:t>
            </a:r>
            <a:endParaRPr lang="ru-RU" sz="2000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544" y="332656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2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Деление суммы на число</a:t>
            </a:r>
            <a:endParaRPr lang="ru-RU" sz="4000" i="0" dirty="0">
              <a:solidFill>
                <a:schemeClr val="tx2"/>
              </a:solidFill>
            </a:endParaRPr>
          </a:p>
        </p:txBody>
      </p:sp>
      <p:pic>
        <p:nvPicPr>
          <p:cNvPr id="7" name="Picture 5" descr="фото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36000"/>
          </a:blip>
          <a:srcRect t="27270" b="54550"/>
          <a:stretch>
            <a:fillRect/>
          </a:stretch>
        </p:blipFill>
        <p:spPr bwMode="auto">
          <a:xfrm>
            <a:off x="323528" y="1700808"/>
            <a:ext cx="788431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фото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36000"/>
          </a:blip>
          <a:srcRect t="80513"/>
          <a:stretch>
            <a:fillRect/>
          </a:stretch>
        </p:blipFill>
        <p:spPr bwMode="auto">
          <a:xfrm>
            <a:off x="971599" y="2132856"/>
            <a:ext cx="735565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фото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36000"/>
          </a:blip>
          <a:srcRect t="49995" b="27280"/>
          <a:stretch>
            <a:fillRect/>
          </a:stretch>
        </p:blipFill>
        <p:spPr bwMode="auto">
          <a:xfrm>
            <a:off x="467544" y="3861048"/>
            <a:ext cx="735869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83568" y="4797152"/>
            <a:ext cx="165618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4221088"/>
            <a:ext cx="158417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212976"/>
            <a:ext cx="165618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780928"/>
            <a:ext cx="208823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204864"/>
            <a:ext cx="19442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628800"/>
            <a:ext cx="19442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Соедини линией формулы с их названием.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 = С : К</a:t>
            </a:r>
          </a:p>
          <a:p>
            <a:r>
              <a:rPr lang="en-US" dirty="0" smtClean="0"/>
              <a:t>S = a ∙ b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P = (a + b) ∙ 2</a:t>
            </a:r>
            <a:endParaRPr lang="ru-RU" dirty="0" smtClean="0"/>
          </a:p>
          <a:p>
            <a:r>
              <a:rPr lang="en-US" dirty="0" smtClean="0"/>
              <a:t>v = s : t</a:t>
            </a:r>
            <a:endParaRPr lang="ru-RU" dirty="0" smtClean="0"/>
          </a:p>
          <a:p>
            <a:r>
              <a:rPr lang="en-US" dirty="0" smtClean="0"/>
              <a:t>V = a ∙ b ∙ c</a:t>
            </a:r>
            <a:endParaRPr lang="ru-RU" dirty="0" smtClean="0"/>
          </a:p>
          <a:p>
            <a:r>
              <a:rPr lang="en-US" dirty="0" smtClean="0"/>
              <a:t>s = v∙ t</a:t>
            </a:r>
            <a:endParaRPr lang="ru-RU" dirty="0" smtClean="0"/>
          </a:p>
          <a:p>
            <a:r>
              <a:rPr lang="en-US" dirty="0" smtClean="0"/>
              <a:t>t = s : v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1840" y="1600200"/>
            <a:ext cx="60121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Формула цены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Формула времени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Формула расстояния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Формула периметра прямоугольника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Формула скорости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Формула площади прямоугольника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Формула объёма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Моделирование на уроках литературного чтения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488832" cy="446449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Использование моделирования имеет два аспекта. 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Во-первых, моделирование является тем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содержанием, которое должно быть усвоено 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учащимися в результате обучения, тем методом 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познания, которым они должны овладеть, 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 во- вторых, моделирование является тем 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учебным действием и средством, без которого 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невозможно полноценное обучение.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Л.М.Фридман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Психорисунок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4038600" cy="2937792"/>
          </a:xfrm>
        </p:spPr>
      </p:pic>
      <p:pic>
        <p:nvPicPr>
          <p:cNvPr id="6" name="Содержимое 5" descr="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27584" y="3717032"/>
            <a:ext cx="4038600" cy="2937792"/>
          </a:xfrm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340768"/>
            <a:ext cx="3541965" cy="486916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endParaRPr lang="ru-RU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38200" y="0"/>
            <a:ext cx="7696200" cy="6858000"/>
            <a:chOff x="3285" y="8928"/>
            <a:chExt cx="7800" cy="7590"/>
          </a:xfrm>
        </p:grpSpPr>
        <p:sp>
          <p:nvSpPr>
            <p:cNvPr id="24581" name="AutoShape 5"/>
            <p:cNvSpPr>
              <a:spLocks noChangeArrowheads="1"/>
            </p:cNvSpPr>
            <p:nvPr/>
          </p:nvSpPr>
          <p:spPr bwMode="auto">
            <a:xfrm>
              <a:off x="5835" y="8928"/>
              <a:ext cx="2595" cy="1074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200" dirty="0">
                  <a:latin typeface="Times New Roman" pitchFamily="18" charset="0"/>
                </a:rPr>
                <a:t>(Наша тема)</a:t>
              </a:r>
            </a:p>
            <a:p>
              <a:pPr algn="ctr"/>
              <a:r>
                <a:rPr lang="ru-RU" sz="1200" dirty="0">
                  <a:latin typeface="Times New Roman" pitchFamily="18" charset="0"/>
                </a:rPr>
                <a:t>К.Г.Паустовский</a:t>
              </a:r>
            </a:p>
            <a:p>
              <a:pPr algn="ctr"/>
              <a:r>
                <a:rPr lang="ru-RU" sz="1200" dirty="0">
                  <a:latin typeface="Times New Roman" pitchFamily="18" charset="0"/>
                </a:rPr>
                <a:t>«Жильцы старого дома»</a:t>
              </a:r>
              <a:endParaRPr lang="ru-RU" sz="3200" dirty="0"/>
            </a:p>
          </p:txBody>
        </p:sp>
        <p:sp>
          <p:nvSpPr>
            <p:cNvPr id="24582" name="AutoShape 6"/>
            <p:cNvSpPr>
              <a:spLocks noChangeArrowheads="1"/>
            </p:cNvSpPr>
            <p:nvPr/>
          </p:nvSpPr>
          <p:spPr bwMode="auto">
            <a:xfrm>
              <a:off x="5940" y="10331"/>
              <a:ext cx="2325" cy="645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dirty="0">
                  <a:latin typeface="Times New Roman" pitchFamily="18" charset="0"/>
                </a:rPr>
                <a:t>«Старый дом»</a:t>
              </a:r>
            </a:p>
            <a:p>
              <a:endParaRPr lang="ru-RU" dirty="0"/>
            </a:p>
          </p:txBody>
        </p:sp>
        <p:sp>
          <p:nvSpPr>
            <p:cNvPr id="24583" name="AutoShape 7"/>
            <p:cNvSpPr>
              <a:spLocks noChangeArrowheads="1"/>
            </p:cNvSpPr>
            <p:nvPr/>
          </p:nvSpPr>
          <p:spPr bwMode="auto">
            <a:xfrm>
              <a:off x="8760" y="10589"/>
              <a:ext cx="2325" cy="974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>
                  <a:latin typeface="Times New Roman" pitchFamily="18" charset="0"/>
                </a:rPr>
                <a:t>ФУНТИК</a:t>
              </a:r>
            </a:p>
            <a:p>
              <a:pPr algn="ctr"/>
              <a:r>
                <a:rPr lang="ru-RU" sz="1100" dirty="0">
                  <a:latin typeface="Times New Roman" pitchFamily="18" charset="0"/>
                </a:rPr>
                <a:t>(крупная смысловая единица)</a:t>
              </a:r>
            </a:p>
            <a:p>
              <a:endParaRPr lang="ru-RU" dirty="0"/>
            </a:p>
          </p:txBody>
        </p:sp>
        <p:sp>
          <p:nvSpPr>
            <p:cNvPr id="24584" name="AutoShape 8"/>
            <p:cNvSpPr>
              <a:spLocks noChangeArrowheads="1"/>
            </p:cNvSpPr>
            <p:nvPr/>
          </p:nvSpPr>
          <p:spPr bwMode="auto">
            <a:xfrm>
              <a:off x="3360" y="10589"/>
              <a:ext cx="2175" cy="974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50" dirty="0">
                  <a:latin typeface="Times New Roman" pitchFamily="18" charset="0"/>
                </a:rPr>
                <a:t>Кот СТЕПАН</a:t>
              </a:r>
            </a:p>
            <a:p>
              <a:pPr algn="ctr"/>
              <a:r>
                <a:rPr lang="ru-RU" sz="1050" dirty="0">
                  <a:latin typeface="Times New Roman" pitchFamily="18" charset="0"/>
                </a:rPr>
                <a:t>(крупная смысловая единица)</a:t>
              </a:r>
            </a:p>
            <a:p>
              <a:endParaRPr lang="ru-RU" sz="2400" dirty="0"/>
            </a:p>
          </p:txBody>
        </p:sp>
        <p:sp>
          <p:nvSpPr>
            <p:cNvPr id="24585" name="AutoShape 9"/>
            <p:cNvSpPr>
              <a:spLocks noChangeArrowheads="1"/>
            </p:cNvSpPr>
            <p:nvPr/>
          </p:nvSpPr>
          <p:spPr bwMode="auto">
            <a:xfrm>
              <a:off x="7860" y="11806"/>
              <a:ext cx="1650" cy="717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50" dirty="0">
                  <a:latin typeface="Times New Roman" pitchFamily="18" charset="0"/>
                </a:rPr>
                <a:t>РЫЖАЯ</a:t>
              </a:r>
            </a:p>
            <a:p>
              <a:pPr algn="ctr"/>
              <a:r>
                <a:rPr lang="ru-RU" sz="1050" dirty="0">
                  <a:latin typeface="Times New Roman" pitchFamily="18" charset="0"/>
                </a:rPr>
                <a:t>такса</a:t>
              </a:r>
              <a:endParaRPr lang="ru-RU" sz="2400" dirty="0"/>
            </a:p>
          </p:txBody>
        </p:sp>
        <p:sp>
          <p:nvSpPr>
            <p:cNvPr id="24586" name="AutoShape 10"/>
            <p:cNvSpPr>
              <a:spLocks noChangeArrowheads="1"/>
            </p:cNvSpPr>
            <p:nvPr/>
          </p:nvSpPr>
          <p:spPr bwMode="auto">
            <a:xfrm>
              <a:off x="8760" y="12809"/>
              <a:ext cx="2325" cy="974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>
                  <a:latin typeface="Times New Roman" pitchFamily="18" charset="0"/>
                </a:rPr>
                <a:t>ЧЕРНАЯ курица</a:t>
              </a:r>
            </a:p>
            <a:p>
              <a:pPr algn="ctr"/>
              <a:r>
                <a:rPr lang="ru-RU" sz="1100" dirty="0">
                  <a:latin typeface="Times New Roman" pitchFamily="18" charset="0"/>
                </a:rPr>
                <a:t>(крупная смысловая единица)</a:t>
              </a:r>
            </a:p>
            <a:p>
              <a:endParaRPr lang="ru-RU" sz="2800" dirty="0"/>
            </a:p>
          </p:txBody>
        </p:sp>
        <p:sp>
          <p:nvSpPr>
            <p:cNvPr id="24587" name="AutoShape 11"/>
            <p:cNvSpPr>
              <a:spLocks noChangeArrowheads="1"/>
            </p:cNvSpPr>
            <p:nvPr/>
          </p:nvSpPr>
          <p:spPr bwMode="auto">
            <a:xfrm>
              <a:off x="3285" y="12809"/>
              <a:ext cx="2325" cy="974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50" dirty="0">
                  <a:latin typeface="Times New Roman" pitchFamily="18" charset="0"/>
                </a:rPr>
                <a:t>Петух ГОРЛАЧ</a:t>
              </a:r>
            </a:p>
            <a:p>
              <a:pPr algn="ctr"/>
              <a:r>
                <a:rPr lang="ru-RU" sz="1050" dirty="0">
                  <a:latin typeface="Times New Roman" pitchFamily="18" charset="0"/>
                </a:rPr>
                <a:t>(крупная смысловая единица)</a:t>
              </a:r>
            </a:p>
            <a:p>
              <a:endParaRPr lang="ru-RU" dirty="0"/>
            </a:p>
          </p:txBody>
        </p:sp>
        <p:sp>
          <p:nvSpPr>
            <p:cNvPr id="24588" name="AutoShape 12"/>
            <p:cNvSpPr>
              <a:spLocks noChangeArrowheads="1"/>
            </p:cNvSpPr>
            <p:nvPr/>
          </p:nvSpPr>
          <p:spPr bwMode="auto">
            <a:xfrm>
              <a:off x="4807" y="11846"/>
              <a:ext cx="1680" cy="717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>
                  <a:latin typeface="Times New Roman" pitchFamily="18" charset="0"/>
                </a:rPr>
                <a:t>ЧЕРНЫЙ</a:t>
              </a:r>
            </a:p>
            <a:p>
              <a:pPr algn="ctr"/>
              <a:r>
                <a:rPr lang="ru-RU" sz="1100" dirty="0">
                  <a:latin typeface="Times New Roman" pitchFamily="18" charset="0"/>
                </a:rPr>
                <a:t>кот</a:t>
              </a:r>
              <a:endParaRPr lang="ru-RU" dirty="0"/>
            </a:p>
          </p:txBody>
        </p:sp>
        <p:sp>
          <p:nvSpPr>
            <p:cNvPr id="24589" name="AutoShape 13"/>
            <p:cNvSpPr>
              <a:spLocks noChangeArrowheads="1"/>
            </p:cNvSpPr>
            <p:nvPr/>
          </p:nvSpPr>
          <p:spPr bwMode="auto">
            <a:xfrm>
              <a:off x="4800" y="14083"/>
              <a:ext cx="1680" cy="702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50" dirty="0">
                  <a:latin typeface="Times New Roman" pitchFamily="18" charset="0"/>
                </a:rPr>
                <a:t>СВАРЛИВЫЙ</a:t>
              </a:r>
            </a:p>
            <a:p>
              <a:pPr algn="ctr"/>
              <a:r>
                <a:rPr lang="ru-RU" sz="1050" dirty="0">
                  <a:latin typeface="Times New Roman" pitchFamily="18" charset="0"/>
                </a:rPr>
                <a:t>петух</a:t>
              </a:r>
              <a:endParaRPr lang="ru-RU" sz="2400" dirty="0"/>
            </a:p>
          </p:txBody>
        </p:sp>
        <p:sp>
          <p:nvSpPr>
            <p:cNvPr id="24590" name="AutoShape 14"/>
            <p:cNvSpPr>
              <a:spLocks noChangeArrowheads="1"/>
            </p:cNvSpPr>
            <p:nvPr/>
          </p:nvSpPr>
          <p:spPr bwMode="auto">
            <a:xfrm>
              <a:off x="7935" y="14083"/>
              <a:ext cx="1650" cy="702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50" dirty="0">
                  <a:latin typeface="Times New Roman" pitchFamily="18" charset="0"/>
                </a:rPr>
                <a:t>ЦЫГАНКА</a:t>
              </a:r>
            </a:p>
            <a:p>
              <a:pPr algn="ctr"/>
              <a:r>
                <a:rPr lang="ru-RU" sz="1050" dirty="0">
                  <a:latin typeface="Times New Roman" pitchFamily="18" charset="0"/>
                </a:rPr>
                <a:t>гадалка</a:t>
              </a:r>
              <a:endParaRPr lang="ru-RU" sz="2400" dirty="0"/>
            </a:p>
          </p:txBody>
        </p:sp>
        <p:sp>
          <p:nvSpPr>
            <p:cNvPr id="24591" name="AutoShape 15"/>
            <p:cNvSpPr>
              <a:spLocks noChangeArrowheads="1"/>
            </p:cNvSpPr>
            <p:nvPr/>
          </p:nvSpPr>
          <p:spPr bwMode="auto">
            <a:xfrm>
              <a:off x="6285" y="15014"/>
              <a:ext cx="1650" cy="616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>
                  <a:latin typeface="Times New Roman" pitchFamily="18" charset="0"/>
                </a:rPr>
                <a:t>ЛЯГУШКА</a:t>
              </a:r>
              <a:endParaRPr lang="ru-RU" sz="2800" dirty="0"/>
            </a:p>
          </p:txBody>
        </p:sp>
        <p:sp>
          <p:nvSpPr>
            <p:cNvPr id="24592" name="AutoShape 16"/>
            <p:cNvSpPr>
              <a:spLocks noChangeArrowheads="1"/>
            </p:cNvSpPr>
            <p:nvPr/>
          </p:nvSpPr>
          <p:spPr bwMode="auto">
            <a:xfrm>
              <a:off x="6285" y="15902"/>
              <a:ext cx="1650" cy="616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dirty="0">
                  <a:latin typeface="Times New Roman" pitchFamily="18" charset="0"/>
                </a:rPr>
                <a:t>Керосиновая</a:t>
              </a:r>
              <a:endParaRPr lang="ru-RU" sz="1200" dirty="0">
                <a:latin typeface="Times New Roman" pitchFamily="18" charset="0"/>
              </a:endParaRPr>
            </a:p>
            <a:p>
              <a:pPr algn="ctr"/>
              <a:r>
                <a:rPr lang="ru-RU" sz="1200" dirty="0">
                  <a:latin typeface="Times New Roman" pitchFamily="18" charset="0"/>
                </a:rPr>
                <a:t>лампа</a:t>
              </a:r>
              <a:endParaRPr lang="ru-RU" sz="2800" dirty="0"/>
            </a:p>
          </p:txBody>
        </p:sp>
        <p:cxnSp>
          <p:nvCxnSpPr>
            <p:cNvPr id="24593" name="AutoShape 17"/>
            <p:cNvCxnSpPr>
              <a:cxnSpLocks noChangeShapeType="1"/>
            </p:cNvCxnSpPr>
            <p:nvPr/>
          </p:nvCxnSpPr>
          <p:spPr bwMode="auto">
            <a:xfrm>
              <a:off x="7140" y="10002"/>
              <a:ext cx="0" cy="3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594" name="AutoShape 18"/>
            <p:cNvCxnSpPr>
              <a:cxnSpLocks noChangeShapeType="1"/>
            </p:cNvCxnSpPr>
            <p:nvPr/>
          </p:nvCxnSpPr>
          <p:spPr bwMode="auto">
            <a:xfrm flipH="1">
              <a:off x="5535" y="10833"/>
              <a:ext cx="40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595" name="AutoShape 19"/>
            <p:cNvCxnSpPr>
              <a:cxnSpLocks noChangeShapeType="1"/>
            </p:cNvCxnSpPr>
            <p:nvPr/>
          </p:nvCxnSpPr>
          <p:spPr bwMode="auto">
            <a:xfrm>
              <a:off x="8265" y="10833"/>
              <a:ext cx="49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596" name="AutoShape 20"/>
            <p:cNvCxnSpPr>
              <a:cxnSpLocks noChangeShapeType="1"/>
            </p:cNvCxnSpPr>
            <p:nvPr/>
          </p:nvCxnSpPr>
          <p:spPr bwMode="auto">
            <a:xfrm>
              <a:off x="5010" y="11563"/>
              <a:ext cx="525" cy="24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597" name="AutoShape 21"/>
            <p:cNvCxnSpPr>
              <a:cxnSpLocks noChangeShapeType="1"/>
            </p:cNvCxnSpPr>
            <p:nvPr/>
          </p:nvCxnSpPr>
          <p:spPr bwMode="auto">
            <a:xfrm flipH="1">
              <a:off x="8760" y="11563"/>
              <a:ext cx="450" cy="24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598" name="AutoShape 22"/>
            <p:cNvCxnSpPr>
              <a:cxnSpLocks noChangeShapeType="1"/>
            </p:cNvCxnSpPr>
            <p:nvPr/>
          </p:nvCxnSpPr>
          <p:spPr bwMode="auto">
            <a:xfrm>
              <a:off x="5340" y="12523"/>
              <a:ext cx="0" cy="2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599" name="AutoShape 23"/>
            <p:cNvCxnSpPr>
              <a:cxnSpLocks noChangeShapeType="1"/>
            </p:cNvCxnSpPr>
            <p:nvPr/>
          </p:nvCxnSpPr>
          <p:spPr bwMode="auto">
            <a:xfrm>
              <a:off x="9090" y="12523"/>
              <a:ext cx="0" cy="2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00" name="AutoShape 24"/>
            <p:cNvCxnSpPr>
              <a:cxnSpLocks noChangeShapeType="1"/>
            </p:cNvCxnSpPr>
            <p:nvPr/>
          </p:nvCxnSpPr>
          <p:spPr bwMode="auto">
            <a:xfrm>
              <a:off x="5340" y="13783"/>
              <a:ext cx="0" cy="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01" name="AutoShape 25"/>
            <p:cNvCxnSpPr>
              <a:cxnSpLocks noChangeShapeType="1"/>
            </p:cNvCxnSpPr>
            <p:nvPr/>
          </p:nvCxnSpPr>
          <p:spPr bwMode="auto">
            <a:xfrm>
              <a:off x="9090" y="13783"/>
              <a:ext cx="0" cy="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02" name="AutoShape 26"/>
            <p:cNvCxnSpPr>
              <a:cxnSpLocks noChangeShapeType="1"/>
            </p:cNvCxnSpPr>
            <p:nvPr/>
          </p:nvCxnSpPr>
          <p:spPr bwMode="auto">
            <a:xfrm>
              <a:off x="7140" y="10976"/>
              <a:ext cx="0" cy="40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03" name="AutoShape 27"/>
            <p:cNvCxnSpPr>
              <a:cxnSpLocks noChangeShapeType="1"/>
            </p:cNvCxnSpPr>
            <p:nvPr/>
          </p:nvCxnSpPr>
          <p:spPr bwMode="auto">
            <a:xfrm flipH="1">
              <a:off x="6480" y="12523"/>
              <a:ext cx="1785" cy="15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04" name="AutoShape 28"/>
            <p:cNvCxnSpPr>
              <a:cxnSpLocks noChangeShapeType="1"/>
            </p:cNvCxnSpPr>
            <p:nvPr/>
          </p:nvCxnSpPr>
          <p:spPr bwMode="auto">
            <a:xfrm>
              <a:off x="6105" y="12523"/>
              <a:ext cx="1830" cy="15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05" name="AutoShape 29"/>
            <p:cNvCxnSpPr>
              <a:cxnSpLocks noChangeShapeType="1"/>
            </p:cNvCxnSpPr>
            <p:nvPr/>
          </p:nvCxnSpPr>
          <p:spPr bwMode="auto">
            <a:xfrm>
              <a:off x="6480" y="12207"/>
              <a:ext cx="138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4606" name="AutoShape 30"/>
            <p:cNvCxnSpPr>
              <a:cxnSpLocks noChangeShapeType="1"/>
            </p:cNvCxnSpPr>
            <p:nvPr/>
          </p:nvCxnSpPr>
          <p:spPr bwMode="auto">
            <a:xfrm>
              <a:off x="7140" y="15630"/>
              <a:ext cx="0" cy="2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24607" name="Text Box 31"/>
          <p:cNvSpPr txBox="1">
            <a:spLocks noChangeArrowheads="1"/>
          </p:cNvSpPr>
          <p:nvPr/>
        </p:nvSpPr>
        <p:spPr bwMode="auto">
          <a:xfrm>
            <a:off x="0" y="0"/>
            <a:ext cx="32758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Пример кластера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5" y="-17797"/>
            <a:ext cx="8568953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Таким образом, актуальность применения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уроках различных видов моделей  обусловлена несколькими факторами: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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возможностью использования приёмов технологии развивающего обучения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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оптимизацией процесса формирования универсальных учебных действий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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экономией времени урока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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возможностью обратиться к модели в случае затруднения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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развитием монологической речи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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развитием процессов мыслительной деятельности учащихся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04664"/>
            <a:ext cx="6400800" cy="5040560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Моделирование</a:t>
            </a: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</a:rPr>
              <a:t>- целенаправленный информационный процесс, обеспечивающий получение новой информации об объекте, его свойствах и поведении с помощью модели.</a:t>
            </a:r>
          </a:p>
          <a:p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Модель</a:t>
            </a:r>
            <a:r>
              <a:rPr lang="ru-RU" sz="34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</a:rPr>
              <a:t>– упрощенное материальное или информационное представление (образ) реального объекта, частично воспроизводящее объект, его свойства и поведение. </a:t>
            </a:r>
          </a:p>
          <a:p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Результат моделирования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</a:rPr>
              <a:t> - новая информация о существующем объекте, его свойствах и поведении, либо прогноз свойств и поведения конкретной новой, ранее не существовавшей, модификации объекта.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684213" y="620713"/>
            <a:ext cx="7772400" cy="1470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УУД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411760" y="1700808"/>
            <a:ext cx="1584176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076056" y="1700808"/>
            <a:ext cx="1440160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7584" y="2996952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широком значении- </a:t>
            </a:r>
          </a:p>
          <a:p>
            <a:r>
              <a:rPr lang="ru-RU" sz="2400" b="1" dirty="0" smtClean="0"/>
              <a:t>умение учиться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139952" y="3140968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узком значении-</a:t>
            </a:r>
          </a:p>
          <a:p>
            <a:r>
              <a:rPr lang="ru-RU" sz="2400" b="1" dirty="0" smtClean="0"/>
              <a:t>совокупность способов действий </a:t>
            </a:r>
          </a:p>
          <a:p>
            <a:r>
              <a:rPr lang="ru-RU" sz="2400" b="1" dirty="0" smtClean="0"/>
              <a:t>учащихся, обеспечивающих </a:t>
            </a:r>
          </a:p>
          <a:p>
            <a:r>
              <a:rPr lang="ru-RU" sz="2400" b="1" dirty="0" smtClean="0"/>
              <a:t>самостоятельное усвоение</a:t>
            </a:r>
          </a:p>
          <a:p>
            <a:r>
              <a:rPr lang="ru-RU" sz="2400" b="1" dirty="0" smtClean="0"/>
              <a:t>новых знаний</a:t>
            </a:r>
            <a:endParaRPr lang="ru-RU" sz="2400" b="1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Учебное моделирование как универсальное учебное действие.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69371"/>
          </a:xfrm>
        </p:spPr>
        <p:txBody>
          <a:bodyPr>
            <a:normAutofit fontScale="7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успешного обучения в начальной школе должны быть сформированы следующие универсальные учебные действия: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— кодирование/замещение (использование знаков и символов как условных заместителей реальных объектов и предметов);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— декодирование/считывание информации;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— умение использовать наглядные модели (схемы, чертежи, планы), отражающие пространственное расположение предметов или отношения между предметами или их частями для решения задач;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— умение строить схемы, модели и т.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Моделирование на уроках русского языка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д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692696"/>
            <a:ext cx="7272808" cy="4462114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7114282" cy="4392488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59" y="548680"/>
            <a:ext cx="7391469" cy="4032448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dsovet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pedsovet</Template>
  <TotalTime>76</TotalTime>
  <Words>363</Words>
  <Application>Microsoft Office PowerPoint</Application>
  <PresentationFormat>Экран (4:3)</PresentationFormat>
  <Paragraphs>90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pedsovet</vt:lpstr>
      <vt:lpstr>Слайд 1</vt:lpstr>
      <vt:lpstr>Слайд 2</vt:lpstr>
      <vt:lpstr>Слайд 3</vt:lpstr>
      <vt:lpstr>УУД</vt:lpstr>
      <vt:lpstr>Учебное моделирование как универсальное учебное действие.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Работа со словарными словами</vt:lpstr>
      <vt:lpstr>Сквозная буква</vt:lpstr>
      <vt:lpstr>Слайд 15</vt:lpstr>
      <vt:lpstr>Слайд 16</vt:lpstr>
      <vt:lpstr>Проверь справедливость правила на примере: </vt:lpstr>
      <vt:lpstr>Соедини линией формулы с их названием. </vt:lpstr>
      <vt:lpstr>Слайд 19</vt:lpstr>
      <vt:lpstr>Психорисунок 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пользователь</cp:lastModifiedBy>
  <cp:revision>11</cp:revision>
  <dcterms:created xsi:type="dcterms:W3CDTF">2015-03-31T15:29:21Z</dcterms:created>
  <dcterms:modified xsi:type="dcterms:W3CDTF">2017-05-12T14:13:49Z</dcterms:modified>
</cp:coreProperties>
</file>