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76" r:id="rId4"/>
    <p:sldId id="277" r:id="rId5"/>
    <p:sldId id="278" r:id="rId6"/>
    <p:sldId id="262" r:id="rId7"/>
    <p:sldId id="263" r:id="rId8"/>
    <p:sldId id="264" r:id="rId9"/>
    <p:sldId id="265" r:id="rId10"/>
    <p:sldId id="258" r:id="rId11"/>
    <p:sldId id="259" r:id="rId12"/>
    <p:sldId id="260" r:id="rId13"/>
    <p:sldId id="261" r:id="rId14"/>
    <p:sldId id="266" r:id="rId15"/>
    <p:sldId id="267" r:id="rId16"/>
    <p:sldId id="268" r:id="rId17"/>
    <p:sldId id="269" r:id="rId18"/>
    <p:sldId id="270" r:id="rId19"/>
    <p:sldId id="272" r:id="rId20"/>
    <p:sldId id="273" r:id="rId21"/>
    <p:sldId id="274" r:id="rId22"/>
    <p:sldId id="279" r:id="rId23"/>
    <p:sldId id="280" r:id="rId24"/>
    <p:sldId id="281" r:id="rId25"/>
    <p:sldId id="282" r:id="rId26"/>
    <p:sldId id="287" r:id="rId27"/>
    <p:sldId id="288" r:id="rId28"/>
    <p:sldId id="285" r:id="rId29"/>
    <p:sldId id="28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CF3C1-9D85-436A-9B33-AE4D0ED5CBC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1795-F5C5-4688-9E28-C068420A31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CF3C1-9D85-436A-9B33-AE4D0ED5CBC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1795-F5C5-4688-9E28-C068420A31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CF3C1-9D85-436A-9B33-AE4D0ED5CBC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1795-F5C5-4688-9E28-C068420A31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147B5-CE18-4E02-BE45-22C06EA0766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8795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CF3C1-9D85-436A-9B33-AE4D0ED5CBC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1795-F5C5-4688-9E28-C068420A31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CF3C1-9D85-436A-9B33-AE4D0ED5CBC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1795-F5C5-4688-9E28-C068420A31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CF3C1-9D85-436A-9B33-AE4D0ED5CBC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1795-F5C5-4688-9E28-C068420A31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CF3C1-9D85-436A-9B33-AE4D0ED5CBC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1795-F5C5-4688-9E28-C068420A31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CF3C1-9D85-436A-9B33-AE4D0ED5CBC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1795-F5C5-4688-9E28-C068420A31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CF3C1-9D85-436A-9B33-AE4D0ED5CBC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1795-F5C5-4688-9E28-C068420A31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CF3C1-9D85-436A-9B33-AE4D0ED5CBC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1795-F5C5-4688-9E28-C068420A31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CF3C1-9D85-436A-9B33-AE4D0ED5CBC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1795-F5C5-4688-9E28-C068420A31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CF3C1-9D85-436A-9B33-AE4D0ED5CBC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21795-F5C5-4688-9E28-C068420A31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slide" Target="slide19.xml"/><Relationship Id="rId18" Type="http://schemas.openxmlformats.org/officeDocument/2006/relationships/slide" Target="slide12.xml"/><Relationship Id="rId26" Type="http://schemas.openxmlformats.org/officeDocument/2006/relationships/slide" Target="slide17.xml"/><Relationship Id="rId3" Type="http://schemas.openxmlformats.org/officeDocument/2006/relationships/slide" Target="slide6.xml"/><Relationship Id="rId21" Type="http://schemas.openxmlformats.org/officeDocument/2006/relationships/slide" Target="slide24.xml"/><Relationship Id="rId7" Type="http://schemas.openxmlformats.org/officeDocument/2006/relationships/slide" Target="slide22.xml"/><Relationship Id="rId12" Type="http://schemas.openxmlformats.org/officeDocument/2006/relationships/slide" Target="slide15.xml"/><Relationship Id="rId17" Type="http://schemas.openxmlformats.org/officeDocument/2006/relationships/slide" Target="slide8.xml"/><Relationship Id="rId25" Type="http://schemas.openxmlformats.org/officeDocument/2006/relationships/slide" Target="slide13.xml"/><Relationship Id="rId2" Type="http://schemas.openxmlformats.org/officeDocument/2006/relationships/slide" Target="slide2.xml"/><Relationship Id="rId16" Type="http://schemas.openxmlformats.org/officeDocument/2006/relationships/slide" Target="slide4.xml"/><Relationship Id="rId20" Type="http://schemas.openxmlformats.org/officeDocument/2006/relationships/slide" Target="slide20.xml"/><Relationship Id="rId29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11" Type="http://schemas.openxmlformats.org/officeDocument/2006/relationships/slide" Target="slide11.xml"/><Relationship Id="rId24" Type="http://schemas.openxmlformats.org/officeDocument/2006/relationships/slide" Target="slide9.xml"/><Relationship Id="rId5" Type="http://schemas.openxmlformats.org/officeDocument/2006/relationships/slide" Target="slide14.xml"/><Relationship Id="rId15" Type="http://schemas.openxmlformats.org/officeDocument/2006/relationships/slide" Target="slide27.xml"/><Relationship Id="rId23" Type="http://schemas.openxmlformats.org/officeDocument/2006/relationships/slide" Target="slide5.xml"/><Relationship Id="rId28" Type="http://schemas.openxmlformats.org/officeDocument/2006/relationships/slide" Target="slide25.xml"/><Relationship Id="rId10" Type="http://schemas.openxmlformats.org/officeDocument/2006/relationships/slide" Target="slide7.xml"/><Relationship Id="rId19" Type="http://schemas.openxmlformats.org/officeDocument/2006/relationships/slide" Target="slide16.xml"/><Relationship Id="rId4" Type="http://schemas.openxmlformats.org/officeDocument/2006/relationships/slide" Target="slide10.xml"/><Relationship Id="rId9" Type="http://schemas.openxmlformats.org/officeDocument/2006/relationships/slide" Target="slide3.xml"/><Relationship Id="rId14" Type="http://schemas.openxmlformats.org/officeDocument/2006/relationships/slide" Target="slide23.xml"/><Relationship Id="rId22" Type="http://schemas.openxmlformats.org/officeDocument/2006/relationships/slide" Target="slide28.xml"/><Relationship Id="rId27" Type="http://schemas.openxmlformats.org/officeDocument/2006/relationships/slide" Target="slide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slide" Target="slide1.xml"/><Relationship Id="rId4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slide" Target="slide1.xml"/><Relationship Id="rId4" Type="http://schemas.openxmlformats.org/officeDocument/2006/relationships/image" Target="../media/image1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g"/><Relationship Id="rId4" Type="http://schemas.openxmlformats.org/officeDocument/2006/relationships/slide" Target="slide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slide" Target="slide1.xml"/><Relationship Id="rId5" Type="http://schemas.openxmlformats.org/officeDocument/2006/relationships/image" Target="../media/image14.png"/><Relationship Id="rId4" Type="http://schemas.openxmlformats.org/officeDocument/2006/relationships/oleObject" Target="../embeddings/oleObject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g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8139436"/>
              </p:ext>
            </p:extLst>
          </p:nvPr>
        </p:nvGraphicFramePr>
        <p:xfrm>
          <a:off x="357158" y="1142984"/>
          <a:ext cx="8229599" cy="36271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Физические</a:t>
                      </a:r>
                      <a:r>
                        <a:rPr lang="ru-RU" sz="2000" baseline="0" dirty="0" smtClean="0"/>
                        <a:t> величины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/>
                        <a:t>Измери</a:t>
                      </a:r>
                      <a:r>
                        <a:rPr lang="ru-RU" sz="2000" dirty="0" smtClean="0"/>
                        <a:t>-</a:t>
                      </a:r>
                    </a:p>
                    <a:p>
                      <a:pPr algn="ctr"/>
                      <a:r>
                        <a:rPr lang="ru-RU" sz="2000" dirty="0" smtClean="0"/>
                        <a:t>тельные приборы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Четвертый</a:t>
                      </a:r>
                      <a:r>
                        <a:rPr lang="ru-RU" sz="2000" baseline="0" dirty="0" smtClean="0"/>
                        <a:t> лишний</a:t>
                      </a:r>
                      <a:endParaRPr lang="ru-RU" sz="2000" dirty="0" smtClean="0"/>
                    </a:p>
                    <a:p>
                      <a:pPr algn="ctr"/>
                      <a:endParaRPr lang="ru-RU" sz="20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Великие ученые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Черный ящик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Схемы, соединения </a:t>
                      </a:r>
                      <a:r>
                        <a:rPr lang="ru-RU" sz="2000" dirty="0" err="1" smtClean="0"/>
                        <a:t>эл.цепей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 в 1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" action="ppaction://hlinksldjump"/>
                        </a:rPr>
                        <a:t>10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3" action="ppaction://hlinksldjump"/>
                        </a:rPr>
                        <a:t>10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4" action="ppaction://hlinksldjump"/>
                        </a:rPr>
                        <a:t>10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5" action="ppaction://hlinksldjump"/>
                        </a:rPr>
                        <a:t>10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6" action="ppaction://hlinksldjump"/>
                        </a:rPr>
                        <a:t>10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7" action="ppaction://hlinksldjump"/>
                        </a:rPr>
                        <a:t>10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8" action="ppaction://hlinksldjump"/>
                        </a:rPr>
                        <a:t>10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9" action="ppaction://hlinksldjump"/>
                        </a:rPr>
                        <a:t>20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10" action="ppaction://hlinksldjump"/>
                        </a:rPr>
                        <a:t>20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11" action="ppaction://hlinksldjump"/>
                        </a:rPr>
                        <a:t>20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12" action="ppaction://hlinksldjump"/>
                        </a:rPr>
                        <a:t>20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13" action="ppaction://hlinksldjump"/>
                        </a:rPr>
                        <a:t>20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14" action="ppaction://hlinksldjump"/>
                        </a:rPr>
                        <a:t>20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15" action="ppaction://hlinksldjump"/>
                        </a:rPr>
                        <a:t>20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16" action="ppaction://hlinksldjump"/>
                        </a:rPr>
                        <a:t>30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17" action="ppaction://hlinksldjump"/>
                        </a:rPr>
                        <a:t>30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18" action="ppaction://hlinksldjump"/>
                        </a:rPr>
                        <a:t>30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19" action="ppaction://hlinksldjump"/>
                        </a:rPr>
                        <a:t>30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0" action="ppaction://hlinksldjump"/>
                        </a:rPr>
                        <a:t>30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1" action="ppaction://hlinksldjump"/>
                        </a:rPr>
                        <a:t>30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2" action="ppaction://hlinksldjump"/>
                        </a:rPr>
                        <a:t>30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3" action="ppaction://hlinksldjump"/>
                        </a:rPr>
                        <a:t>40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4" action="ppaction://hlinksldjump"/>
                        </a:rPr>
                        <a:t>40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5" action="ppaction://hlinksldjump"/>
                        </a:rPr>
                        <a:t>40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6" action="ppaction://hlinksldjump"/>
                        </a:rPr>
                        <a:t>40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7" action="ppaction://hlinksldjump"/>
                        </a:rPr>
                        <a:t>40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8" action="ppaction://hlinksldjump"/>
                        </a:rPr>
                        <a:t>40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9" action="ppaction://hlinksldjump"/>
                        </a:rPr>
                        <a:t>40</a:t>
                      </a:r>
                      <a:endParaRPr lang="ru-RU" sz="3200" b="1" dirty="0">
                        <a:cs typeface="Aharoni" pitchFamily="2" charset="-79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10. Четвертый лишний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1461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Теплопроводность, излучение, конвекция, теплоемкость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3500438"/>
            <a:ext cx="6707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Теплоемкость, так как остальные- виды теплопередачи</a:t>
            </a:r>
            <a:endParaRPr lang="ru-RU" sz="3600" dirty="0"/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587" y="5619750"/>
            <a:ext cx="1952625" cy="123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20. Четвертый лишний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Динамометр, </a:t>
            </a:r>
            <a:r>
              <a:rPr lang="ru-RU" dirty="0" smtClean="0"/>
              <a:t>Ампер</a:t>
            </a:r>
            <a:r>
              <a:rPr lang="ru-RU" dirty="0" smtClean="0"/>
              <a:t>метр</a:t>
            </a:r>
            <a:r>
              <a:rPr lang="ru-RU" dirty="0" smtClean="0"/>
              <a:t>, </a:t>
            </a:r>
            <a:r>
              <a:rPr lang="ru-RU" dirty="0" smtClean="0"/>
              <a:t>Вольт</a:t>
            </a:r>
            <a:r>
              <a:rPr lang="ru-RU" dirty="0" smtClean="0"/>
              <a:t>метр</a:t>
            </a:r>
            <a:r>
              <a:rPr lang="ru-RU" dirty="0" smtClean="0"/>
              <a:t>, </a:t>
            </a:r>
            <a:r>
              <a:rPr lang="ru-RU" dirty="0" smtClean="0"/>
              <a:t>Омметр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80214" y="3564474"/>
            <a:ext cx="78283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Динамометр-прибор для измерения </a:t>
            </a:r>
            <a:r>
              <a:rPr lang="ru-RU" sz="4000" dirty="0" smtClean="0"/>
              <a:t>силы</a:t>
            </a:r>
            <a:r>
              <a:rPr lang="ru-RU" sz="4000" dirty="0"/>
              <a:t>.</a:t>
            </a:r>
            <a:endParaRPr lang="ru-RU" sz="4000" dirty="0"/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727" y="5507038"/>
            <a:ext cx="1952625" cy="123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30. Четвертый лишний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Моль, верблюд, тушканчик, американская кенгуровая крыса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6180957"/>
            <a:ext cx="6722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Верблюд пьет воду, а другие -нет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178981"/>
            <a:ext cx="1647825" cy="12382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659" y="3922458"/>
            <a:ext cx="2754991" cy="14922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4341039"/>
            <a:ext cx="2895600" cy="1809750"/>
          </a:xfrm>
          <a:prstGeom prst="rect">
            <a:avLst/>
          </a:prstGeom>
        </p:spPr>
      </p:pic>
      <p:pic>
        <p:nvPicPr>
          <p:cNvPr id="8" name="Рисунок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727" y="5597295"/>
            <a:ext cx="1952625" cy="12382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601" y="2623507"/>
            <a:ext cx="2495550" cy="1809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40. Четвертый лишний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Микрометр, </a:t>
            </a:r>
            <a:r>
              <a:rPr lang="ru-RU" dirty="0" err="1" smtClean="0"/>
              <a:t>штангенциркуль,транспортир</a:t>
            </a:r>
            <a:r>
              <a:rPr lang="ru-RU" dirty="0" smtClean="0"/>
              <a:t>, линейка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19872" y="4221088"/>
            <a:ext cx="45168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Транспортир </a:t>
            </a:r>
            <a:endParaRPr lang="ru-RU" sz="6000" dirty="0"/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6420" y="5599636"/>
            <a:ext cx="1952625" cy="123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10. Великие ученые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174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Благодаря какому ученому слово «физика» появилось в русском языке. Один из основоположников молекулярно-кинетической теории тепла </a:t>
            </a: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5619750"/>
            <a:ext cx="1952625" cy="123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20. Великие ученые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289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Французский физик и математик, ввел понятие «электрический ток»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027520"/>
            <a:ext cx="6336704" cy="3168352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5576747"/>
            <a:ext cx="1952625" cy="123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3</a:t>
            </a:r>
            <a:r>
              <a:rPr lang="ru-RU" b="1" dirty="0" smtClean="0">
                <a:solidFill>
                  <a:srgbClr val="C00000"/>
                </a:solidFill>
              </a:rPr>
              <a:t>0. Великие ученые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Занимаясь исследованиями свободного падения, ему понадобилась пизанская башня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823" y="3220486"/>
            <a:ext cx="2466950" cy="33480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852936"/>
            <a:ext cx="1385583" cy="30259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0" y="3480251"/>
            <a:ext cx="3513263" cy="2828474"/>
          </a:xfrm>
          <a:prstGeom prst="rect">
            <a:avLst/>
          </a:prstGeom>
        </p:spPr>
      </p:pic>
      <p:pic>
        <p:nvPicPr>
          <p:cNvPr id="8" name="Рисунок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5598319"/>
            <a:ext cx="1952625" cy="123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4</a:t>
            </a:r>
            <a:r>
              <a:rPr lang="ru-RU" b="1" dirty="0" smtClean="0">
                <a:solidFill>
                  <a:srgbClr val="C00000"/>
                </a:solidFill>
              </a:rPr>
              <a:t>0. Великие ученые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037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Немецкий физик, открыл теоретически и подтвердил на опыте закон, выражающий связь между силой тока в цепи, напряжением и сопротивлением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4500571"/>
            <a:ext cx="2810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Георг Ом</a:t>
            </a:r>
            <a:endParaRPr lang="ru-RU" sz="5400" dirty="0"/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5585988"/>
            <a:ext cx="1952625" cy="123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10. Черный ящик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Назовите растение, плод которого помог этому ученому открыть один из величайших законов физики. Мы испытываем действие этого закона все время, независимо от наших желаний</a:t>
            </a:r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5619750"/>
            <a:ext cx="1952625" cy="123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2</a:t>
            </a:r>
            <a:r>
              <a:rPr lang="ru-RU" b="1" dirty="0" smtClean="0">
                <a:solidFill>
                  <a:srgbClr val="C00000"/>
                </a:solidFill>
              </a:rPr>
              <a:t>0. Черный ящик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Физический прибор, с помощью которого можно измерить объем жидкости</a:t>
            </a:r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5619750"/>
            <a:ext cx="1952625" cy="123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10. Физические величин</a:t>
            </a:r>
            <a:r>
              <a:rPr lang="ru-RU" dirty="0" smtClean="0">
                <a:solidFill>
                  <a:srgbClr val="FF0000"/>
                </a:solidFill>
              </a:rPr>
              <a:t>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/>
              <a:t>У каждого человека она есть. У кого-то больше, у кого-то меньше.</a:t>
            </a:r>
          </a:p>
          <a:p>
            <a:pPr marL="0" lvl="0" indent="0">
              <a:buNone/>
            </a:pPr>
            <a:r>
              <a:rPr lang="ru-RU" dirty="0"/>
              <a:t>Эта величина не векторная, а скалярная</a:t>
            </a:r>
          </a:p>
          <a:p>
            <a:pPr marL="0" indent="0">
              <a:buNone/>
            </a:pPr>
            <a:r>
              <a:rPr lang="ru-RU" dirty="0"/>
              <a:t>У кого она большая, сидят на диетах</a:t>
            </a: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5507038"/>
            <a:ext cx="195262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0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3</a:t>
            </a:r>
            <a:r>
              <a:rPr lang="ru-RU" b="1" dirty="0" smtClean="0">
                <a:solidFill>
                  <a:srgbClr val="C00000"/>
                </a:solidFill>
              </a:rPr>
              <a:t>0. Черный ящик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Сначала он плавал, потом стал и летать.</a:t>
            </a:r>
          </a:p>
          <a:p>
            <a:pPr marL="0" indent="0">
              <a:buNone/>
            </a:pPr>
            <a:r>
              <a:rPr lang="ru-RU" dirty="0"/>
              <a:t>Он многим, будучи их проводником, спас жизнь.</a:t>
            </a:r>
          </a:p>
          <a:p>
            <a:pPr marL="0" indent="0">
              <a:buNone/>
            </a:pPr>
            <a:r>
              <a:rPr lang="ru-RU" dirty="0"/>
              <a:t>Он не любит большую жару и сильную тряску.</a:t>
            </a:r>
          </a:p>
          <a:p>
            <a:pPr marL="0" indent="0">
              <a:buNone/>
            </a:pPr>
            <a:r>
              <a:rPr lang="ru-RU" dirty="0"/>
              <a:t>Он всегда целенаправлен.</a:t>
            </a:r>
          </a:p>
          <a:p>
            <a:pPr marL="0" indent="0">
              <a:buNone/>
            </a:pPr>
            <a:r>
              <a:rPr lang="ru-RU" dirty="0"/>
              <a:t>Он безразличен к драгоценным металлам и алмазам, но волнуется при взаимодействии с железом. </a:t>
            </a: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5619750"/>
            <a:ext cx="1952625" cy="123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4</a:t>
            </a:r>
            <a:r>
              <a:rPr lang="ru-RU" b="1" dirty="0" smtClean="0">
                <a:solidFill>
                  <a:srgbClr val="C00000"/>
                </a:solidFill>
              </a:rPr>
              <a:t>0. Черный ящик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Вещество, про которое китайский философ древности Лао-Цзы написал: «самое мягкое и самое слабое вещество в мире, но преодолении твердого и крепкого оно непобедимо и ему нет равного в мире»</a:t>
            </a:r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15" y="5589757"/>
            <a:ext cx="1952625" cy="123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10. Электрические цепи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Нарисуйте схему цепи, которая состоит из источника питания, лампы, ключа. Соберите цепь</a:t>
            </a:r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580" y="5507038"/>
            <a:ext cx="195262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00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20</a:t>
            </a:r>
            <a:r>
              <a:rPr lang="ru-RU" b="1" dirty="0">
                <a:solidFill>
                  <a:srgbClr val="FF0000"/>
                </a:solidFill>
              </a:rPr>
              <a:t>. Электрические цепи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Нарисуйте схему цепи, которая состоит из лампы, амперметра, источника питания и ключа. Соберите цепь</a:t>
            </a:r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15" y="5589757"/>
            <a:ext cx="195262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4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30</a:t>
            </a:r>
            <a:r>
              <a:rPr lang="ru-RU" b="1" dirty="0">
                <a:solidFill>
                  <a:srgbClr val="FF0000"/>
                </a:solidFill>
              </a:rPr>
              <a:t>. Электрические цепи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Нарисуйте схему цепи, которая состоит </a:t>
            </a:r>
            <a:r>
              <a:rPr lang="ru-RU" dirty="0" smtClean="0"/>
              <a:t>из резистора, </a:t>
            </a:r>
            <a:r>
              <a:rPr lang="ru-RU" dirty="0"/>
              <a:t>амперметра, источника </a:t>
            </a:r>
            <a:r>
              <a:rPr lang="ru-RU" dirty="0" smtClean="0"/>
              <a:t>питания, ключа, вольтметра. Вольтметр на котором нужно измерить напряжение резистора. </a:t>
            </a:r>
            <a:r>
              <a:rPr lang="ru-RU" dirty="0"/>
              <a:t>Соберите цепь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15" y="5589757"/>
            <a:ext cx="195262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40. </a:t>
            </a:r>
            <a:r>
              <a:rPr lang="ru-RU" b="1" dirty="0">
                <a:solidFill>
                  <a:srgbClr val="FF0000"/>
                </a:solidFill>
              </a:rPr>
              <a:t>Электрические цепи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Нарисуйте схему цепи, которая состоит </a:t>
            </a:r>
            <a:r>
              <a:rPr lang="ru-RU" dirty="0" smtClean="0"/>
              <a:t>из лампы, </a:t>
            </a:r>
            <a:r>
              <a:rPr lang="ru-RU" dirty="0"/>
              <a:t>амперметра, источника питания, ключа, вольтметра. Вольтметр на котором нужно измерить </a:t>
            </a:r>
            <a:r>
              <a:rPr lang="ru-RU" dirty="0" smtClean="0"/>
              <a:t>напряжение на полюсах источника тока. </a:t>
            </a:r>
            <a:r>
              <a:rPr lang="ru-RU" dirty="0"/>
              <a:t>Соберите цепь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15" y="5589757"/>
            <a:ext cx="195262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37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580063" y="1096963"/>
            <a:ext cx="2457450" cy="28575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ctr">
              <a:buFont typeface="Wingdings" panose="05000000000000000000" pitchFamily="2" charset="2"/>
              <a:buNone/>
              <a:defRPr/>
            </a:pPr>
            <a:endParaRPr lang="ru-RU" sz="6600" dirty="0" smtClean="0">
              <a:latin typeface="Times New Roman" panose="02020603050405020304" pitchFamily="18" charset="0"/>
              <a:ea typeface="SimSun-ExtB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en-US" sz="6600" dirty="0" smtClean="0"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Q=</a:t>
            </a:r>
            <a:r>
              <a:rPr lang="en-US" sz="6600" dirty="0" err="1" smtClean="0"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qm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071563"/>
            <a:ext cx="3714750" cy="28575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71625" y="4286250"/>
          <a:ext cx="6095999" cy="642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64293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71625" y="5214938"/>
          <a:ext cx="6095999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Рисунок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15" y="5589757"/>
            <a:ext cx="195262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419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2071688" y="4286250"/>
          <a:ext cx="5072060" cy="785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4580"/>
                <a:gridCol w="724580"/>
                <a:gridCol w="724580"/>
                <a:gridCol w="724580"/>
                <a:gridCol w="724580"/>
                <a:gridCol w="724580"/>
                <a:gridCol w="724580"/>
              </a:tblGrid>
              <a:tr h="785813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</a:tr>
            </a:tbl>
          </a:graphicData>
        </a:graphic>
      </p:graphicFrame>
      <p:pic>
        <p:nvPicPr>
          <p:cNvPr id="6" name="Picture 13" descr="D:\Новая папка (2)\фотографии\природа материалы\алмазы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285875"/>
            <a:ext cx="3643312" cy="264318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graphicFrame>
        <p:nvGraphicFramePr>
          <p:cNvPr id="8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2071688" y="5214938"/>
          <a:ext cx="5072060" cy="785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4580"/>
                <a:gridCol w="724580"/>
                <a:gridCol w="724580"/>
                <a:gridCol w="724580"/>
                <a:gridCol w="724580"/>
                <a:gridCol w="724580"/>
                <a:gridCol w="724580"/>
              </a:tblGrid>
              <a:tr h="785812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825" y="1285875"/>
            <a:ext cx="3484563" cy="264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15" y="5589757"/>
            <a:ext cx="195262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10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2"/>
          </p:nvPr>
        </p:nvGraphicFramePr>
        <p:xfrm>
          <a:off x="2500313" y="4143375"/>
          <a:ext cx="4286250" cy="785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/>
                <a:gridCol w="857250"/>
                <a:gridCol w="857250"/>
                <a:gridCol w="857250"/>
                <a:gridCol w="857250"/>
              </a:tblGrid>
              <a:tr h="785813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</a:tr>
            </a:tbl>
          </a:graphicData>
        </a:graphic>
      </p:graphicFrame>
      <p:pic>
        <p:nvPicPr>
          <p:cNvPr id="2048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3" y="714375"/>
            <a:ext cx="3857625" cy="318293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24594" name="Object 6"/>
          <p:cNvGraphicFramePr>
            <a:graphicFrameLocks noChangeAspect="1"/>
          </p:cNvGraphicFramePr>
          <p:nvPr/>
        </p:nvGraphicFramePr>
        <p:xfrm>
          <a:off x="5000625" y="785813"/>
          <a:ext cx="3214688" cy="309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Image" r:id="rId4" imgW="4533333" imgH="3860317" progId="Photoshop.Image.7">
                  <p:embed/>
                </p:oleObj>
              </mc:Choice>
              <mc:Fallback>
                <p:oleObj name="Image" r:id="rId4" imgW="4533333" imgH="3860317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25" y="785813"/>
                        <a:ext cx="3214688" cy="3094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00313" y="5286375"/>
          <a:ext cx="428625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/>
                <a:gridCol w="857250"/>
                <a:gridCol w="857250"/>
                <a:gridCol w="857250"/>
                <a:gridCol w="857250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</a:tbl>
          </a:graphicData>
        </a:graphic>
      </p:graphicFrame>
      <p:pic>
        <p:nvPicPr>
          <p:cNvPr id="7" name="Рисунок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15" y="5589757"/>
            <a:ext cx="195262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98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2143125" y="4071938"/>
          <a:ext cx="4857750" cy="642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750"/>
                <a:gridCol w="539750"/>
                <a:gridCol w="539750"/>
                <a:gridCol w="539750"/>
                <a:gridCol w="539750"/>
                <a:gridCol w="539750"/>
                <a:gridCol w="539750"/>
                <a:gridCol w="539750"/>
                <a:gridCol w="539750"/>
              </a:tblGrid>
              <a:tr h="642937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</a:tr>
            </a:tbl>
          </a:graphicData>
        </a:graphic>
      </p:graphicFrame>
      <p:pic>
        <p:nvPicPr>
          <p:cNvPr id="29721" name="Picture 8" descr="Изображение 58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3" y="857250"/>
            <a:ext cx="4038600" cy="2708275"/>
          </a:xfrm>
        </p:spPr>
      </p:pic>
      <p:pic>
        <p:nvPicPr>
          <p:cNvPr id="30746" name="Объект 1"/>
          <p:cNvPicPr>
            <a:picLocks noGrp="1" noChangeAspect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02175" y="857250"/>
            <a:ext cx="3821113" cy="27082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0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2143125" y="5000625"/>
          <a:ext cx="485775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750"/>
                <a:gridCol w="539750"/>
                <a:gridCol w="539750"/>
                <a:gridCol w="539750"/>
                <a:gridCol w="539750"/>
                <a:gridCol w="539750"/>
                <a:gridCol w="539750"/>
                <a:gridCol w="539750"/>
                <a:gridCol w="539750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</a:tbl>
          </a:graphicData>
        </a:graphic>
      </p:graphicFrame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15" y="5589757"/>
            <a:ext cx="195262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699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20. Физические величины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/>
              <a:t>Оно течет, как река, только в одном направлении.</a:t>
            </a:r>
          </a:p>
          <a:p>
            <a:pPr marL="0" lvl="0" indent="0">
              <a:buNone/>
            </a:pPr>
            <a:r>
              <a:rPr lang="ru-RU" dirty="0"/>
              <a:t>Его можно повернуть назад , но только в сказках.</a:t>
            </a:r>
          </a:p>
          <a:p>
            <a:pPr marL="0" indent="0">
              <a:buNone/>
            </a:pPr>
            <a:r>
              <a:rPr lang="ru-RU" dirty="0"/>
              <a:t>Измеряют часами. </a:t>
            </a: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5507038"/>
            <a:ext cx="195262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06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30. Физические величины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/>
              <a:t>Она имеется у всех здоровых людей. У мужчин её больше, чем у женщин и детей.</a:t>
            </a:r>
          </a:p>
          <a:p>
            <a:pPr marL="0" lvl="0" indent="0">
              <a:buNone/>
            </a:pPr>
            <a:r>
              <a:rPr lang="ru-RU" dirty="0"/>
              <a:t>Её мало совсем у больных. Она не вещь и не сохраняется.</a:t>
            </a:r>
          </a:p>
          <a:p>
            <a:pPr marL="0" indent="0">
              <a:buNone/>
            </a:pPr>
            <a:r>
              <a:rPr lang="ru-RU" dirty="0"/>
              <a:t>Величина векторная, чтобы сдвинуть шкаф, она нам нужна</a:t>
            </a: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970" y="5585988"/>
            <a:ext cx="195262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6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40. Физические величины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/>
              <a:t>Из-за него нарушаются законы сохранения энергии.</a:t>
            </a:r>
          </a:p>
          <a:p>
            <a:pPr marL="0" lvl="0" indent="0">
              <a:buNone/>
            </a:pPr>
            <a:r>
              <a:rPr lang="ru-RU" dirty="0"/>
              <a:t>Без него мы не смогли бы ходить, держать ложку в руках.</a:t>
            </a:r>
          </a:p>
          <a:p>
            <a:pPr marL="0" indent="0">
              <a:buNone/>
            </a:pPr>
            <a:r>
              <a:rPr lang="ru-RU" dirty="0"/>
              <a:t>В руках удержать живую рыбу трудно, так как оно мало</a:t>
            </a:r>
            <a:r>
              <a:rPr lang="ru-RU" i="1" dirty="0"/>
              <a:t>. </a:t>
            </a:r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79" y="5507038"/>
            <a:ext cx="195262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86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10. Измерительные приборы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Этот прибор годится и для школьного применения и для спортивных соревнований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857752" y="4286256"/>
            <a:ext cx="32777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Секундомер </a:t>
            </a:r>
            <a:endParaRPr lang="ru-RU" sz="4400" dirty="0"/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958" y="5507038"/>
            <a:ext cx="1952625" cy="123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20. Измерительные приборы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599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Шкала этого прибора может измеряться и в Цельсиях, и в Фаренгейтах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4541298"/>
            <a:ext cx="30844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Термометр</a:t>
            </a:r>
            <a:endParaRPr lang="ru-RU" sz="4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284984"/>
            <a:ext cx="2877115" cy="2833522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6420" y="5619750"/>
            <a:ext cx="1952625" cy="123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30. Измерительные приборы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Объект 4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5619750"/>
            <a:ext cx="1952625" cy="1238250"/>
          </a:xfrm>
        </p:spPr>
      </p:pic>
      <p:sp>
        <p:nvSpPr>
          <p:cNvPr id="3" name="TextBox 2"/>
          <p:cNvSpPr txBox="1"/>
          <p:nvPr/>
        </p:nvSpPr>
        <p:spPr>
          <a:xfrm>
            <a:off x="971600" y="306896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Кот в мешке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40. Измерительные приборы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6122"/>
          </a:xfrm>
        </p:spPr>
        <p:txBody>
          <a:bodyPr/>
          <a:lstStyle/>
          <a:p>
            <a:r>
              <a:rPr lang="ru-RU" dirty="0" smtClean="0"/>
              <a:t>Принцип действия этого прибора основан на основе Архимеда, используется для измерения плотностей жидкостей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65104" y="4780892"/>
            <a:ext cx="25308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Аэрометр</a:t>
            </a:r>
            <a:endParaRPr lang="ru-RU" sz="4400" dirty="0"/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508" y="5610943"/>
            <a:ext cx="1952625" cy="123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498</Words>
  <Application>Microsoft Office PowerPoint</Application>
  <PresentationFormat>Экран (4:3)</PresentationFormat>
  <Paragraphs>134</Paragraphs>
  <Slides>29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7" baseType="lpstr">
      <vt:lpstr>SimSun-ExtB</vt:lpstr>
      <vt:lpstr>Aharoni</vt:lpstr>
      <vt:lpstr>Arial</vt:lpstr>
      <vt:lpstr>Calibri</vt:lpstr>
      <vt:lpstr>Times New Roman</vt:lpstr>
      <vt:lpstr>Wingdings</vt:lpstr>
      <vt:lpstr>Тема Office</vt:lpstr>
      <vt:lpstr>Image</vt:lpstr>
      <vt:lpstr>Презентация PowerPoint</vt:lpstr>
      <vt:lpstr>10. Физические величины</vt:lpstr>
      <vt:lpstr>20. Физические величины</vt:lpstr>
      <vt:lpstr>30. Физические величины</vt:lpstr>
      <vt:lpstr>40. Физические величины</vt:lpstr>
      <vt:lpstr>10. Измерительные приборы</vt:lpstr>
      <vt:lpstr>20. Измерительные приборы</vt:lpstr>
      <vt:lpstr>30. Измерительные приборы</vt:lpstr>
      <vt:lpstr>40. Измерительные приборы</vt:lpstr>
      <vt:lpstr>10. Четвертый лишний</vt:lpstr>
      <vt:lpstr>20. Четвертый лишний</vt:lpstr>
      <vt:lpstr>30. Четвертый лишний</vt:lpstr>
      <vt:lpstr>40. Четвертый лишний</vt:lpstr>
      <vt:lpstr>10. Великие ученые</vt:lpstr>
      <vt:lpstr>20. Великие ученые</vt:lpstr>
      <vt:lpstr>30. Великие ученые</vt:lpstr>
      <vt:lpstr>40. Великие ученые</vt:lpstr>
      <vt:lpstr>10. Черный ящик</vt:lpstr>
      <vt:lpstr>20. Черный ящик</vt:lpstr>
      <vt:lpstr>30. Черный ящик</vt:lpstr>
      <vt:lpstr>40. Черный ящик</vt:lpstr>
      <vt:lpstr>10. Электрические цепи</vt:lpstr>
      <vt:lpstr>20. Электрические цепи</vt:lpstr>
      <vt:lpstr>30. Электрические цепи</vt:lpstr>
      <vt:lpstr>40. Электрические цепи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Кабинет Физики</cp:lastModifiedBy>
  <cp:revision>21</cp:revision>
  <dcterms:created xsi:type="dcterms:W3CDTF">2017-05-03T19:15:15Z</dcterms:created>
  <dcterms:modified xsi:type="dcterms:W3CDTF">2017-05-12T02:23:50Z</dcterms:modified>
</cp:coreProperties>
</file>