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ода3"/>
          <p:cNvSpPr/>
          <p:nvPr/>
        </p:nvSpPr>
        <p:spPr>
          <a:xfrm>
            <a:off x="1914" y="5243130"/>
            <a:ext cx="9141714" cy="1614871"/>
          </a:xfrm>
          <a:prstGeom prst="rect">
            <a:avLst/>
          </a:prstGeom>
          <a:gradFill>
            <a:gsLst>
              <a:gs pos="833">
                <a:schemeClr val="accent2">
                  <a:lumMod val="60000"/>
                  <a:lumOff val="40000"/>
                  <a:alpha val="38000"/>
                </a:schemeClr>
              </a:gs>
              <a:gs pos="2300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20000"/>
                  <a:lumOff val="80000"/>
                  <a:alpha val="89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Небо"/>
          <p:cNvSpPr/>
          <p:nvPr/>
        </p:nvSpPr>
        <p:spPr>
          <a:xfrm>
            <a:off x="1914" y="0"/>
            <a:ext cx="9141714" cy="5334000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  <a:alpha val="80000"/>
                </a:schemeClr>
              </a:gs>
              <a:gs pos="99000">
                <a:schemeClr val="accent2">
                  <a:lumMod val="20000"/>
                  <a:lumOff val="80000"/>
                  <a:alpha val="6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6" name="Вода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74" r="9901"/>
          <a:stretch/>
        </p:blipFill>
        <p:spPr>
          <a:xfrm>
            <a:off x="-1069" y="5497898"/>
            <a:ext cx="9141714" cy="46320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Вода1"/>
          <p:cNvPicPr>
            <a:picLocks noChangeAspect="1"/>
          </p:cNvPicPr>
          <p:nvPr/>
        </p:nvPicPr>
        <p:blipFill rotWithShape="1"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218" r="6356"/>
          <a:stretch/>
        </p:blipFill>
        <p:spPr>
          <a:xfrm flipH="1">
            <a:off x="-1069" y="5221111"/>
            <a:ext cx="9141714" cy="26828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Прямоугольник 7"/>
          <p:cNvSpPr/>
          <p:nvPr/>
        </p:nvSpPr>
        <p:spPr>
          <a:xfrm>
            <a:off x="-1069" y="5961106"/>
            <a:ext cx="9141714" cy="896846"/>
          </a:xfrm>
          <a:prstGeom prst="rect">
            <a:avLst/>
          </a:prstGeom>
          <a:gradFill>
            <a:gsLst>
              <a:gs pos="25000">
                <a:schemeClr val="accent6">
                  <a:lumMod val="60000"/>
                  <a:lumOff val="40000"/>
                  <a:alpha val="0"/>
                </a:schemeClr>
              </a:gs>
              <a:gs pos="100000">
                <a:schemeClr val="accent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9404" y="1309047"/>
            <a:ext cx="7202092" cy="2667000"/>
          </a:xfrm>
        </p:spPr>
        <p:txBody>
          <a:bodyPr anchor="b">
            <a:noAutofit/>
          </a:bodyPr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9404" y="4038600"/>
            <a:ext cx="7200900" cy="9906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cap="all" baseline="0">
                <a:solidFill>
                  <a:schemeClr val="accent2"/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423619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67809-BB8A-4045-A200-F891E7201B97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D5029-1C7D-4518-AC7C-C546458755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362568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5440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800725" cy="5440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67809-BB8A-4045-A200-F891E7201B97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D5029-1C7D-4518-AC7C-C546458755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586516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67809-BB8A-4045-A200-F891E7201B97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D5029-1C7D-4518-AC7C-C546458755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050823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ебо"/>
          <p:cNvSpPr/>
          <p:nvPr/>
        </p:nvSpPr>
        <p:spPr>
          <a:xfrm>
            <a:off x="1914" y="-1"/>
            <a:ext cx="9141714" cy="6858002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  <a:alpha val="80000"/>
                </a:schemeClr>
              </a:gs>
              <a:gs pos="99000">
                <a:schemeClr val="accent2">
                  <a:lumMod val="20000"/>
                  <a:lumOff val="80000"/>
                  <a:alpha val="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0"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0360" y="1309047"/>
            <a:ext cx="7200939" cy="2667000"/>
          </a:xfrm>
        </p:spPr>
        <p:txBody>
          <a:bodyPr anchor="b">
            <a:normAutofit/>
          </a:bodyPr>
          <a:lstStyle>
            <a:lvl1pPr algn="ctr">
              <a:defRPr sz="6000" b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70360" y="4038600"/>
            <a:ext cx="7200900" cy="1143000"/>
          </a:xfrm>
        </p:spPr>
        <p:txBody>
          <a:bodyPr anchor="t">
            <a:normAutofit/>
          </a:bodyPr>
          <a:lstStyle>
            <a:lvl1pPr marL="0" indent="0" algn="ctr">
              <a:spcBef>
                <a:spcPts val="0"/>
              </a:spcBef>
              <a:buNone/>
              <a:defRPr sz="2000" cap="all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67809-BB8A-4045-A200-F891E7201B97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D5029-1C7D-4518-AC7C-C546458755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435599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05840" y="1572768"/>
            <a:ext cx="3429000" cy="414223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09160" y="1572768"/>
            <a:ext cx="3429000" cy="414223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67809-BB8A-4045-A200-F891E7201B97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D5029-1C7D-4518-AC7C-C546458755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493787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05840" y="1572768"/>
            <a:ext cx="3429000" cy="766588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005840" y="2365861"/>
            <a:ext cx="3429000" cy="33491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09160" y="1572768"/>
            <a:ext cx="3429000" cy="766588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09160" y="2365861"/>
            <a:ext cx="3429000" cy="33491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67809-BB8A-4045-A200-F891E7201B97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D5029-1C7D-4518-AC7C-C546458755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723781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67809-BB8A-4045-A200-F891E7201B97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D5029-1C7D-4518-AC7C-C546458755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818866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ебо"/>
          <p:cNvSpPr/>
          <p:nvPr/>
        </p:nvSpPr>
        <p:spPr>
          <a:xfrm>
            <a:off x="1914" y="-1"/>
            <a:ext cx="9141714" cy="6858002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  <a:alpha val="80000"/>
                </a:schemeClr>
              </a:gs>
              <a:gs pos="99000">
                <a:schemeClr val="accent2">
                  <a:lumMod val="20000"/>
                  <a:lumOff val="80000"/>
                  <a:alpha val="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0" rtlCol="0" anchor="ctr"/>
          <a:lstStyle/>
          <a:p>
            <a:pPr algn="ctr"/>
            <a:endParaRPr lang="ru-RU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67809-BB8A-4045-A200-F891E7201B97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D5029-1C7D-4518-AC7C-C546458755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922624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610" y="762000"/>
            <a:ext cx="2532850" cy="2743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0310" y="685800"/>
            <a:ext cx="5143500" cy="4572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5610" y="3554104"/>
            <a:ext cx="2532850" cy="1703696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8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67809-BB8A-4045-A200-F891E7201B97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D5029-1C7D-4518-AC7C-C546458755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838976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610" y="762000"/>
            <a:ext cx="2532850" cy="2743200"/>
          </a:xfrm>
        </p:spPr>
        <p:txBody>
          <a:bodyPr anchor="b">
            <a:normAutofit/>
          </a:bodyPr>
          <a:lstStyle>
            <a:lvl1pPr>
              <a:defRPr sz="3400" b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70310" y="685800"/>
            <a:ext cx="5143500" cy="4572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5610" y="3554104"/>
            <a:ext cx="2532850" cy="1703696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67809-BB8A-4045-A200-F891E7201B97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D5029-1C7D-4518-AC7C-C546458755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166151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ебо"/>
          <p:cNvSpPr/>
          <p:nvPr/>
        </p:nvSpPr>
        <p:spPr>
          <a:xfrm>
            <a:off x="1914" y="-1"/>
            <a:ext cx="9141714" cy="6858002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  <a:alpha val="58000"/>
                </a:schemeClr>
              </a:gs>
              <a:gs pos="88000">
                <a:schemeClr val="accent2">
                  <a:lumMod val="20000"/>
                  <a:lumOff val="80000"/>
                  <a:alpha val="6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0" rtlCol="0" anchor="ctr"/>
          <a:lstStyle/>
          <a:p>
            <a:pPr algn="ctr"/>
            <a:endParaRPr lang="ru-RU" dirty="0"/>
          </a:p>
        </p:txBody>
      </p:sp>
      <p:sp>
        <p:nvSpPr>
          <p:cNvPr id="8" name="Вода3"/>
          <p:cNvSpPr/>
          <p:nvPr/>
        </p:nvSpPr>
        <p:spPr>
          <a:xfrm>
            <a:off x="1914" y="6064102"/>
            <a:ext cx="9141714" cy="793899"/>
          </a:xfrm>
          <a:prstGeom prst="rect">
            <a:avLst/>
          </a:prstGeom>
          <a:gradFill>
            <a:gsLst>
              <a:gs pos="833">
                <a:schemeClr val="accent2">
                  <a:lumMod val="60000"/>
                  <a:lumOff val="40000"/>
                  <a:alpha val="38000"/>
                </a:schemeClr>
              </a:gs>
              <a:gs pos="4900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20000"/>
                  <a:lumOff val="80000"/>
                  <a:alpha val="89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9" name="Вода2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74" r="9901"/>
          <a:stretch/>
        </p:blipFill>
        <p:spPr>
          <a:xfrm>
            <a:off x="-1069" y="6256182"/>
            <a:ext cx="9141714" cy="46320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Вода1"/>
          <p:cNvPicPr>
            <a:picLocks noChangeAspect="1"/>
          </p:cNvPicPr>
          <p:nvPr/>
        </p:nvPicPr>
        <p:blipFill rotWithShape="1">
          <a:blip r:embed="rId14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218" r="6356"/>
          <a:stretch/>
        </p:blipFill>
        <p:spPr>
          <a:xfrm flipH="1">
            <a:off x="-1069" y="5979395"/>
            <a:ext cx="9141714" cy="26828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5841" y="265176"/>
            <a:ext cx="7132319" cy="108813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05840" y="1572768"/>
            <a:ext cx="7132320" cy="41422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656832" y="6601968"/>
            <a:ext cx="72009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baseline="0">
                <a:solidFill>
                  <a:schemeClr val="tx1"/>
                </a:solidFill>
              </a:defRPr>
            </a:lvl1pPr>
          </a:lstStyle>
          <a:p>
            <a:fld id="{67A67809-BB8A-4045-A200-F891E7201B97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005840" y="6601968"/>
            <a:ext cx="5369814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baseline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658100" y="6601968"/>
            <a:ext cx="48006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cap="all" baseline="0">
                <a:solidFill>
                  <a:schemeClr val="tx1"/>
                </a:solidFill>
              </a:defRPr>
            </a:lvl1pPr>
          </a:lstStyle>
          <a:p>
            <a:fld id="{E81D5029-1C7D-4518-AC7C-C546458755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77551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800" kern="1200">
          <a:solidFill>
            <a:schemeClr val="accent2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SzPct val="100000"/>
        <a:buFont typeface="Arial" pitchFamily="34" charset="0"/>
        <a:buChar char="•"/>
        <a:defRPr sz="20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1pPr>
      <a:lvl2pPr marL="548640" indent="-228600" algn="l" defTabSz="914400" rtl="0" eaLnBrk="1" latinLnBrk="0" hangingPunct="1">
        <a:lnSpc>
          <a:spcPct val="90000"/>
        </a:lnSpc>
        <a:spcBef>
          <a:spcPts val="1000"/>
        </a:spcBef>
        <a:buSzPct val="100000"/>
        <a:buFont typeface="Arial" pitchFamily="34" charset="0"/>
        <a:buChar char="•"/>
        <a:defRPr sz="18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2pPr>
      <a:lvl3pPr marL="82296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•"/>
        <a:defRPr sz="16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3pPr>
      <a:lvl4pPr marL="109728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•"/>
        <a:defRPr sz="14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•"/>
        <a:defRPr sz="14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•"/>
        <a:defRPr sz="14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6pPr>
      <a:lvl7pPr marL="192024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•"/>
        <a:defRPr sz="14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•"/>
        <a:defRPr sz="14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•"/>
        <a:defRPr sz="14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pos="6840">
          <p15:clr>
            <a:srgbClr val="F26B43"/>
          </p15:clr>
        </p15:guide>
        <p15:guide id="4" orient="horz" pos="984">
          <p15:clr>
            <a:srgbClr val="F26B43"/>
          </p15:clr>
        </p15:guide>
        <p15:guide id="5" orient="horz" pos="3600">
          <p15:clr>
            <a:srgbClr val="F26B43"/>
          </p15:clr>
        </p15:guide>
        <p15:guide id="6" pos="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5841" y="265176"/>
            <a:ext cx="7132319" cy="2878072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</a:rPr>
              <a:t>«Индивидуализация воспитания как средство повышения качества образования»</a:t>
            </a:r>
            <a:endParaRPr lang="ru-RU" sz="4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5840" y="4143380"/>
            <a:ext cx="7132320" cy="1571620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2800" dirty="0" smtClean="0"/>
              <a:t>«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Если я чем-то на тебя не похож, я этим вовсе не оскорбляю тебя, а, напротив, одаряю».</a:t>
            </a:r>
          </a:p>
          <a:p>
            <a:pPr algn="r">
              <a:buNone/>
            </a:pP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Антуан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де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Сент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-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Экзюпери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85728"/>
            <a:ext cx="7132319" cy="108813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 smtClean="0"/>
              <a:t> </a:t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600" dirty="0" smtClean="0">
                <a:solidFill>
                  <a:schemeClr val="tx1"/>
                </a:solidFill>
              </a:rPr>
              <a:t>Параметры  для организации индивидуализации обучения.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357298"/>
            <a:ext cx="8715436" cy="5286412"/>
          </a:xfrm>
        </p:spPr>
        <p:txBody>
          <a:bodyPr>
            <a:normAutofit/>
          </a:bodyPr>
          <a:lstStyle/>
          <a:p>
            <a:pPr lvl="0"/>
            <a:r>
              <a:rPr lang="ru-RU" sz="2600" i="1" dirty="0" smtClean="0">
                <a:solidFill>
                  <a:schemeClr val="accent1">
                    <a:lumMod val="50000"/>
                  </a:schemeClr>
                </a:solidFill>
              </a:rPr>
              <a:t>Тип нервной системы</a:t>
            </a:r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</a:rPr>
              <a:t>: слабый, сильный; подвижный, инертный.</a:t>
            </a:r>
          </a:p>
          <a:p>
            <a:pPr lvl="0"/>
            <a:r>
              <a:rPr lang="ru-RU" sz="2600" i="1" dirty="0" smtClean="0">
                <a:solidFill>
                  <a:schemeClr val="accent1">
                    <a:lumMod val="50000"/>
                  </a:schemeClr>
                </a:solidFill>
              </a:rPr>
              <a:t>Преобладающий канал восприятия</a:t>
            </a:r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</a:rPr>
              <a:t>: визуальный, </a:t>
            </a:r>
            <a:r>
              <a:rPr lang="ru-RU" sz="2600" dirty="0" err="1" smtClean="0">
                <a:solidFill>
                  <a:schemeClr val="accent1">
                    <a:lumMod val="50000"/>
                  </a:schemeClr>
                </a:solidFill>
              </a:rPr>
              <a:t>аудиальный</a:t>
            </a:r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</a:rPr>
              <a:t>, кинестетический.</a:t>
            </a:r>
          </a:p>
          <a:p>
            <a:pPr lvl="0"/>
            <a:r>
              <a:rPr lang="ru-RU" sz="2600" i="1" dirty="0" smtClean="0">
                <a:solidFill>
                  <a:schemeClr val="accent1">
                    <a:lumMod val="50000"/>
                  </a:schemeClr>
                </a:solidFill>
              </a:rPr>
              <a:t>Работоспособность или утомляемость</a:t>
            </a:r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</a:rPr>
              <a:t>: высокая, низкая, скачкообразная.</a:t>
            </a:r>
          </a:p>
          <a:p>
            <a:pPr lvl="0"/>
            <a:r>
              <a:rPr lang="ru-RU" sz="2600" i="1" dirty="0" smtClean="0">
                <a:solidFill>
                  <a:schemeClr val="accent1">
                    <a:lumMod val="50000"/>
                  </a:schemeClr>
                </a:solidFill>
              </a:rPr>
              <a:t>Мышление:</a:t>
            </a:r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</a:rPr>
              <a:t> развитие выше нормы, норма, ниже нормы.</a:t>
            </a:r>
          </a:p>
          <a:p>
            <a:pPr lvl="0"/>
            <a:r>
              <a:rPr lang="ru-RU" sz="2600" i="1" dirty="0" smtClean="0">
                <a:solidFill>
                  <a:schemeClr val="accent1">
                    <a:lumMod val="50000"/>
                  </a:schemeClr>
                </a:solidFill>
              </a:rPr>
              <a:t>Учебная мотивация</a:t>
            </a:r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</a:rPr>
              <a:t>: достижение успеха, избегание неудач.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1. Типы нервной системы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572768"/>
            <a:ext cx="8715436" cy="4999504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600" b="1" i="1" dirty="0" smtClean="0">
                <a:solidFill>
                  <a:schemeClr val="accent1">
                    <a:lumMod val="50000"/>
                  </a:schemeClr>
                </a:solidFill>
              </a:rPr>
              <a:t>Сила </a:t>
            </a:r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</a:rPr>
              <a:t>характеризует выносливость нервной системы, работоспособность, ее устойчивость к раздражителям. </a:t>
            </a:r>
          </a:p>
          <a:p>
            <a:pPr algn="just"/>
            <a:r>
              <a:rPr lang="ru-RU" sz="2600" b="1" i="1" dirty="0" smtClean="0">
                <a:solidFill>
                  <a:schemeClr val="accent1">
                    <a:lumMod val="50000"/>
                  </a:schemeClr>
                </a:solidFill>
              </a:rPr>
              <a:t>Слабость </a:t>
            </a:r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</a:rPr>
              <a:t>означает невысокую работоспособность, неустойчивость по отношению к сверхсильным и посторонним раздражителям, высокую чувствительность.</a:t>
            </a:r>
          </a:p>
          <a:p>
            <a:pPr algn="just"/>
            <a:r>
              <a:rPr lang="ru-RU" sz="2600" b="1" i="1" dirty="0" smtClean="0">
                <a:solidFill>
                  <a:schemeClr val="accent1">
                    <a:lumMod val="50000"/>
                  </a:schemeClr>
                </a:solidFill>
              </a:rPr>
              <a:t>Подвижность </a:t>
            </a:r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</a:rPr>
              <a:t>определяется скоростными характеристиками основных нервных процессов - возбуждения и торможения. </a:t>
            </a:r>
          </a:p>
          <a:p>
            <a:pPr algn="just"/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</a:rPr>
              <a:t>У человека с </a:t>
            </a:r>
            <a:r>
              <a:rPr lang="ru-RU" sz="2600" b="1" i="1" dirty="0" smtClean="0">
                <a:solidFill>
                  <a:schemeClr val="accent1">
                    <a:lumMod val="50000"/>
                  </a:schemeClr>
                </a:solidFill>
              </a:rPr>
              <a:t>инертной </a:t>
            </a:r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</a:rPr>
              <a:t>нервной системой замедленное протекание нервных процессов.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2. Преобладающий канал восприятия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572768"/>
            <a:ext cx="8429684" cy="5142380"/>
          </a:xfrm>
        </p:spPr>
        <p:txBody>
          <a:bodyPr>
            <a:normAutofit/>
          </a:bodyPr>
          <a:lstStyle/>
          <a:p>
            <a:pPr algn="just"/>
            <a:r>
              <a:rPr lang="ru-RU" sz="2200" b="1" dirty="0" err="1" smtClean="0">
                <a:solidFill>
                  <a:schemeClr val="accent1">
                    <a:lumMod val="50000"/>
                  </a:schemeClr>
                </a:solidFill>
              </a:rPr>
              <a:t>Визуалы</a:t>
            </a: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</a:rPr>
              <a:t> – 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</a:rPr>
              <a:t>хорошо запоминают лица, но часто забывают имена. Легко находят дорогу даже туда, где были только раз. Речь </a:t>
            </a:r>
            <a:r>
              <a:rPr lang="ru-RU" sz="2200" dirty="0" err="1" smtClean="0">
                <a:solidFill>
                  <a:schemeClr val="accent1">
                    <a:lumMod val="50000"/>
                  </a:schemeClr>
                </a:solidFill>
              </a:rPr>
              <a:t>детей-визуалов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</a:rPr>
              <a:t> наполнена словами «посмотрите», «вы видели», «красивый», «яркий», «красный», «зеленый».</a:t>
            </a:r>
          </a:p>
          <a:p>
            <a:pPr algn="just"/>
            <a:r>
              <a:rPr lang="ru-RU" sz="2200" u="sng" dirty="0" smtClean="0">
                <a:solidFill>
                  <a:schemeClr val="accent1">
                    <a:lumMod val="50000"/>
                  </a:schemeClr>
                </a:solidFill>
              </a:rPr>
              <a:t>Особенности внимания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</a:rPr>
              <a:t>: устойчивое, небольшой шум ему не мешает.</a:t>
            </a:r>
          </a:p>
          <a:p>
            <a:pPr algn="just"/>
            <a:r>
              <a:rPr lang="ru-RU" sz="2200" u="sng" dirty="0" smtClean="0">
                <a:solidFill>
                  <a:schemeClr val="accent1">
                    <a:lumMod val="50000"/>
                  </a:schemeClr>
                </a:solidFill>
              </a:rPr>
              <a:t>Особенности запоминания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</a:rPr>
              <a:t>: помнят то, что видели, запоминают картинками.</a:t>
            </a:r>
          </a:p>
          <a:p>
            <a:pPr algn="just"/>
            <a:r>
              <a:rPr lang="ru-RU" sz="2200" u="sng" dirty="0" smtClean="0">
                <a:solidFill>
                  <a:schemeClr val="accent1">
                    <a:lumMod val="50000"/>
                  </a:schemeClr>
                </a:solidFill>
              </a:rPr>
              <a:t>Стратегия сопровождения: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</a:rPr>
              <a:t> при обучении </a:t>
            </a:r>
            <a:r>
              <a:rPr lang="ru-RU" sz="2200" dirty="0" err="1" smtClean="0">
                <a:solidFill>
                  <a:schemeClr val="accent1">
                    <a:lumMod val="50000"/>
                  </a:schemeClr>
                </a:solidFill>
              </a:rPr>
              <a:t>визуалов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</a:rPr>
              <a:t> особое внимание необходимо уделять развитию языковых навыков, коммуникабельности и общей физической координации. На  занятиях рекомендуется использовать цветные иллюстрации, готовые схемы для подкрепления нового материала зрительными образами. 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2. Преобладающий канал восприятия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2768"/>
            <a:ext cx="8501122" cy="4999504"/>
          </a:xfrm>
        </p:spPr>
        <p:txBody>
          <a:bodyPr>
            <a:normAutofit/>
          </a:bodyPr>
          <a:lstStyle/>
          <a:p>
            <a:r>
              <a:rPr lang="ru-RU" sz="2200" b="1" dirty="0" err="1" smtClean="0">
                <a:solidFill>
                  <a:schemeClr val="accent1">
                    <a:lumMod val="50000"/>
                  </a:schemeClr>
                </a:solidFill>
              </a:rPr>
              <a:t>Аудиалы</a:t>
            </a: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</a:rPr>
              <a:t>- 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</a:rPr>
              <a:t>помнят в мельчайших подробностях, кто, где, когда, что и какие слова сказал. Они часто запоминают имена, но легко забывают лица. В своей речи </a:t>
            </a:r>
            <a:r>
              <a:rPr lang="ru-RU" sz="2200" dirty="0" err="1" smtClean="0">
                <a:solidFill>
                  <a:schemeClr val="accent1">
                    <a:lumMod val="50000"/>
                  </a:schemeClr>
                </a:solidFill>
              </a:rPr>
              <a:t>аудиалы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</a:rPr>
              <a:t> часто употребляют слова «послушайте», «слышишь», «шумно», «тихо».</a:t>
            </a:r>
          </a:p>
          <a:p>
            <a:r>
              <a:rPr lang="ru-RU" sz="2200" u="sng" dirty="0" smtClean="0">
                <a:solidFill>
                  <a:schemeClr val="accent1">
                    <a:lumMod val="50000"/>
                  </a:schemeClr>
                </a:solidFill>
              </a:rPr>
              <a:t>Особенности внимания: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</a:rPr>
              <a:t> легко отвлекается на звуки.</a:t>
            </a:r>
          </a:p>
          <a:p>
            <a:r>
              <a:rPr lang="ru-RU" sz="2200" u="sng" dirty="0" smtClean="0">
                <a:solidFill>
                  <a:schemeClr val="accent1">
                    <a:lumMod val="50000"/>
                  </a:schemeClr>
                </a:solidFill>
              </a:rPr>
              <a:t>Особенности запоминания: 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</a:rPr>
              <a:t>легко запоминают то, что слышат.</a:t>
            </a:r>
          </a:p>
          <a:p>
            <a:r>
              <a:rPr lang="ru-RU" sz="2200" u="sng" dirty="0" smtClean="0">
                <a:solidFill>
                  <a:schemeClr val="accent1">
                    <a:lumMod val="50000"/>
                  </a:schemeClr>
                </a:solidFill>
              </a:rPr>
              <a:t>Стратегия сопровождения: 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</a:rPr>
              <a:t>при  обучении акцент делается на восприятие информации на слух (особое внимание уделяется интонации, медленности, тембру голоса). Для быстрого приобретения необходимых навыков предложите ребенку комментировать то, что он делает. 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5841" y="265176"/>
            <a:ext cx="7132319" cy="87780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2. Преобладающий канал восприятия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357298"/>
            <a:ext cx="8643998" cy="5286412"/>
          </a:xfrm>
        </p:spPr>
        <p:txBody>
          <a:bodyPr>
            <a:noAutofit/>
          </a:bodyPr>
          <a:lstStyle/>
          <a:p>
            <a:pPr algn="just"/>
            <a:r>
              <a:rPr lang="ru-RU" sz="2200" b="1" dirty="0" err="1" smtClean="0">
                <a:solidFill>
                  <a:schemeClr val="accent1">
                    <a:lumMod val="50000"/>
                  </a:schemeClr>
                </a:solidFill>
              </a:rPr>
              <a:t>Кинестетики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</a:rPr>
              <a:t> – во время разговора совершают много движений и жестикулируют, стоят близко к собеседнику, а в глаза смотрят редко. Такие дети обожают возиться, драться и устраивать различные соревнования. В речи </a:t>
            </a:r>
            <a:r>
              <a:rPr lang="ru-RU" sz="2200" dirty="0" err="1" smtClean="0">
                <a:solidFill>
                  <a:schemeClr val="accent1">
                    <a:lumMod val="50000"/>
                  </a:schemeClr>
                </a:solidFill>
              </a:rPr>
              <a:t>кинестетики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</a:rPr>
              <a:t> часто используют слова «чувствую», «холодно», «жарко», «жестко», «мягко», «больно». </a:t>
            </a:r>
          </a:p>
          <a:p>
            <a:pPr algn="just"/>
            <a:r>
              <a:rPr lang="ru-RU" sz="2200" u="sng" dirty="0" smtClean="0">
                <a:solidFill>
                  <a:schemeClr val="accent1">
                    <a:lumMod val="50000"/>
                  </a:schemeClr>
                </a:solidFill>
              </a:rPr>
              <a:t>Особенности внимания: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</a:rPr>
              <a:t> с трудом концентрирует внимание и легко отвлекается.</a:t>
            </a:r>
          </a:p>
          <a:p>
            <a:pPr algn="just"/>
            <a:r>
              <a:rPr lang="ru-RU" sz="2200" u="sng" dirty="0" smtClean="0">
                <a:solidFill>
                  <a:schemeClr val="accent1">
                    <a:lumMod val="50000"/>
                  </a:schemeClr>
                </a:solidFill>
              </a:rPr>
              <a:t>Особенности запоминания: 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</a:rPr>
              <a:t>помнят общее впечатление, лучше запоминают двигаясь.</a:t>
            </a:r>
          </a:p>
          <a:p>
            <a:pPr algn="just"/>
            <a:r>
              <a:rPr lang="ru-RU" sz="2200" u="sng" dirty="0" smtClean="0">
                <a:solidFill>
                  <a:schemeClr val="accent1">
                    <a:lumMod val="50000"/>
                  </a:schemeClr>
                </a:solidFill>
              </a:rPr>
              <a:t>Стратегия сопровождения: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</a:rPr>
              <a:t> при работе с детьми на первом месте должна быть двигательная активность. На занятиях не рекомендуется заставлять их сидеть долгое время неподвижно; обязательно надо дать им возможность двигаться (попросить принести книгу, оборудование).</a:t>
            </a:r>
            <a:endParaRPr lang="ru-RU" sz="22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5841" y="265176"/>
            <a:ext cx="7132319" cy="663494"/>
          </a:xfrm>
        </p:spPr>
        <p:txBody>
          <a:bodyPr>
            <a:normAutofit/>
          </a:bodyPr>
          <a:lstStyle/>
          <a:p>
            <a:pPr algn="ctr"/>
            <a:r>
              <a:rPr lang="ru-RU" sz="3400" b="1" dirty="0" smtClean="0"/>
              <a:t>3 Учебная мотивация</a:t>
            </a:r>
            <a:endParaRPr lang="ru-RU" sz="3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071546"/>
            <a:ext cx="8643998" cy="5429288"/>
          </a:xfrm>
        </p:spPr>
        <p:txBody>
          <a:bodyPr/>
          <a:lstStyle/>
          <a:p>
            <a:pPr algn="just"/>
            <a:r>
              <a:rPr lang="ru-RU" i="1" dirty="0" smtClean="0"/>
              <a:t> </a:t>
            </a:r>
            <a:r>
              <a:rPr lang="ru-RU" sz="2800" i="1" u="sng" dirty="0" smtClean="0">
                <a:solidFill>
                  <a:schemeClr val="accent1">
                    <a:lumMod val="50000"/>
                  </a:schemeClr>
                </a:solidFill>
              </a:rPr>
              <a:t>Школьники, мотивированные на достижение успеха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, обычно ставят перед собой некоторую позитивную цель, активно включаются в ее реализацию, выбирают средства, направленные на достижение этой цели. Деятельность 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(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обучение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)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вызывает у них при этом положительные эмоции, мобилизацию внутренних ресурсов и сосредоточение внимания. Мотивированные на успех учащиеся обычно выбирают для себя профессии, соответствующие их знаниям, умениям, навыкам, способностям.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5841" y="265176"/>
            <a:ext cx="7132319" cy="87780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3 Учебная мотивация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572768"/>
            <a:ext cx="8572560" cy="4928066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 Иначе ведут себя школьники, </a:t>
            </a:r>
            <a:r>
              <a:rPr lang="ru-RU" sz="2400" i="1" u="sng" dirty="0" smtClean="0">
                <a:solidFill>
                  <a:schemeClr val="accent1">
                    <a:lumMod val="50000"/>
                  </a:schemeClr>
                </a:solidFill>
              </a:rPr>
              <a:t>мотивированные на недопущение неудачи</a:t>
            </a:r>
            <a:r>
              <a:rPr lang="ru-RU" sz="2400" i="1" dirty="0" smtClean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Их цель заключается не в том, чтобы что бы избежать неудачи. Ученик при этом неуверен в себе, боится критики. С работой, в которой возможна неудача, у него связаны только отрицательные эмоции, он не испытывает удовольствия от учебной деятельности. Мотив недопущения неудачи связан с неуверенностью в себе, низкой самооценкой, неверием в возможность успеха. Любые сложности вызывают отрицательные эмоции. Ребята, ориентированные на недопущение неудач, нередко характеризуются неадекватностью профессионального самоопределения, причем они игнорируют объективную информацию о своих способностях и возможностях. 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Тема1">
  <a:themeElements>
    <a:clrScheme name="Ocean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4557A1"/>
      </a:accent1>
      <a:accent2>
        <a:srgbClr val="3691AA"/>
      </a:accent2>
      <a:accent3>
        <a:srgbClr val="893768"/>
      </a:accent3>
      <a:accent4>
        <a:srgbClr val="4E8542"/>
      </a:accent4>
      <a:accent5>
        <a:srgbClr val="A25A12"/>
      </a:accent5>
      <a:accent6>
        <a:srgbClr val="C19859"/>
      </a:accent6>
      <a:hlink>
        <a:srgbClr val="6B9F25"/>
      </a:hlink>
      <a:folHlink>
        <a:srgbClr val="B26B02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a:style>
    </a:spDef>
    <a:lnDef>
      <a:spPr>
        <a:ln w="12700"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90000"/>
          </a:lnSpc>
          <a:defRPr sz="2000">
            <a:solidFill>
              <a:schemeClr val="accent2"/>
            </a:solidFill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32</TotalTime>
  <Words>666</Words>
  <Application>Microsoft Office PowerPoint</Application>
  <PresentationFormat>Экран (4:3)</PresentationFormat>
  <Paragraphs>33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Тема1</vt:lpstr>
      <vt:lpstr>«Индивидуализация воспитания как средство повышения качества образования»</vt:lpstr>
      <vt:lpstr>         Параметры  для организации индивидуализации обучения.</vt:lpstr>
      <vt:lpstr>1. Типы нервной системы </vt:lpstr>
      <vt:lpstr>2. Преобладающий канал восприятия</vt:lpstr>
      <vt:lpstr>2. Преобладающий канал восприятия</vt:lpstr>
      <vt:lpstr>2. Преобладающий канал восприятия</vt:lpstr>
      <vt:lpstr>3 Учебная мотивация</vt:lpstr>
      <vt:lpstr>3 Учебная мотивация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PantelkinaMV</dc:creator>
  <cp:lastModifiedBy>PantelkinaMV</cp:lastModifiedBy>
  <cp:revision>4</cp:revision>
  <dcterms:created xsi:type="dcterms:W3CDTF">2015-03-24T08:38:33Z</dcterms:created>
  <dcterms:modified xsi:type="dcterms:W3CDTF">2015-03-30T13:05:00Z</dcterms:modified>
</cp:coreProperties>
</file>