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9F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12" y="7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806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387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008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716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593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255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945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981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328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433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883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BD326-829A-4C11-A8AB-9C0209AA52E3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7377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3984719" y="4523664"/>
            <a:ext cx="3562066" cy="1460311"/>
          </a:xfrm>
        </p:spPr>
        <p:txBody>
          <a:bodyPr>
            <a:normAutofit/>
          </a:bodyPr>
          <a:lstStyle/>
          <a:p>
            <a:r>
              <a:rPr lang="uk-UA" sz="24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Матюшина И., гр. МГО-16</a:t>
            </a:r>
            <a:endParaRPr lang="ru-RU" sz="2400" b="1" i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Багетна рамка 3"/>
          <p:cNvSpPr/>
          <p:nvPr/>
        </p:nvSpPr>
        <p:spPr>
          <a:xfrm>
            <a:off x="655092" y="272955"/>
            <a:ext cx="7983941" cy="3357349"/>
          </a:xfrm>
          <a:prstGeom prst="bevel">
            <a:avLst/>
          </a:prstGeom>
          <a:solidFill>
            <a:srgbClr val="BF9F62"/>
          </a:solidFill>
          <a:ln>
            <a:solidFill>
              <a:schemeClr val="tx1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800100" endPos="25000" dist="825500" dir="5400000" sy="-100000" algn="bl" rotWithShape="0"/>
            <a:softEdge rad="31750"/>
          </a:effectLst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 prstMaterial="softEdge">
              <a:bevelT w="25400" h="38100"/>
            </a:sp3d>
          </a:bodyPr>
          <a:lstStyle/>
          <a:p>
            <a:pPr algn="ctr"/>
            <a:r>
              <a:rPr lang="uk-UA" sz="4800" b="1" i="1" dirty="0" err="1" smtClean="0">
                <a:ln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</a:t>
            </a:r>
            <a:r>
              <a:rPr lang="uk-UA" sz="4800" b="1" i="1" dirty="0" smtClean="0">
                <a:ln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800" b="1" i="1" dirty="0" err="1" smtClean="0">
                <a:ln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географического</a:t>
            </a:r>
            <a:r>
              <a:rPr lang="uk-UA" sz="4800" b="1" i="1" dirty="0" smtClean="0">
                <a:ln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800" b="1" i="1" dirty="0" err="1" smtClean="0">
                <a:ln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r>
              <a:rPr lang="uk-UA" sz="4800" b="1" i="1" dirty="0" smtClean="0">
                <a:ln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uk-UA" sz="4800" b="1" i="1" dirty="0" err="1">
                <a:ln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sz="4800" b="1" i="1" dirty="0" err="1" smtClean="0">
                <a:ln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оссии</a:t>
            </a:r>
            <a:endParaRPr lang="ru-RU" sz="4800" b="1" i="1" dirty="0">
              <a:ln/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015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изучения и преподавания географии</a:t>
            </a:r>
            <a:endParaRPr lang="ru-RU" sz="4000" b="1" i="1" dirty="0">
              <a:solidFill>
                <a:schemeClr val="accent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4350" y="1692275"/>
            <a:ext cx="78867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i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Проблемы мотивационного характера </a:t>
            </a:r>
          </a:p>
          <a:p>
            <a:pPr marL="0" indent="0" algn="ctr">
              <a:buNone/>
            </a:pPr>
            <a:r>
              <a:rPr lang="ru-RU" sz="3600" i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содержательного характера</a:t>
            </a:r>
          </a:p>
          <a:p>
            <a:pPr marL="0" indent="0" algn="ctr">
              <a:buNone/>
            </a:pPr>
            <a:r>
              <a:rPr lang="ru-RU" sz="3600" i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проблем</a:t>
            </a:r>
          </a:p>
          <a:p>
            <a:pPr marL="0" indent="0" algn="ctr">
              <a:buNone/>
            </a:pPr>
            <a:r>
              <a:rPr lang="ru-RU" sz="3600" i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Кадровые проблемы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2385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42296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мотивационного характера</a:t>
            </a:r>
            <a:endParaRPr lang="ru-RU" sz="4000" b="1" i="1" dirty="0">
              <a:solidFill>
                <a:schemeClr val="accent4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проблемы связаны</a:t>
            </a:r>
            <a:r>
              <a:rPr lang="ru-RU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buNone/>
            </a:pPr>
            <a:r>
              <a:rPr lang="ru-RU" sz="18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 низким </a:t>
            </a:r>
            <a:r>
              <a:rPr lang="ru-RU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престижем географии как таковой в школе и обществе в целом; </a:t>
            </a:r>
            <a:endParaRPr lang="ru-RU" sz="1800" dirty="0" smtClean="0">
              <a:solidFill>
                <a:schemeClr val="accent4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8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Непониманием </a:t>
            </a:r>
            <a:r>
              <a:rPr lang="ru-RU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недооценкой значимости географического образования для повседневной жизни и деятельности </a:t>
            </a:r>
            <a:r>
              <a:rPr lang="ru-RU" sz="18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человека; </a:t>
            </a:r>
            <a:endParaRPr lang="ru-RU" sz="1800" dirty="0" smtClean="0">
              <a:solidFill>
                <a:schemeClr val="accent4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8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800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Невостребованностью</a:t>
            </a:r>
            <a:r>
              <a:rPr lang="ru-RU" sz="18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географии как предмета на вступительных экзаменах, в том числе в профильных вузах. </a:t>
            </a:r>
          </a:p>
          <a:p>
            <a:pPr marL="0" indent="0" algn="just">
              <a:buNone/>
            </a:pPr>
            <a:r>
              <a:rPr lang="ru-RU" sz="18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 переизбытком географической </a:t>
            </a:r>
            <a:r>
              <a:rPr lang="ru-RU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информации, </a:t>
            </a:r>
            <a:r>
              <a:rPr lang="ru-RU" sz="18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затрудняющим её </a:t>
            </a:r>
            <a:r>
              <a:rPr lang="ru-RU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усвоение и зачастую выходящему далеко за рамки общего образования</a:t>
            </a:r>
            <a:r>
              <a:rPr lang="ru-RU" sz="18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sz="18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Отсутствие возможности реализации интеграционной и </a:t>
            </a:r>
            <a:r>
              <a:rPr lang="ru-RU" sz="1800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межпредметной</a:t>
            </a:r>
            <a:r>
              <a:rPr lang="ru-RU" sz="18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географии, </a:t>
            </a:r>
            <a:r>
              <a:rPr lang="ru-RU" sz="18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позволяющей  </a:t>
            </a:r>
            <a:r>
              <a:rPr lang="ru-RU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акцентировать географическую составляющую современных геополитических, </a:t>
            </a:r>
            <a:r>
              <a:rPr lang="ru-RU" sz="1800" dirty="0" err="1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геоэкологических</a:t>
            </a:r>
            <a:r>
              <a:rPr lang="ru-RU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социальных и экономических процессов, способствующая повышению предметной учебной мотивации и интереса к изучению географии среди учащихся.</a:t>
            </a:r>
            <a:endParaRPr lang="ru-RU" sz="1800" dirty="0">
              <a:solidFill>
                <a:schemeClr val="accent4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014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содержательного характера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ru-RU" sz="29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5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реализуемого в настоящее время географического образования требует актуализации в соответствии с задачами формирования национальной идентичности и патриотического воспитания </a:t>
            </a:r>
            <a:r>
              <a:rPr lang="ru-RU" sz="45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молодежи.</a:t>
            </a:r>
          </a:p>
          <a:p>
            <a:pPr marL="0" indent="0">
              <a:buNone/>
            </a:pPr>
            <a:r>
              <a:rPr lang="ru-RU" sz="45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Необходимо:</a:t>
            </a:r>
          </a:p>
          <a:p>
            <a:pPr marL="0" indent="0">
              <a:buNone/>
            </a:pPr>
            <a:r>
              <a:rPr lang="ru-RU" sz="45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Повышение  значения курса </a:t>
            </a:r>
            <a:r>
              <a:rPr lang="ru-RU" sz="45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«География России» в системе школьного географического образования. </a:t>
            </a:r>
            <a:endParaRPr lang="ru-RU" sz="4500" b="1" dirty="0" smtClean="0">
              <a:solidFill>
                <a:schemeClr val="accent4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5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5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Обновление кура </a:t>
            </a:r>
            <a:r>
              <a:rPr lang="ru-RU" sz="45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«Экономическая и социальная география мира», </a:t>
            </a:r>
            <a:r>
              <a:rPr lang="ru-RU" sz="45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рассчитанного  </a:t>
            </a:r>
            <a:r>
              <a:rPr lang="ru-RU" sz="45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изучение в старшей </a:t>
            </a:r>
            <a:r>
              <a:rPr lang="ru-RU" sz="45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школе,с</a:t>
            </a:r>
            <a:r>
              <a:rPr lang="ru-RU" sz="45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5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учетом процессов глобализации, </a:t>
            </a:r>
            <a:r>
              <a:rPr lang="ru-RU" sz="45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45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целью фокусирования на формировании у школьников целостного представления о роли России в окружающем мире</a:t>
            </a:r>
            <a:r>
              <a:rPr lang="ru-RU" sz="45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45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Включение географии  как </a:t>
            </a:r>
            <a:r>
              <a:rPr lang="ru-RU" sz="45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общественно-научную, так и в естественно- научную образовательные </a:t>
            </a:r>
            <a:r>
              <a:rPr lang="ru-RU" sz="45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т.к. как </a:t>
            </a:r>
            <a:r>
              <a:rPr lang="ru-RU" sz="45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предмета в значительной степени соответствует области естественно-научных дисциплин. </a:t>
            </a:r>
            <a:endParaRPr lang="ru-RU" sz="4500" b="1" dirty="0" smtClean="0">
              <a:solidFill>
                <a:schemeClr val="accent4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5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Усиление внимания географии </a:t>
            </a:r>
            <a:r>
              <a:rPr lang="ru-RU" sz="45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человеческой деятельности, </a:t>
            </a:r>
            <a:r>
              <a:rPr lang="ru-RU" sz="45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проведению школьниками </a:t>
            </a:r>
            <a:r>
              <a:rPr lang="ru-RU" sz="45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комплексных междисциплинарных конструктивно-географических исследований. </a:t>
            </a:r>
            <a:endParaRPr lang="ru-RU" sz="4500" b="1" dirty="0" smtClean="0">
              <a:solidFill>
                <a:schemeClr val="accent4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5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Усиление внимания повторению </a:t>
            </a:r>
            <a:r>
              <a:rPr lang="ru-RU" sz="45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закреплению материала в течение всего периода обучения. </a:t>
            </a:r>
            <a:endParaRPr lang="ru-RU" sz="4500" b="1" dirty="0" smtClean="0">
              <a:solidFill>
                <a:schemeClr val="accent4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5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Обоснование представлений </a:t>
            </a:r>
            <a:r>
              <a:rPr lang="ru-RU" sz="45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базовом минимуме необходимой для усвоения учащимися информации, утвержденных перечней-минимумов основных понятий, терминов, закономерностей, географической номенклатуры</a:t>
            </a:r>
            <a:r>
              <a:rPr lang="ru-RU" sz="45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4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248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проблемы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Требуют:</a:t>
            </a:r>
          </a:p>
          <a:p>
            <a:r>
              <a:rPr lang="ru-RU" sz="1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совершенствования </a:t>
            </a:r>
            <a:r>
              <a:rPr lang="ru-RU" sz="18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методики и </a:t>
            </a:r>
            <a:r>
              <a:rPr lang="ru-RU" sz="1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приемов формирования </a:t>
            </a:r>
            <a:r>
              <a:rPr lang="ru-RU" sz="18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поддержания высокой учебной мотивации обучающихся к изучению географии, в том числе с учетом развития современных информационно- коммуникационных технологий. </a:t>
            </a:r>
            <a:endParaRPr lang="ru-RU" sz="1800" b="1" dirty="0" smtClean="0">
              <a:solidFill>
                <a:schemeClr val="accent4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Использования  в школе </a:t>
            </a:r>
            <a:r>
              <a:rPr lang="ru-RU" sz="18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практикоориентированных</a:t>
            </a:r>
            <a:r>
              <a:rPr lang="ru-RU" sz="1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 , основанных </a:t>
            </a:r>
            <a:r>
              <a:rPr lang="ru-RU" sz="18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проектно-исследовательской, игровой, коммуникативной, самостоятельной деятельности, </a:t>
            </a:r>
            <a:r>
              <a:rPr lang="ru-RU" sz="1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позволяющих </a:t>
            </a:r>
            <a:r>
              <a:rPr lang="ru-RU" sz="18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обучить ключевым умениям и навыкам, таким как проведение опытов, многофакторного анализа, выявление причинно-следственных связей, прогнозирование, создание моделей развития территории, природопользования, зеленой экономики. </a:t>
            </a:r>
            <a:endParaRPr lang="ru-RU" sz="1800" b="1" dirty="0" smtClean="0">
              <a:solidFill>
                <a:schemeClr val="accent4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1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аскрытия </a:t>
            </a:r>
            <a:r>
              <a:rPr lang="ru-RU" sz="18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идеи развития индивидуальности, творческой инициативы, опыта обучающихся средствами географии. </a:t>
            </a:r>
            <a:endParaRPr lang="ru-RU" sz="1800" b="1" dirty="0">
              <a:solidFill>
                <a:schemeClr val="accent4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143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Кадровые проблемы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476374"/>
            <a:ext cx="7886700" cy="5000625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Связаны с: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Низким </a:t>
            </a:r>
            <a:r>
              <a:rPr lang="ru-RU" sz="18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престижем профессии учителя географии </a:t>
            </a:r>
            <a:endParaRPr lang="ru-RU" sz="1800" b="1" dirty="0" smtClean="0">
              <a:solidFill>
                <a:schemeClr val="accent4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Отсутствием конкуренции </a:t>
            </a:r>
            <a:r>
              <a:rPr lang="ru-RU" sz="18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наличием низкого </a:t>
            </a:r>
            <a:r>
              <a:rPr lang="ru-RU" sz="18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проходного балла в педагогические вузы, в том числе на географические </a:t>
            </a:r>
            <a:r>
              <a:rPr lang="ru-RU" sz="1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специальности.</a:t>
            </a: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</a:t>
            </a:r>
            <a:r>
              <a:rPr lang="ru-RU" sz="18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конкурса и неудовлетворительная базовая подготовка абитуриентов, поступающих в вузы на географические и смежные специальности (учитель географии, географ, геоэколог и др</a:t>
            </a:r>
            <a:r>
              <a:rPr lang="ru-RU" sz="1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.). </a:t>
            </a: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недостаточная эффективность системы подготовки </a:t>
            </a:r>
            <a:r>
              <a:rPr lang="ru-RU" sz="18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студентов по направлениям географических и педагогических специальностей, дополнительного образования и </a:t>
            </a:r>
            <a:r>
              <a:rPr lang="ru-RU" sz="1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переподготовки учителей географии </a:t>
            </a:r>
            <a:r>
              <a:rPr lang="ru-RU" sz="1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ее </a:t>
            </a:r>
            <a:r>
              <a:rPr lang="ru-RU" sz="18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направленость</a:t>
            </a:r>
            <a:r>
              <a:rPr lang="ru-RU" sz="1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8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ликвидацию пробелов содержательного характера, а не на освоение новых технологий географического образования</a:t>
            </a:r>
            <a:r>
              <a:rPr lang="ru-RU" sz="1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Значительная часть выпускников по окончании педагогического вуза не работает по специальности.</a:t>
            </a:r>
          </a:p>
          <a:p>
            <a:endParaRPr lang="ru-RU" sz="1800" dirty="0">
              <a:solidFill>
                <a:schemeClr val="accent4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341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49" y="365126"/>
            <a:ext cx="8029575" cy="1463674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Возможные пути  решения проблем  </a:t>
            </a:r>
            <a:r>
              <a:rPr lang="ru-RU" sz="4000" b="1" i="1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геогафического</a:t>
            </a:r>
            <a:r>
              <a:rPr lang="ru-RU" sz="40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образования в России</a:t>
            </a:r>
            <a:endParaRPr lang="ru-RU" sz="4000" b="1" i="1" dirty="0">
              <a:solidFill>
                <a:schemeClr val="accent4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800" dirty="0" smtClean="0">
              <a:solidFill>
                <a:schemeClr val="accent4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содержания базового и углубленного уровня географического образования.</a:t>
            </a:r>
          </a:p>
          <a:p>
            <a:r>
              <a:rPr lang="ru-RU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современных УМК нового поколения, в соответствии с требованиями ФГОС</a:t>
            </a:r>
          </a:p>
          <a:p>
            <a:r>
              <a:rPr lang="ru-RU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минимума необходимой информации, базовой географической номенклатуры</a:t>
            </a:r>
          </a:p>
          <a:p>
            <a:r>
              <a:rPr lang="ru-RU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форм оценки</a:t>
            </a:r>
          </a:p>
          <a:p>
            <a:r>
              <a:rPr lang="ru-RU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качества подготовки и переподготовки учителей географии</a:t>
            </a: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200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</TotalTime>
  <Words>532</Words>
  <Application>Microsoft Office PowerPoint</Application>
  <PresentationFormat>Экран (4:3)</PresentationFormat>
  <Paragraphs>45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Проблемы изучения и преподавания географии</vt:lpstr>
      <vt:lpstr>Проблемы мотивационного характера</vt:lpstr>
      <vt:lpstr>Проблемы содержательного характера</vt:lpstr>
      <vt:lpstr>Методические проблемы</vt:lpstr>
      <vt:lpstr>Кадровые проблемы</vt:lpstr>
      <vt:lpstr>Возможные пути  решения проблем  геогафического образования в России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Inna</dc:creator>
  <cp:lastModifiedBy>Ирина</cp:lastModifiedBy>
  <cp:revision>11</cp:revision>
  <dcterms:created xsi:type="dcterms:W3CDTF">2015-08-09T09:24:34Z</dcterms:created>
  <dcterms:modified xsi:type="dcterms:W3CDTF">2016-12-01T08:19:21Z</dcterms:modified>
</cp:coreProperties>
</file>